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8"/>
  </p:notesMasterIdLst>
  <p:sldIdLst>
    <p:sldId id="282" r:id="rId2"/>
    <p:sldId id="306" r:id="rId3"/>
    <p:sldId id="279" r:id="rId4"/>
    <p:sldId id="278" r:id="rId5"/>
    <p:sldId id="257" r:id="rId6"/>
    <p:sldId id="311" r:id="rId7"/>
    <p:sldId id="258" r:id="rId8"/>
    <p:sldId id="259" r:id="rId9"/>
    <p:sldId id="274" r:id="rId10"/>
    <p:sldId id="275" r:id="rId11"/>
    <p:sldId id="276" r:id="rId12"/>
    <p:sldId id="277" r:id="rId13"/>
    <p:sldId id="308" r:id="rId14"/>
    <p:sldId id="307" r:id="rId15"/>
    <p:sldId id="263" r:id="rId16"/>
    <p:sldId id="312" r:id="rId17"/>
    <p:sldId id="313" r:id="rId18"/>
    <p:sldId id="283" r:id="rId19"/>
    <p:sldId id="284" r:id="rId20"/>
    <p:sldId id="285" r:id="rId21"/>
    <p:sldId id="296" r:id="rId22"/>
    <p:sldId id="288" r:id="rId23"/>
    <p:sldId id="309" r:id="rId24"/>
    <p:sldId id="299" r:id="rId25"/>
    <p:sldId id="297" r:id="rId26"/>
    <p:sldId id="298" r:id="rId27"/>
    <p:sldId id="287" r:id="rId28"/>
    <p:sldId id="290" r:id="rId29"/>
    <p:sldId id="310" r:id="rId30"/>
    <p:sldId id="300" r:id="rId31"/>
    <p:sldId id="304" r:id="rId32"/>
    <p:sldId id="305" r:id="rId33"/>
    <p:sldId id="301" r:id="rId34"/>
    <p:sldId id="293" r:id="rId35"/>
    <p:sldId id="294" r:id="rId36"/>
    <p:sldId id="29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A773AF-2B97-4BEF-B70A-E1BAA9FB7BC9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4" csCatId="colorful" phldr="1"/>
      <dgm:spPr/>
    </dgm:pt>
    <dgm:pt modelId="{DEA931DD-1C4D-4357-92C3-BED436999170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>
          <a:solidFill>
            <a:schemeClr val="accent1"/>
          </a:solidFill>
        </a:ln>
      </dgm:spPr>
      <dgm:t>
        <a:bodyPr/>
        <a:lstStyle/>
        <a:p>
          <a:r>
            <a:rPr lang="en-US" dirty="0"/>
            <a:t>Explicit Cost </a:t>
          </a:r>
        </a:p>
      </dgm:t>
    </dgm:pt>
    <dgm:pt modelId="{D357696D-4AD3-49AC-BD18-FA64A5D5315F}" type="parTrans" cxnId="{5106D1BF-C24A-4345-94FB-FD4F6C75D4BD}">
      <dgm:prSet/>
      <dgm:spPr/>
      <dgm:t>
        <a:bodyPr/>
        <a:lstStyle/>
        <a:p>
          <a:endParaRPr lang="en-US"/>
        </a:p>
      </dgm:t>
    </dgm:pt>
    <dgm:pt modelId="{13927782-8096-47C3-BFA1-53E9C4A3A2B0}" type="sibTrans" cxnId="{5106D1BF-C24A-4345-94FB-FD4F6C75D4BD}">
      <dgm:prSet/>
      <dgm:spPr/>
      <dgm:t>
        <a:bodyPr/>
        <a:lstStyle/>
        <a:p>
          <a:endParaRPr lang="en-US" dirty="0"/>
        </a:p>
      </dgm:t>
    </dgm:pt>
    <dgm:pt modelId="{BF356E85-51D7-4B6F-8EE6-55EE77BA9D1A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>
          <a:solidFill>
            <a:schemeClr val="accent1"/>
          </a:solidFill>
        </a:ln>
      </dgm:spPr>
      <dgm:t>
        <a:bodyPr/>
        <a:lstStyle/>
        <a:p>
          <a:r>
            <a:rPr lang="en-US" dirty="0"/>
            <a:t>Implicit Cost</a:t>
          </a:r>
        </a:p>
      </dgm:t>
    </dgm:pt>
    <dgm:pt modelId="{E5754E3A-1437-489D-878B-59FAE23B2C0A}" type="parTrans" cxnId="{4788C1B8-2FE5-4E19-8610-011EFB505FB6}">
      <dgm:prSet/>
      <dgm:spPr/>
      <dgm:t>
        <a:bodyPr/>
        <a:lstStyle/>
        <a:p>
          <a:endParaRPr lang="en-US"/>
        </a:p>
      </dgm:t>
    </dgm:pt>
    <dgm:pt modelId="{49D09AFA-CA0C-4048-A321-BF1879FB9DB1}" type="sibTrans" cxnId="{4788C1B8-2FE5-4E19-8610-011EFB505FB6}">
      <dgm:prSet/>
      <dgm:spPr/>
      <dgm:t>
        <a:bodyPr/>
        <a:lstStyle/>
        <a:p>
          <a:endParaRPr lang="en-US" dirty="0"/>
        </a:p>
      </dgm:t>
    </dgm:pt>
    <dgm:pt modelId="{77A24157-4160-4C47-A8CF-56028D20E54C}">
      <dgm:prSet phldrT="[Text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>
          <a:solidFill>
            <a:schemeClr val="accent1"/>
          </a:solidFill>
        </a:ln>
      </dgm:spPr>
      <dgm:t>
        <a:bodyPr/>
        <a:lstStyle/>
        <a:p>
          <a:r>
            <a:rPr lang="en-US" dirty="0"/>
            <a:t>Economic Cost</a:t>
          </a:r>
        </a:p>
      </dgm:t>
    </dgm:pt>
    <dgm:pt modelId="{9A02974C-835C-44DB-AEFD-8B356B1695BA}" type="parTrans" cxnId="{92831FD8-DFA6-4A22-97BC-00576753A216}">
      <dgm:prSet/>
      <dgm:spPr/>
      <dgm:t>
        <a:bodyPr/>
        <a:lstStyle/>
        <a:p>
          <a:endParaRPr lang="en-US"/>
        </a:p>
      </dgm:t>
    </dgm:pt>
    <dgm:pt modelId="{6D36DA13-4800-4B63-87D7-55479E1E414D}" type="sibTrans" cxnId="{92831FD8-DFA6-4A22-97BC-00576753A216}">
      <dgm:prSet/>
      <dgm:spPr/>
      <dgm:t>
        <a:bodyPr/>
        <a:lstStyle/>
        <a:p>
          <a:endParaRPr lang="en-US"/>
        </a:p>
      </dgm:t>
    </dgm:pt>
    <dgm:pt modelId="{CD328C70-5F8C-4CB4-BD80-41D4C480DBA1}" type="pres">
      <dgm:prSet presAssocID="{C0A773AF-2B97-4BEF-B70A-E1BAA9FB7BC9}" presName="Name0" presStyleCnt="0">
        <dgm:presLayoutVars>
          <dgm:dir/>
          <dgm:resizeHandles val="exact"/>
        </dgm:presLayoutVars>
      </dgm:prSet>
      <dgm:spPr/>
    </dgm:pt>
    <dgm:pt modelId="{8DD81E9E-68BF-4F97-A67E-868DB555F4F9}" type="pres">
      <dgm:prSet presAssocID="{C0A773AF-2B97-4BEF-B70A-E1BAA9FB7BC9}" presName="vNodes" presStyleCnt="0"/>
      <dgm:spPr/>
    </dgm:pt>
    <dgm:pt modelId="{6127BEEF-DE5D-46F2-9C34-5697188D8E22}" type="pres">
      <dgm:prSet presAssocID="{DEA931DD-1C4D-4357-92C3-BED436999170}" presName="node" presStyleLbl="node1" presStyleIdx="0" presStyleCnt="3">
        <dgm:presLayoutVars>
          <dgm:bulletEnabled val="1"/>
        </dgm:presLayoutVars>
      </dgm:prSet>
      <dgm:spPr/>
    </dgm:pt>
    <dgm:pt modelId="{3A831068-84DE-4AA4-ACE9-6CDF072F9E0D}" type="pres">
      <dgm:prSet presAssocID="{13927782-8096-47C3-BFA1-53E9C4A3A2B0}" presName="spacerT" presStyleCnt="0"/>
      <dgm:spPr/>
    </dgm:pt>
    <dgm:pt modelId="{70BC8C6C-C9C9-4984-9074-51DF56985106}" type="pres">
      <dgm:prSet presAssocID="{13927782-8096-47C3-BFA1-53E9C4A3A2B0}" presName="sibTrans" presStyleLbl="sibTrans2D1" presStyleIdx="0" presStyleCnt="2"/>
      <dgm:spPr/>
    </dgm:pt>
    <dgm:pt modelId="{F71F3FDB-79E2-494F-A71E-34F49D1D9F4C}" type="pres">
      <dgm:prSet presAssocID="{13927782-8096-47C3-BFA1-53E9C4A3A2B0}" presName="spacerB" presStyleCnt="0"/>
      <dgm:spPr/>
    </dgm:pt>
    <dgm:pt modelId="{222B43F9-ED33-4C1F-90D1-860C8078FEEB}" type="pres">
      <dgm:prSet presAssocID="{BF356E85-51D7-4B6F-8EE6-55EE77BA9D1A}" presName="node" presStyleLbl="node1" presStyleIdx="1" presStyleCnt="3">
        <dgm:presLayoutVars>
          <dgm:bulletEnabled val="1"/>
        </dgm:presLayoutVars>
      </dgm:prSet>
      <dgm:spPr/>
    </dgm:pt>
    <dgm:pt modelId="{CB367D44-2AF5-498B-BF77-C47983A0AB7F}" type="pres">
      <dgm:prSet presAssocID="{C0A773AF-2B97-4BEF-B70A-E1BAA9FB7BC9}" presName="sibTransLast" presStyleLbl="sibTrans2D1" presStyleIdx="1" presStyleCnt="2"/>
      <dgm:spPr/>
    </dgm:pt>
    <dgm:pt modelId="{6467BED8-96E0-418E-A106-C13F833C207B}" type="pres">
      <dgm:prSet presAssocID="{C0A773AF-2B97-4BEF-B70A-E1BAA9FB7BC9}" presName="connectorText" presStyleLbl="sibTrans2D1" presStyleIdx="1" presStyleCnt="2"/>
      <dgm:spPr/>
    </dgm:pt>
    <dgm:pt modelId="{76765365-19D0-4356-8B5A-68AB6BE9D5EA}" type="pres">
      <dgm:prSet presAssocID="{C0A773AF-2B97-4BEF-B70A-E1BAA9FB7BC9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DD5AEE68-C851-4907-9877-D2926C9D1AF1}" type="presOf" srcId="{49D09AFA-CA0C-4048-A321-BF1879FB9DB1}" destId="{6467BED8-96E0-418E-A106-C13F833C207B}" srcOrd="1" destOrd="0" presId="urn:microsoft.com/office/officeart/2005/8/layout/equation2"/>
    <dgm:cxn modelId="{0A5EE856-386B-491A-910E-63B646E15C11}" type="presOf" srcId="{49D09AFA-CA0C-4048-A321-BF1879FB9DB1}" destId="{CB367D44-2AF5-498B-BF77-C47983A0AB7F}" srcOrd="0" destOrd="0" presId="urn:microsoft.com/office/officeart/2005/8/layout/equation2"/>
    <dgm:cxn modelId="{10975D9C-F3B3-427C-ACDF-89C360948F4D}" type="presOf" srcId="{BF356E85-51D7-4B6F-8EE6-55EE77BA9D1A}" destId="{222B43F9-ED33-4C1F-90D1-860C8078FEEB}" srcOrd="0" destOrd="0" presId="urn:microsoft.com/office/officeart/2005/8/layout/equation2"/>
    <dgm:cxn modelId="{4788C1B8-2FE5-4E19-8610-011EFB505FB6}" srcId="{C0A773AF-2B97-4BEF-B70A-E1BAA9FB7BC9}" destId="{BF356E85-51D7-4B6F-8EE6-55EE77BA9D1A}" srcOrd="1" destOrd="0" parTransId="{E5754E3A-1437-489D-878B-59FAE23B2C0A}" sibTransId="{49D09AFA-CA0C-4048-A321-BF1879FB9DB1}"/>
    <dgm:cxn modelId="{5106D1BF-C24A-4345-94FB-FD4F6C75D4BD}" srcId="{C0A773AF-2B97-4BEF-B70A-E1BAA9FB7BC9}" destId="{DEA931DD-1C4D-4357-92C3-BED436999170}" srcOrd="0" destOrd="0" parTransId="{D357696D-4AD3-49AC-BD18-FA64A5D5315F}" sibTransId="{13927782-8096-47C3-BFA1-53E9C4A3A2B0}"/>
    <dgm:cxn modelId="{E90A31C2-496A-4632-ABE3-C7B5AECED53C}" type="presOf" srcId="{C0A773AF-2B97-4BEF-B70A-E1BAA9FB7BC9}" destId="{CD328C70-5F8C-4CB4-BD80-41D4C480DBA1}" srcOrd="0" destOrd="0" presId="urn:microsoft.com/office/officeart/2005/8/layout/equation2"/>
    <dgm:cxn modelId="{609D67D7-5903-40F0-94A4-B2782620B7B7}" type="presOf" srcId="{DEA931DD-1C4D-4357-92C3-BED436999170}" destId="{6127BEEF-DE5D-46F2-9C34-5697188D8E22}" srcOrd="0" destOrd="0" presId="urn:microsoft.com/office/officeart/2005/8/layout/equation2"/>
    <dgm:cxn modelId="{92831FD8-DFA6-4A22-97BC-00576753A216}" srcId="{C0A773AF-2B97-4BEF-B70A-E1BAA9FB7BC9}" destId="{77A24157-4160-4C47-A8CF-56028D20E54C}" srcOrd="2" destOrd="0" parTransId="{9A02974C-835C-44DB-AEFD-8B356B1695BA}" sibTransId="{6D36DA13-4800-4B63-87D7-55479E1E414D}"/>
    <dgm:cxn modelId="{5B3C08D9-88D6-43F8-8208-67A54FB0D873}" type="presOf" srcId="{13927782-8096-47C3-BFA1-53E9C4A3A2B0}" destId="{70BC8C6C-C9C9-4984-9074-51DF56985106}" srcOrd="0" destOrd="0" presId="urn:microsoft.com/office/officeart/2005/8/layout/equation2"/>
    <dgm:cxn modelId="{60CD8DE0-4C0E-4C32-8514-991027705024}" type="presOf" srcId="{77A24157-4160-4C47-A8CF-56028D20E54C}" destId="{76765365-19D0-4356-8B5A-68AB6BE9D5EA}" srcOrd="0" destOrd="0" presId="urn:microsoft.com/office/officeart/2005/8/layout/equation2"/>
    <dgm:cxn modelId="{0592C060-A213-498A-94B8-9E8956DB10AB}" type="presParOf" srcId="{CD328C70-5F8C-4CB4-BD80-41D4C480DBA1}" destId="{8DD81E9E-68BF-4F97-A67E-868DB555F4F9}" srcOrd="0" destOrd="0" presId="urn:microsoft.com/office/officeart/2005/8/layout/equation2"/>
    <dgm:cxn modelId="{6809F9DA-75B4-4ADF-808B-E7C2230454A9}" type="presParOf" srcId="{8DD81E9E-68BF-4F97-A67E-868DB555F4F9}" destId="{6127BEEF-DE5D-46F2-9C34-5697188D8E22}" srcOrd="0" destOrd="0" presId="urn:microsoft.com/office/officeart/2005/8/layout/equation2"/>
    <dgm:cxn modelId="{0E8ED360-83DE-45CB-B91F-49DB0CA31650}" type="presParOf" srcId="{8DD81E9E-68BF-4F97-A67E-868DB555F4F9}" destId="{3A831068-84DE-4AA4-ACE9-6CDF072F9E0D}" srcOrd="1" destOrd="0" presId="urn:microsoft.com/office/officeart/2005/8/layout/equation2"/>
    <dgm:cxn modelId="{66D4983C-A8D4-4B1A-92F9-72CD011574BA}" type="presParOf" srcId="{8DD81E9E-68BF-4F97-A67E-868DB555F4F9}" destId="{70BC8C6C-C9C9-4984-9074-51DF56985106}" srcOrd="2" destOrd="0" presId="urn:microsoft.com/office/officeart/2005/8/layout/equation2"/>
    <dgm:cxn modelId="{0DB8AEDC-53BD-4C33-AB5F-41470088EAC2}" type="presParOf" srcId="{8DD81E9E-68BF-4F97-A67E-868DB555F4F9}" destId="{F71F3FDB-79E2-494F-A71E-34F49D1D9F4C}" srcOrd="3" destOrd="0" presId="urn:microsoft.com/office/officeart/2005/8/layout/equation2"/>
    <dgm:cxn modelId="{17C477AC-9F1B-406F-BBA4-D9579B801FDC}" type="presParOf" srcId="{8DD81E9E-68BF-4F97-A67E-868DB555F4F9}" destId="{222B43F9-ED33-4C1F-90D1-860C8078FEEB}" srcOrd="4" destOrd="0" presId="urn:microsoft.com/office/officeart/2005/8/layout/equation2"/>
    <dgm:cxn modelId="{C08F8D92-21DA-468D-88EF-0B60FE365367}" type="presParOf" srcId="{CD328C70-5F8C-4CB4-BD80-41D4C480DBA1}" destId="{CB367D44-2AF5-498B-BF77-C47983A0AB7F}" srcOrd="1" destOrd="0" presId="urn:microsoft.com/office/officeart/2005/8/layout/equation2"/>
    <dgm:cxn modelId="{C6093A17-4E88-45A0-A7A2-193258A08174}" type="presParOf" srcId="{CB367D44-2AF5-498B-BF77-C47983A0AB7F}" destId="{6467BED8-96E0-418E-A106-C13F833C207B}" srcOrd="0" destOrd="0" presId="urn:microsoft.com/office/officeart/2005/8/layout/equation2"/>
    <dgm:cxn modelId="{F54BA675-BC83-4CE9-B323-36A5C72D05F3}" type="presParOf" srcId="{CD328C70-5F8C-4CB4-BD80-41D4C480DBA1}" destId="{76765365-19D0-4356-8B5A-68AB6BE9D5E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7BEEF-DE5D-46F2-9C34-5697188D8E22}">
      <dsp:nvSpPr>
        <dsp:cNvPr id="0" name=""/>
        <dsp:cNvSpPr/>
      </dsp:nvSpPr>
      <dsp:spPr>
        <a:xfrm>
          <a:off x="1087501" y="146"/>
          <a:ext cx="1586582" cy="1586582"/>
        </a:xfrm>
        <a:prstGeom prst="ellipse">
          <a:avLst/>
        </a:prstGeom>
        <a:solidFill>
          <a:schemeClr val="lt1"/>
        </a:solidFill>
        <a:ln w="7620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Explicit Cost </a:t>
          </a:r>
        </a:p>
      </dsp:txBody>
      <dsp:txXfrm>
        <a:off x="1319851" y="232496"/>
        <a:ext cx="1121882" cy="1121882"/>
      </dsp:txXfrm>
    </dsp:sp>
    <dsp:sp modelId="{70BC8C6C-C9C9-4984-9074-51DF56985106}">
      <dsp:nvSpPr>
        <dsp:cNvPr id="0" name=""/>
        <dsp:cNvSpPr/>
      </dsp:nvSpPr>
      <dsp:spPr>
        <a:xfrm>
          <a:off x="1420684" y="1715559"/>
          <a:ext cx="920217" cy="920217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1542659" y="2067450"/>
        <a:ext cx="676267" cy="216435"/>
      </dsp:txXfrm>
    </dsp:sp>
    <dsp:sp modelId="{222B43F9-ED33-4C1F-90D1-860C8078FEEB}">
      <dsp:nvSpPr>
        <dsp:cNvPr id="0" name=""/>
        <dsp:cNvSpPr/>
      </dsp:nvSpPr>
      <dsp:spPr>
        <a:xfrm>
          <a:off x="1087501" y="2764607"/>
          <a:ext cx="1586582" cy="1586582"/>
        </a:xfrm>
        <a:prstGeom prst="ellipse">
          <a:avLst/>
        </a:prstGeom>
        <a:solidFill>
          <a:schemeClr val="lt1"/>
        </a:solidFill>
        <a:ln w="7620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Implicit Cost</a:t>
          </a:r>
        </a:p>
      </dsp:txBody>
      <dsp:txXfrm>
        <a:off x="1319851" y="2996957"/>
        <a:ext cx="1121882" cy="1121882"/>
      </dsp:txXfrm>
    </dsp:sp>
    <dsp:sp modelId="{CB367D44-2AF5-498B-BF77-C47983A0AB7F}">
      <dsp:nvSpPr>
        <dsp:cNvPr id="0" name=""/>
        <dsp:cNvSpPr/>
      </dsp:nvSpPr>
      <dsp:spPr>
        <a:xfrm>
          <a:off x="2912071" y="1880564"/>
          <a:ext cx="504533" cy="5902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2912071" y="1998606"/>
        <a:ext cx="353173" cy="354124"/>
      </dsp:txXfrm>
    </dsp:sp>
    <dsp:sp modelId="{76765365-19D0-4356-8B5A-68AB6BE9D5EA}">
      <dsp:nvSpPr>
        <dsp:cNvPr id="0" name=""/>
        <dsp:cNvSpPr/>
      </dsp:nvSpPr>
      <dsp:spPr>
        <a:xfrm>
          <a:off x="3626033" y="589086"/>
          <a:ext cx="3173164" cy="3173164"/>
        </a:xfrm>
        <a:prstGeom prst="ellipse">
          <a:avLst/>
        </a:prstGeom>
        <a:solidFill>
          <a:schemeClr val="lt1"/>
        </a:solidFill>
        <a:ln w="7620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Economic Cost</a:t>
          </a:r>
        </a:p>
      </dsp:txBody>
      <dsp:txXfrm>
        <a:off x="4090732" y="1053785"/>
        <a:ext cx="2243766" cy="2243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C031E-40E3-4B62-8F63-D17F60367619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31F9A-2A63-475E-B94D-130E4CB64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5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31F9A-2A63-475E-B94D-130E4CB64AE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92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31F9A-2A63-475E-B94D-130E4CB64AE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4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9" cy="255475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00385" y="1828799"/>
            <a:ext cx="990599" cy="228659"/>
          </a:xfrm>
        </p:spPr>
        <p:txBody>
          <a:bodyPr anchor="t" anchorCtr="0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6209" y="3264406"/>
            <a:ext cx="3859795" cy="2286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211907" y="0"/>
            <a:ext cx="534793" cy="56998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279" y="292609"/>
            <a:ext cx="628813" cy="767687"/>
          </a:xfrm>
        </p:spPr>
        <p:txBody>
          <a:bodyPr/>
          <a:lstStyle>
            <a:lvl1pPr>
              <a:defRPr sz="2800" b="0" i="0" baseline="0">
                <a:latin typeface="+mj-lt"/>
              </a:defRPr>
            </a:lvl1pPr>
          </a:lstStyle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6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2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Rectangle 13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0"/>
            <a:ext cx="6422004" cy="1653117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509006"/>
            <a:ext cx="6422003" cy="2515873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951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6" name="Freeform 35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0" name="TextBox 9"/>
          <p:cNvSpPr txBox="1"/>
          <p:nvPr/>
        </p:nvSpPr>
        <p:spPr>
          <a:xfrm>
            <a:off x="644721" y="654263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27454" y="2900539"/>
            <a:ext cx="538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9" y="914401"/>
            <a:ext cx="6160385" cy="289487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87279" y="3814473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609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1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399"/>
            <a:ext cx="6422004" cy="209550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97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884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884" y="2489199"/>
            <a:ext cx="231098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8884" y="3147164"/>
            <a:ext cx="2310988" cy="287771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9201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4"/>
            <a:ext cx="232675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39" cy="28883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102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36973"/>
            <a:ext cx="6423592" cy="69999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39" y="4188546"/>
            <a:ext cx="2314064" cy="64901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8" y="4837558"/>
            <a:ext cx="2309280" cy="118732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7" y="4188546"/>
            <a:ext cx="233090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9200"/>
            <a:ext cx="2025182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7" y="4846509"/>
            <a:ext cx="2330904" cy="11783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84814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5" y="2489200"/>
            <a:ext cx="201883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6510"/>
            <a:ext cx="2299492" cy="118902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004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1" y="2489200"/>
            <a:ext cx="6343201" cy="35306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99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8235" y="1447799"/>
            <a:ext cx="4435439" cy="4571999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6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82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30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0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490"/>
            <a:ext cx="3636978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79" cy="277131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9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5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6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97437"/>
            <a:ext cx="271258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086844"/>
            <a:ext cx="2712590" cy="292541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2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362190"/>
            <a:ext cx="2987087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1591" y="3088562"/>
            <a:ext cx="3001938" cy="244863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3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orizontal Scroll 7"/>
          <p:cNvSpPr/>
          <p:nvPr userDrawn="1"/>
        </p:nvSpPr>
        <p:spPr>
          <a:xfrm>
            <a:off x="567847" y="275153"/>
            <a:ext cx="6983601" cy="1166192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86609" y="502570"/>
            <a:ext cx="6346078" cy="711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71444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F8F67B2B-AED8-4E3D-AF53-9E8FF27C861B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7251D95-792B-4598-B5A9-AD3642CCEF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51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 cap="none" spc="0">
          <a:ln w="9525">
            <a:solidFill>
              <a:schemeClr val="bg1"/>
            </a:solidFill>
            <a:prstDash val="solid"/>
          </a:ln>
          <a:solidFill>
            <a:schemeClr val="tx1"/>
          </a:solidFill>
          <a:effectLst>
            <a:outerShdw blurRad="12700" dist="38100" dir="2700000" algn="tl" rotWithShape="0">
              <a:schemeClr val="bg1">
                <a:lumMod val="50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4135" y="3003993"/>
            <a:ext cx="5917679" cy="2554758"/>
          </a:xfrm>
        </p:spPr>
        <p:txBody>
          <a:bodyPr/>
          <a:lstStyle/>
          <a:p>
            <a:r>
              <a:rPr lang="en-US" sz="6000" dirty="0"/>
              <a:t>Theory of Cost</a:t>
            </a:r>
            <a:br>
              <a:rPr lang="en-US" sz="6000" dirty="0"/>
            </a:br>
            <a:endParaRPr lang="en-US" sz="6000" dirty="0"/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9768"/>
            <a:ext cx="2330362" cy="22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89303" y="2357662"/>
            <a:ext cx="2467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Session 09</a:t>
            </a:r>
          </a:p>
        </p:txBody>
      </p:sp>
    </p:spTree>
    <p:extLst>
      <p:ext uri="{BB962C8B-B14F-4D97-AF65-F5344CB8AC3E}">
        <p14:creationId xmlns:p14="http://schemas.microsoft.com/office/powerpoint/2010/main" val="1098316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08785" y="534988"/>
            <a:ext cx="7793037" cy="641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Implicit Cost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537034" y="1302675"/>
            <a:ext cx="8064788" cy="5020337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>
                <a:latin typeface="+mj-lt"/>
              </a:rPr>
              <a:t>Implicit costs may be defined as the earnings of an owner’s resources employed in their next best alternative uses.</a:t>
            </a: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>
              <a:latin typeface="+mj-lt"/>
            </a:endParaRPr>
          </a:p>
          <a:p>
            <a:pPr marL="274320" indent="-274320" algn="just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>
                <a:latin typeface="+mj-lt"/>
              </a:rPr>
              <a:t>For example, suppose an entrepreneur does not utilize his services in his own business and works as a manager in some other firm for a salary. If he starts his own business, he forgoes his salary as a manager. This loss of salary is an implicit cost of his own business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3803941-AB10-448A-9704-2ABF7F75F4B8}" type="slidenum">
              <a:rPr lang="en-US" sz="1200">
                <a:solidFill>
                  <a:srgbClr val="B5A788"/>
                </a:solidFill>
              </a:rPr>
              <a:pPr eaLnBrk="1" hangingPunct="1"/>
              <a:t>10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68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199" y="568885"/>
            <a:ext cx="7793037" cy="641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Implicit Cost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0062"/>
            <a:ext cx="8272462" cy="4114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Clr>
                <a:srgbClr val="FF0000"/>
              </a:buClr>
            </a:pPr>
            <a:r>
              <a:rPr lang="en-US" sz="2800" dirty="0"/>
              <a:t>It is implicit because the income foregone by the entrepreneur is not charged as the explicit cost of his own business.</a:t>
            </a:r>
          </a:p>
          <a:p>
            <a:pPr algn="just" eaLnBrk="1" hangingPunct="1">
              <a:lnSpc>
                <a:spcPct val="90000"/>
              </a:lnSpc>
              <a:buClr>
                <a:srgbClr val="FF0000"/>
              </a:buClr>
            </a:pPr>
            <a:endParaRPr lang="en-US" sz="2800" dirty="0"/>
          </a:p>
          <a:p>
            <a:pPr algn="just" eaLnBrk="1" hangingPunct="1">
              <a:lnSpc>
                <a:spcPct val="90000"/>
              </a:lnSpc>
              <a:buClr>
                <a:srgbClr val="FF0000"/>
              </a:buClr>
            </a:pPr>
            <a:r>
              <a:rPr lang="en-US" sz="2800" dirty="0"/>
              <a:t>Implicit costs are not taken into consideration while calculating the accounting loss or gain of the business.</a:t>
            </a:r>
          </a:p>
          <a:p>
            <a:pPr algn="just" eaLnBrk="1" hangingPunct="1">
              <a:lnSpc>
                <a:spcPct val="90000"/>
              </a:lnSpc>
              <a:buClr>
                <a:srgbClr val="FF0000"/>
              </a:buClr>
            </a:pPr>
            <a:endParaRPr lang="en-US" sz="2800" dirty="0"/>
          </a:p>
          <a:p>
            <a:pPr algn="just" eaLnBrk="1" hangingPunct="1">
              <a:lnSpc>
                <a:spcPct val="90000"/>
              </a:lnSpc>
              <a:buClr>
                <a:srgbClr val="FF0000"/>
              </a:buClr>
            </a:pPr>
            <a:r>
              <a:rPr lang="en-US" sz="2800" dirty="0"/>
              <a:t>But these costs do figure in business decisions.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</a:pPr>
            <a:endParaRPr lang="en-US" sz="2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B5B0489-101B-48D2-8285-6D6504619ABD}" type="slidenum">
              <a:rPr lang="en-US" sz="1200">
                <a:solidFill>
                  <a:srgbClr val="B5A788"/>
                </a:solidFill>
              </a:rPr>
              <a:pPr eaLnBrk="1" hangingPunct="1"/>
              <a:t>11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909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51647" y="229290"/>
            <a:ext cx="7739063" cy="1311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Economics Vs Accounting Costs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96153" y="1735324"/>
            <a:ext cx="7659688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rgbClr val="FF0000"/>
              </a:buClr>
            </a:pPr>
            <a:r>
              <a:rPr lang="en-US" sz="2800" dirty="0"/>
              <a:t>Accounting cost refers only to the firm’s actual expenditures or explicit cost and it is important for financial reporting by the firm and for tax purposes.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</a:pPr>
            <a:endParaRPr lang="en-US" sz="2800" dirty="0"/>
          </a:p>
          <a:p>
            <a:pPr eaLnBrk="1" hangingPunct="1">
              <a:lnSpc>
                <a:spcPct val="110000"/>
              </a:lnSpc>
              <a:buClr>
                <a:srgbClr val="FF0000"/>
              </a:buClr>
            </a:pPr>
            <a:r>
              <a:rPr lang="en-US" sz="2800" dirty="0"/>
              <a:t>For managerial decision making purposes, economic costs (implicit &amp; explicit costs) are a relevant cost concept that must be used.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</a:pPr>
            <a:endParaRPr lang="en-US" sz="2800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24B963E-E956-4F57-8B8F-4F2C6E3E353A}" type="slidenum">
              <a:rPr lang="en-US" sz="1200">
                <a:solidFill>
                  <a:srgbClr val="B5A788"/>
                </a:solidFill>
              </a:rPr>
              <a:pPr eaLnBrk="1" hangingPunct="1"/>
              <a:t>12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76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Profit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394" y="1588247"/>
            <a:ext cx="7336265" cy="3530600"/>
          </a:xfrm>
        </p:spPr>
        <p:txBody>
          <a:bodyPr>
            <a:normAutofit fontScale="92500"/>
          </a:bodyPr>
          <a:lstStyle/>
          <a:p>
            <a:pPr fontAlgn="base"/>
            <a:r>
              <a:rPr lang="en-US" sz="2800" dirty="0"/>
              <a:t>Accounting profit is the difference between total monetary revenue and total monetary costs.</a:t>
            </a:r>
          </a:p>
          <a:p>
            <a:pPr fontAlgn="base"/>
            <a:r>
              <a:rPr lang="en-US" sz="2800" dirty="0"/>
              <a:t>These consist of the explicit costs a firm has to maintain production (for example, wages, rent, and material costs). </a:t>
            </a:r>
          </a:p>
          <a:p>
            <a:pPr fontAlgn="base"/>
            <a:r>
              <a:rPr lang="en-US" sz="2800" dirty="0"/>
              <a:t>The monetary revenue is what a firm receives after selling its product in the market.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2944" y="5273807"/>
            <a:ext cx="8691056" cy="1138773"/>
          </a:xfrm>
          <a:prstGeom prst="rect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Accounting Profit = Total Revenue – Total Cost (Explicit Cost)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9793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704276"/>
            <a:ext cx="6346078" cy="711359"/>
          </a:xfrm>
        </p:spPr>
        <p:txBody>
          <a:bodyPr/>
          <a:lstStyle/>
          <a:p>
            <a:r>
              <a:rPr lang="en-US" dirty="0"/>
              <a:t>Economic Profit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442" y="1816847"/>
            <a:ext cx="7802017" cy="35306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800" dirty="0"/>
              <a:t>Economic profit is the difference between total monetary revenue and total costs, but total costs include both explicit and implicit costs.</a:t>
            </a:r>
          </a:p>
          <a:p>
            <a:pPr fontAlgn="base"/>
            <a:endParaRPr lang="en-US" sz="2800" dirty="0"/>
          </a:p>
          <a:p>
            <a:pPr fontAlgn="base"/>
            <a:r>
              <a:rPr lang="en-US" sz="2800" dirty="0"/>
              <a:t>Economic profit includes the opportunity costs associated with production and is therefore lower than accounting profit.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6251" y="5492004"/>
            <a:ext cx="8667750" cy="1569660"/>
          </a:xfrm>
          <a:prstGeom prst="rect">
            <a:avLst/>
          </a:prstGeom>
          <a:ln w="76200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Economic Profit = Total Revenue – Total Cost (Explicit Cost + Implicit Cost)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4953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609" y="731170"/>
            <a:ext cx="6346078" cy="711359"/>
          </a:xfrm>
        </p:spPr>
        <p:txBody>
          <a:bodyPr/>
          <a:lstStyle/>
          <a:p>
            <a:r>
              <a:rPr lang="en-US" dirty="0"/>
              <a:t>Cost Function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609" y="1442529"/>
            <a:ext cx="7517803" cy="5091621"/>
          </a:xfrm>
        </p:spPr>
        <p:txBody>
          <a:bodyPr>
            <a:noAutofit/>
          </a:bodyPr>
          <a:lstStyle/>
          <a:p>
            <a:r>
              <a:rPr lang="en-US" sz="2800" dirty="0"/>
              <a:t>The cost function expresses a functional relationship between costs and output that determine it. </a:t>
            </a:r>
          </a:p>
          <a:p>
            <a:r>
              <a:rPr lang="en-US" sz="2800" dirty="0"/>
              <a:t>Symbolically, the cost function is,</a:t>
            </a:r>
          </a:p>
          <a:p>
            <a:pPr marL="1916100" lvl="7" indent="0">
              <a:buNone/>
            </a:pPr>
            <a:r>
              <a:rPr lang="en-US" sz="2800" dirty="0"/>
              <a:t>C = f (Q)</a:t>
            </a:r>
          </a:p>
          <a:p>
            <a:pPr marL="891540" lvl="3" indent="0">
              <a:buNone/>
            </a:pPr>
            <a:r>
              <a:rPr lang="en-US" sz="2800" dirty="0"/>
              <a:t>Where,</a:t>
            </a:r>
          </a:p>
          <a:p>
            <a:pPr marL="1916100" lvl="7" indent="0">
              <a:buNone/>
            </a:pPr>
            <a:r>
              <a:rPr lang="en-US" sz="2800" dirty="0"/>
              <a:t>C = Cost</a:t>
            </a:r>
          </a:p>
          <a:p>
            <a:pPr marL="1916100" lvl="7" indent="0">
              <a:buNone/>
            </a:pPr>
            <a:r>
              <a:rPr lang="en-US" sz="2800" dirty="0"/>
              <a:t>Q = Output</a:t>
            </a:r>
          </a:p>
        </p:txBody>
      </p:sp>
    </p:spTree>
    <p:extLst>
      <p:ext uri="{BB962C8B-B14F-4D97-AF65-F5344CB8AC3E}">
        <p14:creationId xmlns:p14="http://schemas.microsoft.com/office/powerpoint/2010/main" val="1787401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5">
            <a:extLst>
              <a:ext uri="{FF2B5EF4-FFF2-40B4-BE49-F238E27FC236}">
                <a16:creationId xmlns:a16="http://schemas.microsoft.com/office/drawing/2014/main" id="{668E1514-B519-480C-9D0E-51F7B2FF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EFA9D9-7644-4360-A0F1-1771971EAE4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F9929B24-831C-4AF5-9FEF-47BE0F710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Costs in the Short Run</a:t>
            </a: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0C562F06-88F7-4FC7-A9E5-2D0A5197A1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441" y="2489200"/>
            <a:ext cx="8277559" cy="35306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Fixed costs </a:t>
            </a:r>
          </a:p>
          <a:p>
            <a:pPr marL="402336" lvl="1" indent="0" eaLnBrk="1" hangingPunct="1">
              <a:buNone/>
            </a:pPr>
            <a:r>
              <a:rPr lang="en-US" altLang="en-US" sz="2800" dirty="0"/>
              <a:t>Costs of a firm’s fixed inputs</a:t>
            </a:r>
          </a:p>
          <a:p>
            <a:pPr eaLnBrk="1" hangingPunct="1"/>
            <a:r>
              <a:rPr lang="en-US" altLang="en-US" sz="2800" dirty="0"/>
              <a:t>Variable costs </a:t>
            </a:r>
          </a:p>
          <a:p>
            <a:pPr marL="402336" lvl="1" indent="0" eaLnBrk="1" hangingPunct="1">
              <a:buNone/>
            </a:pPr>
            <a:r>
              <a:rPr lang="en-US" altLang="en-US" sz="2800" dirty="0"/>
              <a:t>Costs of obtaining the firm’s variable inputs</a:t>
            </a:r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>
            <a:extLst>
              <a:ext uri="{FF2B5EF4-FFF2-40B4-BE49-F238E27FC236}">
                <a16:creationId xmlns:a16="http://schemas.microsoft.com/office/drawing/2014/main" id="{4B8B6D72-FC52-4EFD-BFA7-66D779919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6270" y="502570"/>
            <a:ext cx="7742711" cy="71135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Measuring Short Run Costs:  Total Costs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5E29FA8A-2889-401F-865C-F6A1757A0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6441" y="1420769"/>
            <a:ext cx="7991809" cy="543723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Types of total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dirty="0"/>
              <a:t>Total fixed costs</a:t>
            </a:r>
          </a:p>
          <a:p>
            <a:pPr marL="731520" lvl="2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Cost of all inputs that are fixed in the short run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dirty="0"/>
              <a:t>Total variable costs</a:t>
            </a:r>
          </a:p>
          <a:p>
            <a:pPr marL="731520" lvl="2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Cost of all variable inputs used in producing a particular level of output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dirty="0"/>
              <a:t>Total cost</a:t>
            </a:r>
          </a:p>
          <a:p>
            <a:pPr marL="731520" lvl="2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Cost of all inputs—fixed and variable</a:t>
            </a:r>
          </a:p>
          <a:p>
            <a:pPr marL="731520" lvl="2" indent="0" eaLnBrk="1" hangingPunct="1">
              <a:lnSpc>
                <a:spcPct val="90000"/>
              </a:lnSpc>
              <a:buNone/>
            </a:pPr>
            <a:r>
              <a:rPr lang="en-US" altLang="en-US" sz="2800" b="1" i="1" dirty="0"/>
              <a:t>TC = TFC + TVC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58091" y="407779"/>
            <a:ext cx="8162925" cy="1311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sz="36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SHORT-RUN COST </a:t>
            </a:r>
            <a:br>
              <a:rPr lang="en-US" sz="3600" b="1" dirty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35646" y="1831103"/>
            <a:ext cx="7445188" cy="4454525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  <a:buClr>
                <a:srgbClr val="FF0000"/>
              </a:buClr>
            </a:pPr>
            <a:r>
              <a:rPr lang="en-US" sz="2800" dirty="0">
                <a:cs typeface="Times New Roman" panose="02020603050405020304" pitchFamily="18" charset="0"/>
              </a:rPr>
              <a:t>We defined short run as the time period during which some of the inputs are fixed i.e. cannot be readily changed.</a:t>
            </a:r>
          </a:p>
          <a:p>
            <a:pPr marL="0" indent="0" algn="just" eaLnBrk="1" hangingPunct="1">
              <a:lnSpc>
                <a:spcPct val="110000"/>
              </a:lnSpc>
              <a:buClr>
                <a:srgbClr val="FF0000"/>
              </a:buClr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110000"/>
              </a:lnSpc>
              <a:buClr>
                <a:srgbClr val="FF0000"/>
              </a:buClr>
              <a:buNone/>
            </a:pP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20AA9D8-72B7-40E5-A197-A8ED8BE3162D}" type="slidenum">
              <a:rPr lang="en-US" sz="1200">
                <a:solidFill>
                  <a:srgbClr val="B5A788"/>
                </a:solidFill>
              </a:rPr>
              <a:pPr eaLnBrk="1" hangingPunct="1"/>
              <a:t>18</a:t>
            </a:fld>
            <a:endParaRPr lang="en-US" sz="1200" dirty="0">
              <a:solidFill>
                <a:srgbClr val="B5A788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59997" y="4246624"/>
            <a:ext cx="3656129" cy="6544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lnSpc>
                <a:spcPct val="110000"/>
              </a:lnSpc>
              <a:buClr>
                <a:srgbClr val="FF0000"/>
              </a:buClr>
            </a:pPr>
            <a:r>
              <a:rPr lang="en-US" sz="3600" dirty="0">
                <a:cs typeface="Times New Roman" panose="02020603050405020304" pitchFamily="18" charset="0"/>
              </a:rPr>
              <a:t>TC = TFC + TVC</a:t>
            </a:r>
          </a:p>
        </p:txBody>
      </p:sp>
    </p:spTree>
    <p:extLst>
      <p:ext uri="{BB962C8B-B14F-4D97-AF65-F5344CB8AC3E}">
        <p14:creationId xmlns:p14="http://schemas.microsoft.com/office/powerpoint/2010/main" val="4211169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457200"/>
            <a:ext cx="7793037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Total Fixed Cost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67870" y="1380670"/>
            <a:ext cx="7239000" cy="539216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</a:pPr>
            <a:r>
              <a:rPr lang="en-US" sz="2800" dirty="0"/>
              <a:t>The total cost of the firm per time period for all fixed inputs.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 2" panose="05020102010507070707" pitchFamily="18" charset="2"/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</a:pPr>
            <a:r>
              <a:rPr lang="en-US" sz="2800" dirty="0"/>
              <a:t>They are fixed by contract.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</a:pPr>
            <a:r>
              <a:rPr lang="en-US" sz="2800" dirty="0"/>
              <a:t>Must be paid over the life of the contract whether firm produces or not.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None/>
            </a:pPr>
            <a:endParaRPr lang="en-US" sz="2800" dirty="0"/>
          </a:p>
          <a:p>
            <a:r>
              <a:rPr lang="en-US" sz="2800" dirty="0"/>
              <a:t>Include rental expenditures on leased plant, equipment, insurance, salaries to the permanent staff, certain taxes.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</a:pPr>
            <a:endParaRPr lang="en-US" sz="2800" dirty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</a:pPr>
            <a:endParaRPr lang="en-US" sz="24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9B0BE8AB-5692-4D11-9DD1-01DCC19D8E4F}" type="slidenum">
              <a:rPr lang="en-US" sz="1200">
                <a:solidFill>
                  <a:srgbClr val="B5A788"/>
                </a:solidFill>
              </a:rPr>
              <a:pPr eaLnBrk="1" hangingPunct="1"/>
              <a:t>19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0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609" y="1884082"/>
            <a:ext cx="6343201" cy="3530600"/>
          </a:xfrm>
        </p:spPr>
        <p:txBody>
          <a:bodyPr/>
          <a:lstStyle/>
          <a:p>
            <a:r>
              <a:rPr lang="en-US" sz="2400" dirty="0"/>
              <a:t>Cost of Production</a:t>
            </a:r>
          </a:p>
          <a:p>
            <a:r>
              <a:rPr lang="en-US" sz="2400" dirty="0"/>
              <a:t>Accounting Cost Vs. Economic Cost</a:t>
            </a:r>
          </a:p>
          <a:p>
            <a:r>
              <a:rPr lang="en-US" sz="2400" dirty="0"/>
              <a:t>Accounting Profit Vs. Economic Profit</a:t>
            </a:r>
          </a:p>
          <a:p>
            <a:r>
              <a:rPr lang="en-US" sz="2400" dirty="0"/>
              <a:t>Short run Cost Curves</a:t>
            </a:r>
          </a:p>
          <a:p>
            <a:r>
              <a:rPr lang="en-US" sz="2400" dirty="0"/>
              <a:t>Relationship Between Cost Curves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466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7" y="632363"/>
            <a:ext cx="8162925" cy="641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charset="0"/>
              </a:rPr>
              <a:t>Total Variable Costs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8564" y="1610346"/>
            <a:ext cx="8415897" cy="484990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Variable costs are those costs, which are incurred on the employment of variable factors of production whose amount can be altered in the short run. </a:t>
            </a:r>
          </a:p>
          <a:p>
            <a:endParaRPr lang="en-US" sz="2400" dirty="0">
              <a:cs typeface="Times New Roman" panose="02020603050405020304" pitchFamily="18" charset="0"/>
            </a:endParaRPr>
          </a:p>
          <a:p>
            <a:r>
              <a:rPr lang="en-US" sz="2400" dirty="0">
                <a:cs typeface="Times New Roman" panose="02020603050405020304" pitchFamily="18" charset="0"/>
              </a:rPr>
              <a:t>Total Variable Costs are the total obligations of the firm per time period for all the variable inputs that the firm uses (T VC).</a:t>
            </a:r>
          </a:p>
          <a:p>
            <a:endParaRPr lang="en-US" sz="2400" dirty="0"/>
          </a:p>
          <a:p>
            <a:r>
              <a:rPr lang="en-US" sz="2400" dirty="0"/>
              <a:t>When output is nil, variable cost becomes zero. </a:t>
            </a:r>
          </a:p>
          <a:p>
            <a:endParaRPr lang="en-US" sz="2400" dirty="0"/>
          </a:p>
          <a:p>
            <a:r>
              <a:rPr lang="en-US" sz="2400" dirty="0"/>
              <a:t>These costs include payments such as wages of labour employed, prices of raw materials, fuel and power used and the transport costs.</a:t>
            </a:r>
            <a:endParaRPr lang="en-US" sz="2400" dirty="0">
              <a:cs typeface="Times New Roman" panose="02020603050405020304" pitchFamily="18" charset="0"/>
            </a:endParaRPr>
          </a:p>
          <a:p>
            <a:pPr indent="0" algn="just" eaLnBrk="1" hangingPunct="1">
              <a:buFont typeface="Wingdings 2" panose="05020102010507070707" pitchFamily="18" charset="2"/>
              <a:buNone/>
            </a:pPr>
            <a:endParaRPr lang="en-US" sz="3600" b="1" dirty="0"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D34BAF8-ACAA-4B50-B19A-9A4148133F58}" type="slidenum">
              <a:rPr lang="en-US" sz="1200">
                <a:solidFill>
                  <a:srgbClr val="B5A788"/>
                </a:solidFill>
              </a:rPr>
              <a:pPr eaLnBrk="1" hangingPunct="1"/>
              <a:t>20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53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509" y="407320"/>
            <a:ext cx="6346078" cy="711359"/>
          </a:xfrm>
        </p:spPr>
        <p:txBody>
          <a:bodyPr/>
          <a:lstStyle/>
          <a:p>
            <a:r>
              <a:rPr lang="en-US" dirty="0"/>
              <a:t>Total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1295400"/>
            <a:ext cx="8820150" cy="5155280"/>
          </a:xfrm>
        </p:spPr>
        <p:txBody>
          <a:bodyPr>
            <a:noAutofit/>
          </a:bodyPr>
          <a:lstStyle/>
          <a:p>
            <a:r>
              <a:rPr lang="en-US" sz="2800" dirty="0"/>
              <a:t>Total cost is the sum of total fixed cost and total variable cost.</a:t>
            </a:r>
          </a:p>
          <a:p>
            <a:pPr marL="1916100" lvl="7" indent="0">
              <a:buNone/>
            </a:pPr>
            <a:r>
              <a:rPr lang="en-US" sz="2800" dirty="0"/>
              <a:t>TC = TFC + TVC </a:t>
            </a:r>
          </a:p>
          <a:p>
            <a:pPr marL="1916100" lvl="7" indent="0">
              <a:buNone/>
            </a:pPr>
            <a:r>
              <a:rPr lang="en-US" sz="2800" dirty="0"/>
              <a:t>TC = Total cost</a:t>
            </a:r>
          </a:p>
          <a:p>
            <a:pPr marL="1916100" lvl="7" indent="0">
              <a:buNone/>
            </a:pPr>
            <a:r>
              <a:rPr lang="en-US" sz="2800" dirty="0"/>
              <a:t>TC = Total Fixed cost</a:t>
            </a:r>
          </a:p>
          <a:p>
            <a:pPr marL="1916100" lvl="7" indent="0">
              <a:buNone/>
            </a:pPr>
            <a:r>
              <a:rPr lang="en-US" sz="2800" dirty="0"/>
              <a:t>TVC = Total variable cost</a:t>
            </a:r>
          </a:p>
          <a:p>
            <a:r>
              <a:rPr lang="en-US" sz="2800" dirty="0"/>
              <a:t>It should be noted that total fixed cost is the same irrespective of the level of output. Therefore a change in total cost is influenced by the change in variable cost only.</a:t>
            </a:r>
          </a:p>
        </p:txBody>
      </p:sp>
    </p:spTree>
    <p:extLst>
      <p:ext uri="{BB962C8B-B14F-4D97-AF65-F5344CB8AC3E}">
        <p14:creationId xmlns:p14="http://schemas.microsoft.com/office/powerpoint/2010/main" val="751520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>
            <a:extLst>
              <a:ext uri="{FF2B5EF4-FFF2-40B4-BE49-F238E27FC236}">
                <a16:creationId xmlns:a16="http://schemas.microsoft.com/office/drawing/2014/main" id="{28899B87-73B7-4A90-9F23-D1DF079424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368479"/>
              </p:ext>
            </p:extLst>
          </p:nvPr>
        </p:nvGraphicFramePr>
        <p:xfrm>
          <a:off x="611188" y="1557338"/>
          <a:ext cx="7780337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3" imgW="3666951" imgH="3210015" progId="Excel.Sheet.8">
                  <p:embed/>
                </p:oleObj>
              </mc:Choice>
              <mc:Fallback>
                <p:oleObj name="Worksheet" r:id="rId3" imgW="3666951" imgH="3210015" progId="Excel.Sheet.8">
                  <p:embed/>
                  <p:pic>
                    <p:nvPicPr>
                      <p:cNvPr id="32770" name="Object 2">
                        <a:extLst>
                          <a:ext uri="{FF2B5EF4-FFF2-40B4-BE49-F238E27FC236}">
                            <a16:creationId xmlns:a16="http://schemas.microsoft.com/office/drawing/2014/main" id="{28899B87-73B7-4A90-9F23-D1DF079424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557338"/>
                        <a:ext cx="7780337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1" name="Rectangle 3">
            <a:extLst>
              <a:ext uri="{FF2B5EF4-FFF2-40B4-BE49-F238E27FC236}">
                <a16:creationId xmlns:a16="http://schemas.microsoft.com/office/drawing/2014/main" id="{22B287BE-F6FC-447F-8ACD-CF1731329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49275"/>
            <a:ext cx="76676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4000" dirty="0">
                <a:solidFill>
                  <a:schemeClr val="tx2"/>
                </a:solidFill>
              </a:rPr>
              <a:t>Fixed, variable, and total costs  Media Corp.</a:t>
            </a:r>
            <a:endParaRPr lang="en-US" altLang="zh-TW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 , TFC , TVC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385047" y="1801906"/>
            <a:ext cx="6804212" cy="4410635"/>
            <a:chOff x="658906" y="1748118"/>
            <a:chExt cx="6804212" cy="441063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658906" y="1748118"/>
              <a:ext cx="0" cy="4410635"/>
            </a:xfrm>
            <a:prstGeom prst="straightConnector1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58906" y="6158753"/>
              <a:ext cx="6804212" cy="0"/>
            </a:xfrm>
            <a:prstGeom prst="straightConnector1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 flipV="1">
            <a:off x="1385047" y="4746812"/>
            <a:ext cx="6239435" cy="1344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398494" y="2393576"/>
            <a:ext cx="6145306" cy="3792071"/>
          </a:xfrm>
          <a:custGeom>
            <a:avLst/>
            <a:gdLst>
              <a:gd name="connsiteX0" fmla="*/ 0 w 6145306"/>
              <a:gd name="connsiteY0" fmla="*/ 3792071 h 3792071"/>
              <a:gd name="connsiteX1" fmla="*/ 1613647 w 6145306"/>
              <a:gd name="connsiteY1" fmla="*/ 1949824 h 3792071"/>
              <a:gd name="connsiteX2" fmla="*/ 3953435 w 6145306"/>
              <a:gd name="connsiteY2" fmla="*/ 1613648 h 3792071"/>
              <a:gd name="connsiteX3" fmla="*/ 5217459 w 6145306"/>
              <a:gd name="connsiteY3" fmla="*/ 1048871 h 3792071"/>
              <a:gd name="connsiteX4" fmla="*/ 6145306 w 6145306"/>
              <a:gd name="connsiteY4" fmla="*/ 0 h 3792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5306" h="3792071">
                <a:moveTo>
                  <a:pt x="0" y="3792071"/>
                </a:moveTo>
                <a:cubicBezTo>
                  <a:pt x="477370" y="3052483"/>
                  <a:pt x="954741" y="2312895"/>
                  <a:pt x="1613647" y="1949824"/>
                </a:cubicBezTo>
                <a:cubicBezTo>
                  <a:pt x="2272553" y="1586753"/>
                  <a:pt x="3352800" y="1763807"/>
                  <a:pt x="3953435" y="1613648"/>
                </a:cubicBezTo>
                <a:cubicBezTo>
                  <a:pt x="4554070" y="1463489"/>
                  <a:pt x="4852147" y="1317812"/>
                  <a:pt x="5217459" y="1048871"/>
                </a:cubicBezTo>
                <a:cubicBezTo>
                  <a:pt x="5582771" y="779930"/>
                  <a:pt x="5864038" y="389965"/>
                  <a:pt x="6145306" y="0"/>
                </a:cubicBezTo>
              </a:path>
            </a:pathLst>
          </a:cu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398494" y="1627093"/>
            <a:ext cx="5834193" cy="3106271"/>
          </a:xfrm>
          <a:custGeom>
            <a:avLst/>
            <a:gdLst>
              <a:gd name="connsiteX0" fmla="*/ 0 w 6145306"/>
              <a:gd name="connsiteY0" fmla="*/ 3792071 h 3792071"/>
              <a:gd name="connsiteX1" fmla="*/ 1613647 w 6145306"/>
              <a:gd name="connsiteY1" fmla="*/ 1949824 h 3792071"/>
              <a:gd name="connsiteX2" fmla="*/ 3953435 w 6145306"/>
              <a:gd name="connsiteY2" fmla="*/ 1613648 h 3792071"/>
              <a:gd name="connsiteX3" fmla="*/ 5217459 w 6145306"/>
              <a:gd name="connsiteY3" fmla="*/ 1048871 h 3792071"/>
              <a:gd name="connsiteX4" fmla="*/ 6145306 w 6145306"/>
              <a:gd name="connsiteY4" fmla="*/ 0 h 3792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5306" h="3792071">
                <a:moveTo>
                  <a:pt x="0" y="3792071"/>
                </a:moveTo>
                <a:cubicBezTo>
                  <a:pt x="477370" y="3052483"/>
                  <a:pt x="954741" y="2312895"/>
                  <a:pt x="1613647" y="1949824"/>
                </a:cubicBezTo>
                <a:cubicBezTo>
                  <a:pt x="2272553" y="1586753"/>
                  <a:pt x="3352800" y="1763807"/>
                  <a:pt x="3953435" y="1613648"/>
                </a:cubicBezTo>
                <a:cubicBezTo>
                  <a:pt x="4554070" y="1463489"/>
                  <a:pt x="4852147" y="1317812"/>
                  <a:pt x="5217459" y="1048871"/>
                </a:cubicBezTo>
                <a:cubicBezTo>
                  <a:pt x="5582771" y="779930"/>
                  <a:pt x="5864038" y="389965"/>
                  <a:pt x="6145306" y="0"/>
                </a:cubicBezTo>
              </a:path>
            </a:pathLst>
          </a:cu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839635" y="4612341"/>
            <a:ext cx="96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TFC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4482" y="2024244"/>
            <a:ext cx="96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TVC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6133" y="1408810"/>
            <a:ext cx="96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39635" y="6494929"/>
            <a:ext cx="1089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9282" y="1627093"/>
            <a:ext cx="96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72796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Average Total Cost or Average Cost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16" y="1453775"/>
            <a:ext cx="8417633" cy="5156575"/>
          </a:xfrm>
        </p:spPr>
        <p:txBody>
          <a:bodyPr>
            <a:noAutofit/>
          </a:bodyPr>
          <a:lstStyle/>
          <a:p>
            <a:r>
              <a:rPr lang="en-US" sz="2800" dirty="0"/>
              <a:t>Average total cost is simply called average cost which is the total cost divided by the number of units of output produced.</a:t>
            </a:r>
          </a:p>
          <a:p>
            <a:pPr marL="0" indent="0">
              <a:buNone/>
            </a:pPr>
            <a:r>
              <a:rPr lang="en-US" sz="2800" dirty="0"/>
              <a:t>						AC = TC / Q </a:t>
            </a:r>
          </a:p>
          <a:p>
            <a:pPr marL="0" indent="0">
              <a:buNone/>
            </a:pPr>
            <a:r>
              <a:rPr lang="en-US" sz="2800" dirty="0"/>
              <a:t>	Where	AC = Average Cost</a:t>
            </a:r>
          </a:p>
          <a:p>
            <a:pPr marL="0" indent="0">
              <a:buNone/>
            </a:pPr>
            <a:r>
              <a:rPr lang="en-US" sz="2800" dirty="0"/>
              <a:t>				TC = Total Cost</a:t>
            </a:r>
          </a:p>
          <a:p>
            <a:pPr marL="0" indent="0">
              <a:buNone/>
            </a:pPr>
            <a:r>
              <a:rPr lang="en-US" sz="2800" dirty="0"/>
              <a:t>				Q = number of units of output produced</a:t>
            </a:r>
          </a:p>
          <a:p>
            <a:r>
              <a:rPr lang="en-US" sz="2800" dirty="0"/>
              <a:t>Average cost is the sum of average fixed cost and average variable cost. </a:t>
            </a:r>
          </a:p>
          <a:p>
            <a:pPr marL="0" indent="0">
              <a:buNone/>
            </a:pPr>
            <a:r>
              <a:rPr lang="en-US" sz="2800" dirty="0"/>
              <a:t>					 AC = AFC+AVC</a:t>
            </a:r>
          </a:p>
        </p:txBody>
      </p:sp>
    </p:spTree>
    <p:extLst>
      <p:ext uri="{BB962C8B-B14F-4D97-AF65-F5344CB8AC3E}">
        <p14:creationId xmlns:p14="http://schemas.microsoft.com/office/powerpoint/2010/main" val="1444420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162" y="690829"/>
            <a:ext cx="6346078" cy="711359"/>
          </a:xfrm>
        </p:spPr>
        <p:txBody>
          <a:bodyPr/>
          <a:lstStyle/>
          <a:p>
            <a:r>
              <a:rPr lang="en-US" dirty="0">
                <a:effectLst/>
              </a:rPr>
              <a:t>Average Fixed Cost (AFC)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288" y="1601693"/>
            <a:ext cx="8492712" cy="5081495"/>
          </a:xfrm>
        </p:spPr>
        <p:txBody>
          <a:bodyPr>
            <a:noAutofit/>
          </a:bodyPr>
          <a:lstStyle/>
          <a:p>
            <a:r>
              <a:rPr lang="en-US" sz="2800" dirty="0"/>
              <a:t>The average fixed cost is the fixed cost per unit of output. </a:t>
            </a:r>
          </a:p>
          <a:p>
            <a:r>
              <a:rPr lang="en-US" sz="2800" dirty="0"/>
              <a:t>It is obtained by dividing the total fixed cost by the number of units of the commodity produced.	</a:t>
            </a:r>
          </a:p>
          <a:p>
            <a:pPr marL="0" indent="0">
              <a:buNone/>
            </a:pPr>
            <a:r>
              <a:rPr lang="en-US" sz="2800" dirty="0"/>
              <a:t>			AFC = TFC / Q</a:t>
            </a:r>
          </a:p>
          <a:p>
            <a:pPr marL="0" indent="0">
              <a:buNone/>
            </a:pPr>
            <a:r>
              <a:rPr lang="en-US" sz="2800" dirty="0"/>
              <a:t>		Where, </a:t>
            </a:r>
          </a:p>
          <a:p>
            <a:pPr marL="0" indent="0">
              <a:buNone/>
            </a:pPr>
            <a:r>
              <a:rPr lang="en-US" sz="2800" dirty="0"/>
              <a:t>				AFC = Average fixed Cost</a:t>
            </a:r>
          </a:p>
          <a:p>
            <a:pPr marL="0" indent="0">
              <a:buNone/>
            </a:pPr>
            <a:r>
              <a:rPr lang="en-US" sz="2800" dirty="0"/>
              <a:t>				TFC = Total Fixed cost</a:t>
            </a:r>
          </a:p>
          <a:p>
            <a:pPr marL="0" indent="0">
              <a:buNone/>
            </a:pPr>
            <a:r>
              <a:rPr lang="en-US" sz="2800" dirty="0"/>
              <a:t>				Q = number of units of output produced</a:t>
            </a:r>
          </a:p>
        </p:txBody>
      </p:sp>
    </p:spTree>
    <p:extLst>
      <p:ext uri="{BB962C8B-B14F-4D97-AF65-F5344CB8AC3E}">
        <p14:creationId xmlns:p14="http://schemas.microsoft.com/office/powerpoint/2010/main" val="3002374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Average Variable cost (AVC)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609" y="1390650"/>
            <a:ext cx="7914491" cy="3862667"/>
          </a:xfrm>
        </p:spPr>
        <p:txBody>
          <a:bodyPr>
            <a:noAutofit/>
          </a:bodyPr>
          <a:lstStyle/>
          <a:p>
            <a:r>
              <a:rPr lang="en-US" sz="2800" dirty="0"/>
              <a:t>Average variable cost is the variable cost per unit of output. It is the total variable cost divided by the number of units of output produced.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				AVC = TVC / Q</a:t>
            </a:r>
          </a:p>
          <a:p>
            <a:pPr marL="0" indent="0">
              <a:buNone/>
            </a:pPr>
            <a:r>
              <a:rPr lang="en-US" sz="2800" dirty="0"/>
              <a:t>Where,</a:t>
            </a:r>
          </a:p>
          <a:p>
            <a:pPr marL="0" indent="0">
              <a:buNone/>
            </a:pPr>
            <a:r>
              <a:rPr lang="en-US" sz="2800" dirty="0"/>
              <a:t>			AVC = Average Variable Cost</a:t>
            </a:r>
          </a:p>
          <a:p>
            <a:pPr marL="0" indent="0">
              <a:buNone/>
            </a:pPr>
            <a:r>
              <a:rPr lang="en-US" sz="2800" dirty="0"/>
              <a:t>			TVC = Total Variable Cost</a:t>
            </a:r>
          </a:p>
          <a:p>
            <a:pPr marL="0" indent="0">
              <a:buNone/>
            </a:pPr>
            <a:r>
              <a:rPr lang="en-US" sz="2800" dirty="0"/>
              <a:t>			Q = number of units of output produced</a:t>
            </a:r>
          </a:p>
        </p:txBody>
      </p:sp>
    </p:spTree>
    <p:extLst>
      <p:ext uri="{BB962C8B-B14F-4D97-AF65-F5344CB8AC3E}">
        <p14:creationId xmlns:p14="http://schemas.microsoft.com/office/powerpoint/2010/main" val="41222043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31875" y="-76200"/>
            <a:ext cx="7521575" cy="1431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charset="0"/>
              </a:rPr>
              <a:t> </a:t>
            </a:r>
            <a:br>
              <a:rPr lang="en-US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charset="0"/>
              </a:rPr>
            </a:br>
            <a:r>
              <a:rPr lang="en-US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charset="0"/>
              </a:rPr>
              <a:t> </a:t>
            </a:r>
            <a:r>
              <a:rPr lang="en-US" sz="3600" b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charset="0"/>
              </a:rPr>
              <a:t>Marginal Cost (MC)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45998" y="1063417"/>
            <a:ext cx="8007451" cy="6518483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buClr>
                <a:srgbClr val="FF0000"/>
              </a:buClr>
              <a:buFont typeface="Wingdings 2" panose="05020102010507070707" pitchFamily="18" charset="2"/>
              <a:buNone/>
            </a:pPr>
            <a:endParaRPr lang="en-US" sz="4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FF0000"/>
              </a:buClr>
            </a:pPr>
            <a:r>
              <a:rPr lang="en-US" sz="4400" dirty="0">
                <a:solidFill>
                  <a:schemeClr val="tx1"/>
                </a:solidFill>
                <a:cs typeface="Times New Roman" panose="02020603050405020304" pitchFamily="18" charset="0"/>
              </a:rPr>
              <a:t>It is the additional cost incurred to produce an additional unit of output.</a:t>
            </a:r>
          </a:p>
          <a:p>
            <a:pPr algn="just" eaLnBrk="1" hangingPunct="1">
              <a:buClr>
                <a:srgbClr val="FF0000"/>
              </a:buClr>
            </a:pPr>
            <a:endParaRPr lang="en-US" sz="4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FF0000"/>
              </a:buClr>
            </a:pPr>
            <a:r>
              <a:rPr lang="en-US" sz="4400" dirty="0">
                <a:solidFill>
                  <a:schemeClr val="tx1"/>
                </a:solidFill>
                <a:cs typeface="Times New Roman" panose="02020603050405020304" pitchFamily="18" charset="0"/>
              </a:rPr>
              <a:t>More precisely, it is the change in total cost due to a change in total output by one unit. </a:t>
            </a:r>
          </a:p>
          <a:p>
            <a:pPr algn="just" eaLnBrk="1" hangingPunct="1">
              <a:buClr>
                <a:srgbClr val="FF0000"/>
              </a:buClr>
            </a:pPr>
            <a:endParaRPr lang="en-US" sz="4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4400" dirty="0">
                <a:solidFill>
                  <a:schemeClr val="tx1"/>
                </a:solidFill>
                <a:cs typeface="Times New Roman" panose="02020603050405020304" pitchFamily="18" charset="0"/>
              </a:rPr>
              <a:t>Marginal cost ( MC ) is the change in total cost or change in total variable cost (TVC ) per unit change in output.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sz="4400" dirty="0">
                <a:solidFill>
                  <a:schemeClr val="tx1"/>
                </a:solidFill>
                <a:cs typeface="Times New Roman" panose="02020603050405020304" pitchFamily="18" charset="0"/>
              </a:rPr>
              <a:t>			             MC = ΔTC / ΔQ = ΔTVC / ΔQ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10000"/>
              </a:lnSpc>
            </a:pPr>
            <a:r>
              <a:rPr lang="en-US" altLang="en-US" sz="4400" b="1" dirty="0">
                <a:cs typeface="Times New Roman" panose="02020603050405020304" pitchFamily="18" charset="0"/>
              </a:rPr>
              <a:t>Marginal cost function </a:t>
            </a:r>
          </a:p>
          <a:p>
            <a:pPr lvl="2" algn="ctr">
              <a:buNone/>
            </a:pPr>
            <a:r>
              <a:rPr lang="en-US" altLang="en-US" sz="4400" b="1" dirty="0">
                <a:cs typeface="Times New Roman" panose="02020603050405020304" pitchFamily="18" charset="0"/>
              </a:rPr>
              <a:t>		MC = d(TC) / d Q</a:t>
            </a:r>
            <a:endParaRPr lang="en-US" sz="440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chemeClr val="accent1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	 	 		</a:t>
            </a:r>
            <a:r>
              <a:rPr lang="en-US" b="1" dirty="0">
                <a:solidFill>
                  <a:schemeClr val="bg2"/>
                </a:solidFill>
                <a:latin typeface="Arial Rounded MT Bold" panose="020F0704030504030204" pitchFamily="34" charset="0"/>
              </a:rPr>
              <a:t> </a:t>
            </a:r>
          </a:p>
          <a:p>
            <a:pPr>
              <a:buNone/>
            </a:pPr>
            <a:endParaRPr lang="en-US" dirty="0"/>
          </a:p>
          <a:p>
            <a:pPr algn="just" eaLnBrk="1" hangingPunct="1">
              <a:buClr>
                <a:srgbClr val="FF0000"/>
              </a:buClr>
            </a:pPr>
            <a:endParaRPr lang="en-US" sz="2400" dirty="0"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A3C0AD2-B61A-4234-A743-8D9839250F14}" type="slidenum">
              <a:rPr lang="en-US" sz="1200">
                <a:solidFill>
                  <a:srgbClr val="B5A788"/>
                </a:solidFill>
              </a:rPr>
              <a:pPr eaLnBrk="1" hangingPunct="1"/>
              <a:t>27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177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58E8485-BA2A-4ACF-BD64-5E26AA7FF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88913"/>
            <a:ext cx="6877050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4000" dirty="0">
                <a:solidFill>
                  <a:schemeClr val="tx2"/>
                </a:solidFill>
              </a:rPr>
              <a:t>Average and marginal costs</a:t>
            </a:r>
            <a:br>
              <a:rPr lang="en-US" altLang="zh-TW" sz="4000" dirty="0">
                <a:solidFill>
                  <a:schemeClr val="tx2"/>
                </a:solidFill>
              </a:rPr>
            </a:br>
            <a:r>
              <a:rPr lang="en-US" altLang="zh-TW" sz="4000" dirty="0">
                <a:solidFill>
                  <a:schemeClr val="tx2"/>
                </a:solidFill>
              </a:rPr>
              <a:t>Media Corp.</a:t>
            </a:r>
            <a:endParaRPr lang="en-US" altLang="zh-TW" sz="4400" dirty="0">
              <a:solidFill>
                <a:schemeClr val="tx2"/>
              </a:solidFill>
            </a:endParaRPr>
          </a:p>
        </p:txBody>
      </p:sp>
      <p:graphicFrame>
        <p:nvGraphicFramePr>
          <p:cNvPr id="34819" name="Object 3">
            <a:extLst>
              <a:ext uri="{FF2B5EF4-FFF2-40B4-BE49-F238E27FC236}">
                <a16:creationId xmlns:a16="http://schemas.microsoft.com/office/drawing/2014/main" id="{997D52FB-49C3-44AC-A94C-D713FCEB4E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708832"/>
              </p:ext>
            </p:extLst>
          </p:nvPr>
        </p:nvGraphicFramePr>
        <p:xfrm>
          <a:off x="468313" y="1341438"/>
          <a:ext cx="8304212" cy="532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3" imgW="4579936" imgH="3101760" progId="Excel.Sheet.8">
                  <p:embed/>
                </p:oleObj>
              </mc:Choice>
              <mc:Fallback>
                <p:oleObj name="Worksheet" r:id="rId3" imgW="4579936" imgH="3101760" progId="Excel.Sheet.8">
                  <p:embed/>
                  <p:pic>
                    <p:nvPicPr>
                      <p:cNvPr id="34819" name="Object 3">
                        <a:extLst>
                          <a:ext uri="{FF2B5EF4-FFF2-40B4-BE49-F238E27FC236}">
                            <a16:creationId xmlns:a16="http://schemas.microsoft.com/office/drawing/2014/main" id="{997D52FB-49C3-44AC-A94C-D713FCEB4E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341438"/>
                        <a:ext cx="8304212" cy="532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AFC, AVC, AC, MC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66441" y="1882589"/>
            <a:ext cx="6804212" cy="4410635"/>
            <a:chOff x="658906" y="1748118"/>
            <a:chExt cx="6804212" cy="4410635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658906" y="1748118"/>
              <a:ext cx="0" cy="4410635"/>
            </a:xfrm>
            <a:prstGeom prst="straightConnector1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658906" y="6158753"/>
              <a:ext cx="6804212" cy="0"/>
            </a:xfrm>
            <a:prstGeom prst="straightConnector1">
              <a:avLst/>
            </a:prstGeom>
            <a:ln w="57150">
              <a:solidFill>
                <a:schemeClr val="tx1">
                  <a:lumMod val="85000"/>
                  <a:lumOff val="1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Freeform 6"/>
          <p:cNvSpPr/>
          <p:nvPr/>
        </p:nvSpPr>
        <p:spPr>
          <a:xfrm>
            <a:off x="1183341" y="4249271"/>
            <a:ext cx="6051177" cy="1815353"/>
          </a:xfrm>
          <a:custGeom>
            <a:avLst/>
            <a:gdLst>
              <a:gd name="connsiteX0" fmla="*/ 0 w 6051177"/>
              <a:gd name="connsiteY0" fmla="*/ 0 h 1815353"/>
              <a:gd name="connsiteX1" fmla="*/ 1277471 w 6051177"/>
              <a:gd name="connsiteY1" fmla="*/ 1062317 h 1815353"/>
              <a:gd name="connsiteX2" fmla="*/ 6051177 w 6051177"/>
              <a:gd name="connsiteY2" fmla="*/ 1815353 h 1815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51177" h="1815353">
                <a:moveTo>
                  <a:pt x="0" y="0"/>
                </a:moveTo>
                <a:cubicBezTo>
                  <a:pt x="134471" y="379879"/>
                  <a:pt x="268942" y="759758"/>
                  <a:pt x="1277471" y="1062317"/>
                </a:cubicBezTo>
                <a:cubicBezTo>
                  <a:pt x="2286000" y="1364876"/>
                  <a:pt x="4168588" y="1590114"/>
                  <a:pt x="6051177" y="1815353"/>
                </a:cubicBez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425388" y="2877671"/>
            <a:ext cx="5822577" cy="1735575"/>
          </a:xfrm>
          <a:custGeom>
            <a:avLst/>
            <a:gdLst>
              <a:gd name="connsiteX0" fmla="*/ 0 w 5822577"/>
              <a:gd name="connsiteY0" fmla="*/ 188258 h 1735575"/>
              <a:gd name="connsiteX1" fmla="*/ 1788459 w 5822577"/>
              <a:gd name="connsiteY1" fmla="*/ 1734670 h 1735575"/>
              <a:gd name="connsiteX2" fmla="*/ 5822577 w 5822577"/>
              <a:gd name="connsiteY2" fmla="*/ 0 h 173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22577" h="1735575">
                <a:moveTo>
                  <a:pt x="0" y="188258"/>
                </a:moveTo>
                <a:cubicBezTo>
                  <a:pt x="409015" y="977152"/>
                  <a:pt x="818030" y="1766046"/>
                  <a:pt x="1788459" y="1734670"/>
                </a:cubicBezTo>
                <a:cubicBezTo>
                  <a:pt x="2758889" y="1703294"/>
                  <a:pt x="4290733" y="851647"/>
                  <a:pt x="5822577" y="0"/>
                </a:cubicBezTo>
              </a:path>
            </a:pathLst>
          </a:custGeom>
          <a:noFill/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2111188" y="2326341"/>
            <a:ext cx="4894730" cy="1747571"/>
          </a:xfrm>
          <a:custGeom>
            <a:avLst/>
            <a:gdLst>
              <a:gd name="connsiteX0" fmla="*/ 0 w 4894730"/>
              <a:gd name="connsiteY0" fmla="*/ 0 h 1747571"/>
              <a:gd name="connsiteX1" fmla="*/ 914400 w 4894730"/>
              <a:gd name="connsiteY1" fmla="*/ 1546412 h 1747571"/>
              <a:gd name="connsiteX2" fmla="*/ 1949824 w 4894730"/>
              <a:gd name="connsiteY2" fmla="*/ 1600200 h 1747571"/>
              <a:gd name="connsiteX3" fmla="*/ 4894730 w 4894730"/>
              <a:gd name="connsiteY3" fmla="*/ 363071 h 1747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4730" h="1747571">
                <a:moveTo>
                  <a:pt x="0" y="0"/>
                </a:moveTo>
                <a:cubicBezTo>
                  <a:pt x="294714" y="639856"/>
                  <a:pt x="589429" y="1279712"/>
                  <a:pt x="914400" y="1546412"/>
                </a:cubicBezTo>
                <a:cubicBezTo>
                  <a:pt x="1239371" y="1813112"/>
                  <a:pt x="1286436" y="1797423"/>
                  <a:pt x="1949824" y="1600200"/>
                </a:cubicBezTo>
                <a:cubicBezTo>
                  <a:pt x="2613212" y="1402977"/>
                  <a:pt x="3753971" y="883024"/>
                  <a:pt x="4894730" y="363071"/>
                </a:cubicBezTo>
              </a:path>
            </a:pathLst>
          </a:cu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358153" y="1936376"/>
            <a:ext cx="3724835" cy="3085546"/>
          </a:xfrm>
          <a:custGeom>
            <a:avLst/>
            <a:gdLst>
              <a:gd name="connsiteX0" fmla="*/ 0 w 3724835"/>
              <a:gd name="connsiteY0" fmla="*/ 2084295 h 3085546"/>
              <a:gd name="connsiteX1" fmla="*/ 914400 w 3724835"/>
              <a:gd name="connsiteY1" fmla="*/ 3065930 h 3085546"/>
              <a:gd name="connsiteX2" fmla="*/ 1801906 w 3724835"/>
              <a:gd name="connsiteY2" fmla="*/ 2514600 h 3085546"/>
              <a:gd name="connsiteX3" fmla="*/ 3724835 w 3724835"/>
              <a:gd name="connsiteY3" fmla="*/ 0 h 308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4835" h="3085546">
                <a:moveTo>
                  <a:pt x="0" y="2084295"/>
                </a:moveTo>
                <a:cubicBezTo>
                  <a:pt x="307041" y="2539254"/>
                  <a:pt x="614082" y="2994213"/>
                  <a:pt x="914400" y="3065930"/>
                </a:cubicBezTo>
                <a:cubicBezTo>
                  <a:pt x="1214718" y="3137647"/>
                  <a:pt x="1333500" y="3025588"/>
                  <a:pt x="1801906" y="2514600"/>
                </a:cubicBezTo>
                <a:cubicBezTo>
                  <a:pt x="2270312" y="2003612"/>
                  <a:pt x="2997573" y="1001806"/>
                  <a:pt x="3724835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82988" y="1653988"/>
            <a:ext cx="143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51235" y="2332980"/>
            <a:ext cx="143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15200" y="2605326"/>
            <a:ext cx="143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47965" y="5721912"/>
            <a:ext cx="143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39635" y="6494929"/>
            <a:ext cx="1089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152" y="1613646"/>
            <a:ext cx="96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378708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Production……………..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35791" y="2648456"/>
            <a:ext cx="7958137" cy="1493044"/>
            <a:chOff x="757238" y="3536156"/>
            <a:chExt cx="7958137" cy="1493044"/>
          </a:xfrm>
        </p:grpSpPr>
        <p:sp>
          <p:nvSpPr>
            <p:cNvPr id="4" name="Rounded Rectangle 3"/>
            <p:cNvSpPr/>
            <p:nvPr/>
          </p:nvSpPr>
          <p:spPr>
            <a:xfrm>
              <a:off x="3143250" y="3643312"/>
              <a:ext cx="3271837" cy="13858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Transformation Process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757238" y="3536156"/>
              <a:ext cx="1628775" cy="1457325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Inputs</a:t>
              </a:r>
              <a:endParaRPr lang="en-US" sz="16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7086600" y="3571875"/>
              <a:ext cx="1628775" cy="1457325"/>
            </a:xfrm>
            <a:prstGeom prst="ellipse">
              <a:avLst/>
            </a:prstGeom>
            <a:solidFill>
              <a:srgbClr val="FF3399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Output</a:t>
              </a:r>
            </a:p>
          </p:txBody>
        </p:sp>
        <p:sp>
          <p:nvSpPr>
            <p:cNvPr id="7" name="Right Arrow 6"/>
            <p:cNvSpPr/>
            <p:nvPr/>
          </p:nvSpPr>
          <p:spPr>
            <a:xfrm>
              <a:off x="2550319" y="4143374"/>
              <a:ext cx="471487" cy="37147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6493669" y="4143374"/>
              <a:ext cx="471487" cy="37147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Right Brace 9"/>
          <p:cNvSpPr/>
          <p:nvPr/>
        </p:nvSpPr>
        <p:spPr>
          <a:xfrm rot="5400000">
            <a:off x="4250526" y="1123917"/>
            <a:ext cx="814388" cy="7243763"/>
          </a:xfrm>
          <a:prstGeom prst="rightBrace">
            <a:avLst>
              <a:gd name="adj1" fmla="val 48684"/>
              <a:gd name="adj2" fmla="val 50592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3663" y="5333931"/>
            <a:ext cx="3658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Cost of Production</a:t>
            </a:r>
          </a:p>
        </p:txBody>
      </p:sp>
    </p:spTree>
    <p:extLst>
      <p:ext uri="{BB962C8B-B14F-4D97-AF65-F5344CB8AC3E}">
        <p14:creationId xmlns:p14="http://schemas.microsoft.com/office/powerpoint/2010/main" val="916756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923293"/>
              </p:ext>
            </p:extLst>
          </p:nvPr>
        </p:nvGraphicFramePr>
        <p:xfrm>
          <a:off x="704850" y="1619250"/>
          <a:ext cx="7955052" cy="4743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6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6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64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TVC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AVC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5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66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1423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1" y="1213929"/>
            <a:ext cx="8134350" cy="55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56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Cost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659148"/>
              </p:ext>
            </p:extLst>
          </p:nvPr>
        </p:nvGraphicFramePr>
        <p:xfrm>
          <a:off x="1767728" y="1444638"/>
          <a:ext cx="4794438" cy="5124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53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86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803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517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390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7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37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470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6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228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3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657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690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6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229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820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148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229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955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4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653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1566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Cost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254636"/>
              </p:ext>
            </p:extLst>
          </p:nvPr>
        </p:nvGraphicFramePr>
        <p:xfrm>
          <a:off x="2115977" y="1331260"/>
          <a:ext cx="4688235" cy="50891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2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4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4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477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194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390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347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470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079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608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690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89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820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824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795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955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69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24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669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6769"/>
            <a:ext cx="7739063" cy="15541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sz="3200" b="1" dirty="0">
                <a:cs typeface="Times New Roman" charset="0"/>
              </a:rPr>
            </a:br>
            <a:r>
              <a:rPr lang="en-US" sz="3200" b="1" dirty="0">
                <a:cs typeface="Times New Roman" charset="0"/>
              </a:rPr>
              <a:t> </a:t>
            </a:r>
            <a:r>
              <a:rPr lang="en-US" sz="3200" b="1" dirty="0">
                <a:effectLst/>
                <a:cs typeface="Times New Roman" charset="0"/>
              </a:rPr>
              <a:t>Relationship between AC and AVC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cs typeface="Times New Roman" charset="0"/>
              </a:rPr>
            </a:br>
            <a:endParaRPr lang="en-US" sz="3200" b="1" dirty="0">
              <a:solidFill>
                <a:schemeClr val="accent2">
                  <a:lumMod val="75000"/>
                </a:schemeClr>
              </a:solidFill>
              <a:cs typeface="Times New Roman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4012"/>
            <a:ext cx="8115300" cy="4938257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30000"/>
              </a:lnSpc>
            </a:pPr>
            <a:r>
              <a:rPr lang="en-US" sz="3000" dirty="0">
                <a:solidFill>
                  <a:schemeClr val="tx1"/>
                </a:solidFill>
                <a:cs typeface="Times New Roman" panose="02020603050405020304" pitchFamily="18" charset="0"/>
              </a:rPr>
              <a:t>AC and AVC are getting closer, but never touch each other. The reason is the distance between AC and AVC is equal to AFC. Since, AFC= TFC/Q, it decreases with increases in Q, given that TFC, and AC and AVC get closer.</a:t>
            </a:r>
          </a:p>
          <a:p>
            <a:pPr algn="just" eaLnBrk="1" hangingPunct="1">
              <a:lnSpc>
                <a:spcPct val="130000"/>
              </a:lnSpc>
            </a:pPr>
            <a:endParaRPr lang="en-US" sz="30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n-US" sz="3000" dirty="0">
                <a:solidFill>
                  <a:schemeClr val="tx1"/>
                </a:solidFill>
                <a:cs typeface="Times New Roman" panose="02020603050405020304" pitchFamily="18" charset="0"/>
              </a:rPr>
              <a:t>AFC curve slopes downward and approaches horizontal axis, but never touches it. The reason is that, TFC is a fixed value and Q is increasing.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36E3B81-4E08-49A7-81D6-2437D69895D9}" type="slidenum">
              <a:rPr lang="en-US" sz="1200">
                <a:solidFill>
                  <a:srgbClr val="B5A788"/>
                </a:solidFill>
              </a:rPr>
              <a:pPr eaLnBrk="1" hangingPunct="1"/>
              <a:t>34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835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88894" y="354001"/>
            <a:ext cx="7815263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effectLst/>
                <a:cs typeface="Times New Roman" charset="0"/>
              </a:rPr>
              <a:t>Relationship Between AC And MC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idx="1"/>
          </p:nvPr>
        </p:nvSpPr>
        <p:spPr>
          <a:xfrm>
            <a:off x="537034" y="1479072"/>
            <a:ext cx="8321216" cy="436143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When MC falls, AC follows the same. But, the rate of fall in MC is greater than that of AC.</a:t>
            </a:r>
          </a:p>
          <a:p>
            <a:pPr algn="just" eaLnBrk="1" hangingPunct="1">
              <a:lnSpc>
                <a:spcPct val="120000"/>
              </a:lnSpc>
            </a:pPr>
            <a:endParaRPr lang="en-US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  <a:cs typeface="Times New Roman" panose="02020603050405020304" pitchFamily="18" charset="0"/>
              </a:rPr>
              <a:t> So long as MC curve lies below the AC curve, MC pulls AC downwards and when MC is above AC, it pulls the latter upwards</a:t>
            </a:r>
            <a:endParaRPr lang="en-US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6D6A8F7-3DB9-462F-9D60-EBEE7E9A3DB1}" type="slidenum">
              <a:rPr lang="en-US" sz="1200">
                <a:solidFill>
                  <a:srgbClr val="B5A788"/>
                </a:solidFill>
              </a:rPr>
              <a:pPr eaLnBrk="1" hangingPunct="1"/>
              <a:t>35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751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44070" y="290503"/>
            <a:ext cx="7793038" cy="1128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effectLst/>
                <a:cs typeface="Times New Roman" charset="0"/>
              </a:rPr>
              <a:t>Relationship between AC and MC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3234" y="1775012"/>
            <a:ext cx="7923874" cy="478725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Similarly, when MC increases, AC also increases, but at a lower rate </a:t>
            </a:r>
          </a:p>
          <a:p>
            <a:pPr algn="just" eaLnBrk="1" hangingPunct="1">
              <a:lnSpc>
                <a:spcPct val="110000"/>
              </a:lnSpc>
            </a:pPr>
            <a:endParaRPr 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MC intersects AC at its minimum point </a:t>
            </a:r>
          </a:p>
          <a:p>
            <a:pPr algn="just" eaLnBrk="1" hangingPunct="1">
              <a:lnSpc>
                <a:spcPct val="110000"/>
              </a:lnSpc>
            </a:pPr>
            <a:endParaRPr 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When AC is at its minimum, it is neither increasing nor decreasing; constant </a:t>
            </a:r>
          </a:p>
          <a:p>
            <a:pPr algn="just" eaLnBrk="1" hangingPunct="1">
              <a:lnSpc>
                <a:spcPct val="110000"/>
              </a:lnSpc>
            </a:pPr>
            <a:endParaRPr lang="en-US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When it is constant, AC=MC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400" dirty="0">
                <a:cs typeface="Times New Roman" panose="02020603050405020304" pitchFamily="18" charset="0"/>
              </a:rPr>
              <a:t>     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AB92E5A-EE93-40A3-B6D2-05B3CCBFE83F}" type="slidenum">
              <a:rPr lang="en-US" sz="1200">
                <a:solidFill>
                  <a:srgbClr val="B5A788"/>
                </a:solidFill>
              </a:rPr>
              <a:pPr eaLnBrk="1" hangingPunct="1"/>
              <a:t>36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Cost of Production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468437"/>
            <a:ext cx="7886700" cy="5032375"/>
          </a:xfrm>
        </p:spPr>
        <p:txBody>
          <a:bodyPr>
            <a:noAutofit/>
          </a:bodyPr>
          <a:lstStyle/>
          <a:p>
            <a:r>
              <a:rPr lang="en-US" sz="2400" dirty="0"/>
              <a:t>The term ‘cost of production’ means expenses incurred in the production of a commodity. </a:t>
            </a:r>
          </a:p>
          <a:p>
            <a:r>
              <a:rPr lang="en-US" sz="2400" dirty="0"/>
              <a:t>This refers to the total amount of money spent on the production of a commodity. </a:t>
            </a:r>
          </a:p>
          <a:p>
            <a:r>
              <a:rPr lang="en-US" sz="2400" dirty="0"/>
              <a:t>The determinants of cost of production are: </a:t>
            </a:r>
          </a:p>
          <a:p>
            <a:pPr lvl="4"/>
            <a:r>
              <a:rPr lang="en-US" sz="2400" dirty="0"/>
              <a:t>the size of plant, </a:t>
            </a:r>
          </a:p>
          <a:p>
            <a:pPr lvl="4"/>
            <a:r>
              <a:rPr lang="en-US" sz="2400" dirty="0"/>
              <a:t>the level of production, </a:t>
            </a:r>
          </a:p>
          <a:p>
            <a:pPr lvl="4"/>
            <a:r>
              <a:rPr lang="en-US" sz="2400" dirty="0"/>
              <a:t>the nature of technology used </a:t>
            </a:r>
          </a:p>
          <a:p>
            <a:pPr lvl="4"/>
            <a:r>
              <a:rPr lang="en-US" sz="2400" dirty="0"/>
              <a:t>the quantity of inputs used</a:t>
            </a:r>
          </a:p>
          <a:p>
            <a:pPr lvl="4"/>
            <a:r>
              <a:rPr lang="en-US" sz="2400" dirty="0"/>
              <a:t> managerial and labour efficiency. </a:t>
            </a:r>
          </a:p>
        </p:txBody>
      </p:sp>
    </p:spTree>
    <p:extLst>
      <p:ext uri="{BB962C8B-B14F-4D97-AF65-F5344CB8AC3E}">
        <p14:creationId xmlns:p14="http://schemas.microsoft.com/office/powerpoint/2010/main" val="4040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What is Cost?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592" y="1567161"/>
            <a:ext cx="7640152" cy="441166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The term cost has different meanings.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Accountant view cost is different from the economists.</a:t>
            </a:r>
          </a:p>
          <a:p>
            <a:endParaRPr lang="en-US" sz="2800" dirty="0"/>
          </a:p>
          <a:p>
            <a:r>
              <a:rPr lang="en-US" sz="2800" dirty="0"/>
              <a:t>Accountants tend to focus on the explicit or historical cost.</a:t>
            </a:r>
          </a:p>
          <a:p>
            <a:endParaRPr lang="en-US" sz="2800" dirty="0"/>
          </a:p>
          <a:p>
            <a:r>
              <a:rPr lang="en-US" sz="2800" dirty="0"/>
              <a:t>Economists emphasis on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opportunity cost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342" y="5513294"/>
            <a:ext cx="1387657" cy="134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41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5B301-1F1E-4BFC-865A-F8A7C7D8F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costs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53889-C1E9-46C1-B87B-009059EF0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9341" y="1549559"/>
            <a:ext cx="6343201" cy="4805871"/>
          </a:xfrm>
        </p:spPr>
        <p:txBody>
          <a:bodyPr/>
          <a:lstStyle/>
          <a:p>
            <a:pPr marL="402336" lvl="1" indent="0">
              <a:buNone/>
            </a:pPr>
            <a:r>
              <a:rPr lang="en-US" altLang="en-US" sz="2400" dirty="0"/>
              <a:t>Explicit (involving actual payments)</a:t>
            </a:r>
          </a:p>
          <a:p>
            <a:pPr lvl="2"/>
            <a:r>
              <a:rPr lang="en-US" altLang="en-US" sz="2400" dirty="0"/>
              <a:t>Money actually paid out for the use of inputs</a:t>
            </a:r>
          </a:p>
          <a:p>
            <a:pPr marL="731520" lvl="2" indent="0">
              <a:buNone/>
            </a:pPr>
            <a:endParaRPr lang="en-US" altLang="en-US" sz="2400" dirty="0"/>
          </a:p>
          <a:p>
            <a:pPr marL="402336" lvl="1" indent="0">
              <a:buNone/>
            </a:pPr>
            <a:r>
              <a:rPr lang="en-US" altLang="en-US" sz="2400" dirty="0"/>
              <a:t>Implicit (no money changes hands)</a:t>
            </a:r>
          </a:p>
          <a:p>
            <a:pPr lvl="2"/>
            <a:r>
              <a:rPr lang="en-US" altLang="en-US" sz="2400" dirty="0"/>
              <a:t>The cost of inputs for which there is no direct money payment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96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113" y="702595"/>
            <a:ext cx="6346078" cy="711359"/>
          </a:xfrm>
        </p:spPr>
        <p:txBody>
          <a:bodyPr/>
          <a:lstStyle/>
          <a:p>
            <a:r>
              <a:rPr lang="en-US" sz="4400" dirty="0"/>
              <a:t>Economic </a:t>
            </a:r>
            <a:r>
              <a:rPr lang="en-US" sz="4400" b="1" dirty="0">
                <a:solidFill>
                  <a:schemeClr val="tx1"/>
                </a:solidFill>
              </a:rPr>
              <a:t>cost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885603"/>
              </p:ext>
            </p:extLst>
          </p:nvPr>
        </p:nvGraphicFramePr>
        <p:xfrm>
          <a:off x="628650" y="1690688"/>
          <a:ext cx="788670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68191" y="5129213"/>
            <a:ext cx="1875809" cy="168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5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609" y="671353"/>
            <a:ext cx="6346078" cy="711359"/>
          </a:xfrm>
        </p:spPr>
        <p:txBody>
          <a:bodyPr/>
          <a:lstStyle/>
          <a:p>
            <a:r>
              <a:rPr lang="en-US" sz="3600" b="1" dirty="0"/>
              <a:t>Opportunity cost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2712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As the resources are scarce, the society can not produce all the goods that the people desire. </a:t>
            </a:r>
          </a:p>
          <a:p>
            <a:endParaRPr lang="en-US" sz="2800" dirty="0"/>
          </a:p>
          <a:p>
            <a:r>
              <a:rPr lang="en-US" sz="2800" dirty="0"/>
              <a:t>Therefore when more resources are allocated to produce one product, some other products has to be forgone or sacrificed. </a:t>
            </a:r>
          </a:p>
          <a:p>
            <a:endParaRPr lang="en-US" sz="2800" dirty="0"/>
          </a:p>
          <a:p>
            <a:r>
              <a:rPr lang="en-US" sz="2800" dirty="0"/>
              <a:t>The opportunity cost of a product is the </a:t>
            </a:r>
            <a:r>
              <a:rPr lang="en-US" sz="2800" dirty="0">
                <a:solidFill>
                  <a:srgbClr val="FF0000"/>
                </a:solidFill>
              </a:rPr>
              <a:t>value of the next best alternative product that is foregone.</a:t>
            </a:r>
          </a:p>
        </p:txBody>
      </p:sp>
    </p:spTree>
    <p:extLst>
      <p:ext uri="{BB962C8B-B14F-4D97-AF65-F5344CB8AC3E}">
        <p14:creationId xmlns:p14="http://schemas.microsoft.com/office/powerpoint/2010/main" val="2623846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2" y="568326"/>
            <a:ext cx="7586663" cy="6413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Explicit Cost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23875" y="1624012"/>
            <a:ext cx="7871366" cy="4665661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/>
              <a:t>Explicit costs are those, which fall under actual or business cost entered in the books of accounts.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b="1" dirty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b="1" i="1" dirty="0">
                <a:solidFill>
                  <a:srgbClr val="FF0000"/>
                </a:solidFill>
                <a:cs typeface="Times New Roman" charset="0"/>
              </a:rPr>
              <a:t>	E.g., Rent, wages and interest payments, which are known in advance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b="1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/>
              <a:t>These costs involve cash payments and are clearly reflected by the usual accounting practices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CF8F7B0-A54B-4187-98FA-C1BF8C9FE8BA}" type="slidenum">
              <a:rPr lang="en-US" sz="1200">
                <a:solidFill>
                  <a:srgbClr val="B5A788"/>
                </a:solidFill>
              </a:rPr>
              <a:pPr eaLnBrk="1" hangingPunct="1"/>
              <a:t>9</a:t>
            </a:fld>
            <a:endParaRPr lang="en-US" sz="1200" dirty="0">
              <a:solidFill>
                <a:srgbClr val="B5A7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29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3536</TotalTime>
  <Words>1432</Words>
  <Application>Microsoft Office PowerPoint</Application>
  <PresentationFormat>On-screen Show (4:3)</PresentationFormat>
  <Paragraphs>285</Paragraphs>
  <Slides>36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Arial</vt:lpstr>
      <vt:lpstr>Arial Rounded MT Bold</vt:lpstr>
      <vt:lpstr>Calibri</vt:lpstr>
      <vt:lpstr>Verdana</vt:lpstr>
      <vt:lpstr>Wingdings</vt:lpstr>
      <vt:lpstr>Wingdings 2</vt:lpstr>
      <vt:lpstr>Wingdings 3</vt:lpstr>
      <vt:lpstr>Ion Boardroom</vt:lpstr>
      <vt:lpstr>Worksheet</vt:lpstr>
      <vt:lpstr>Theory of Cost </vt:lpstr>
      <vt:lpstr>Session Outline</vt:lpstr>
      <vt:lpstr>Production……………..</vt:lpstr>
      <vt:lpstr>Cost of Production</vt:lpstr>
      <vt:lpstr>What is Cost?</vt:lpstr>
      <vt:lpstr>Types of costs </vt:lpstr>
      <vt:lpstr>Economic cost </vt:lpstr>
      <vt:lpstr>Opportunity cost </vt:lpstr>
      <vt:lpstr>Explicit Cost</vt:lpstr>
      <vt:lpstr>Implicit Cost</vt:lpstr>
      <vt:lpstr>Implicit Cost</vt:lpstr>
      <vt:lpstr>Economics Vs Accounting Costs</vt:lpstr>
      <vt:lpstr>Accounting Profit </vt:lpstr>
      <vt:lpstr>Economic Profit </vt:lpstr>
      <vt:lpstr>Cost Function </vt:lpstr>
      <vt:lpstr>Costs in the Short Run</vt:lpstr>
      <vt:lpstr>Measuring Short Run Costs:  Total Costs</vt:lpstr>
      <vt:lpstr> SHORT-RUN COST  </vt:lpstr>
      <vt:lpstr>Total Fixed Cost</vt:lpstr>
      <vt:lpstr>Total Variable Costs</vt:lpstr>
      <vt:lpstr>Total cost</vt:lpstr>
      <vt:lpstr>PowerPoint Presentation</vt:lpstr>
      <vt:lpstr>TC , TFC , TVC</vt:lpstr>
      <vt:lpstr>Average Total Cost or Average Cost </vt:lpstr>
      <vt:lpstr>Average Fixed Cost (AFC) </vt:lpstr>
      <vt:lpstr>Average Variable cost (AVC)</vt:lpstr>
      <vt:lpstr>   Marginal Cost (MC)</vt:lpstr>
      <vt:lpstr>PowerPoint Presentation</vt:lpstr>
      <vt:lpstr>AFC, AVC, AC, MC</vt:lpstr>
      <vt:lpstr>PowerPoint Presentation</vt:lpstr>
      <vt:lpstr>PowerPoint Presentation</vt:lpstr>
      <vt:lpstr>Marginal Cost</vt:lpstr>
      <vt:lpstr>Marginal Cost</vt:lpstr>
      <vt:lpstr>  Relationship between AC and AVC </vt:lpstr>
      <vt:lpstr>Relationship Between AC And MC</vt:lpstr>
      <vt:lpstr>Relationship between AC and MC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anjala</dc:creator>
  <cp:lastModifiedBy>MGT</cp:lastModifiedBy>
  <cp:revision>35</cp:revision>
  <dcterms:created xsi:type="dcterms:W3CDTF">2018-01-19T08:56:22Z</dcterms:created>
  <dcterms:modified xsi:type="dcterms:W3CDTF">2019-07-17T01:21:24Z</dcterms:modified>
</cp:coreProperties>
</file>