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5" r:id="rId12"/>
    <p:sldId id="274" r:id="rId13"/>
    <p:sldId id="264" r:id="rId14"/>
    <p:sldId id="265" r:id="rId15"/>
    <p:sldId id="266" r:id="rId16"/>
    <p:sldId id="267" r:id="rId17"/>
    <p:sldId id="268" r:id="rId18"/>
    <p:sldId id="269" r:id="rId19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C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310" autoAdjust="0"/>
    <p:restoredTop sz="95897" autoAdjust="0"/>
  </p:normalViewPr>
  <p:slideViewPr>
    <p:cSldViewPr>
      <p:cViewPr varScale="1">
        <p:scale>
          <a:sx n="43" d="100"/>
          <a:sy n="43" d="100"/>
        </p:scale>
        <p:origin x="60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B8BD4-6D01-4A49-85F3-241596BAF10B}" type="datetimeFigureOut">
              <a:rPr lang="es-ES_tradnl" smtClean="0"/>
              <a:t>11/07/2023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F169DC-E7C8-9942-8ED6-665543C2BEE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9881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F169DC-E7C8-9942-8ED6-665543C2BEEF}" type="slidenum">
              <a:rPr lang="es-ES_tradnl" smtClean="0"/>
              <a:t>1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95789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svg"/><Relationship Id="rId5" Type="http://schemas.openxmlformats.org/officeDocument/2006/relationships/image" Target="../media/image16.png"/><Relationship Id="rId4" Type="http://schemas.openxmlformats.org/officeDocument/2006/relationships/image" Target="../media/image2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5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-152400" y="0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5857464" y="2692546"/>
            <a:ext cx="11401836" cy="26673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360"/>
              </a:lnSpc>
            </a:pPr>
            <a:r>
              <a:rPr lang="en-US" sz="9600" dirty="0">
                <a:solidFill>
                  <a:srgbClr val="000000"/>
                </a:solidFill>
                <a:latin typeface="Libre Baskerville Bold"/>
              </a:rPr>
              <a:t>IMPUESTOS MUNICIPALES (AMDC)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81000" y="262098"/>
            <a:ext cx="18288000" cy="10287000"/>
          </a:xfrm>
          <a:prstGeom prst="rect">
            <a:avLst/>
          </a:prstGeom>
        </p:spPr>
      </p:pic>
      <p:sp>
        <p:nvSpPr>
          <p:cNvPr id="17" name="TextBox 17"/>
          <p:cNvSpPr txBox="1"/>
          <p:nvPr/>
        </p:nvSpPr>
        <p:spPr>
          <a:xfrm>
            <a:off x="2438400" y="696205"/>
            <a:ext cx="15036241" cy="93358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6600" b="1" dirty="0" err="1" smtClean="0">
                <a:solidFill>
                  <a:srgbClr val="FF0000"/>
                </a:solidFill>
                <a:latin typeface="Libre Baskerville Bold"/>
              </a:rPr>
              <a:t>Tramites</a:t>
            </a:r>
            <a:r>
              <a:rPr lang="en-US" sz="6600" b="1" dirty="0" smtClean="0">
                <a:solidFill>
                  <a:srgbClr val="FF0000"/>
                </a:solidFill>
                <a:latin typeface="Libre Baskerville Bold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Libre Baskerville Bold"/>
              </a:rPr>
              <a:t>en</a:t>
            </a:r>
            <a:r>
              <a:rPr lang="en-US" sz="6600" b="1" dirty="0" smtClean="0">
                <a:solidFill>
                  <a:srgbClr val="FF0000"/>
                </a:solidFill>
                <a:latin typeface="Libre Baskerville Bold"/>
              </a:rPr>
              <a:t> GAC</a:t>
            </a: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err="1" smtClean="0">
                <a:solidFill>
                  <a:srgbClr val="000000"/>
                </a:solidFill>
                <a:latin typeface="Libre Baskerville Bold"/>
              </a:rPr>
              <a:t>Cambio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 de </a:t>
            </a:r>
            <a:r>
              <a:rPr lang="en-US" sz="3999" b="1" dirty="0" err="1" smtClean="0">
                <a:solidFill>
                  <a:srgbClr val="000000"/>
                </a:solidFill>
                <a:latin typeface="Libre Baskerville Bold"/>
              </a:rPr>
              <a:t>Razon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 Social.</a:t>
            </a: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err="1" smtClean="0">
                <a:solidFill>
                  <a:srgbClr val="000000"/>
                </a:solidFill>
                <a:latin typeface="Libre Baskerville Bold"/>
              </a:rPr>
              <a:t>Combio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 de </a:t>
            </a:r>
            <a:r>
              <a:rPr lang="en-US" sz="3999" b="1" dirty="0" err="1" smtClean="0">
                <a:solidFill>
                  <a:srgbClr val="000000"/>
                </a:solidFill>
                <a:latin typeface="Libre Baskerville Bold"/>
              </a:rPr>
              <a:t>Nombre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.</a:t>
            </a: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err="1" smtClean="0">
                <a:solidFill>
                  <a:srgbClr val="000000"/>
                </a:solidFill>
                <a:latin typeface="Libre Baskerville Bold"/>
              </a:rPr>
              <a:t>Cambio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 de </a:t>
            </a:r>
            <a:r>
              <a:rPr lang="en-US" sz="3999" b="1" dirty="0" err="1" smtClean="0">
                <a:solidFill>
                  <a:srgbClr val="000000"/>
                </a:solidFill>
                <a:latin typeface="Libre Baskerville Bold"/>
              </a:rPr>
              <a:t>Representante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 Legal.</a:t>
            </a: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smtClean="0">
                <a:solidFill>
                  <a:srgbClr val="FF0000"/>
                </a:solidFill>
                <a:latin typeface="Libre Baskerville Bold"/>
              </a:rPr>
              <a:t>ACTIVIDADES ECONOMICAS QUE REQUIREN LICENCA AMBIENTAL</a:t>
            </a: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smtClean="0">
                <a:latin typeface="Libre Baskerville Bold"/>
              </a:rPr>
              <a:t>Bodegas, </a:t>
            </a:r>
            <a:r>
              <a:rPr lang="en-US" sz="3999" b="1" dirty="0" err="1" smtClean="0">
                <a:latin typeface="Libre Baskerville Bold"/>
              </a:rPr>
              <a:t>Fabricas</a:t>
            </a:r>
            <a:r>
              <a:rPr lang="en-US" sz="3999" b="1" dirty="0" smtClean="0">
                <a:latin typeface="Libre Baskerville Bold"/>
              </a:rPr>
              <a:t>, </a:t>
            </a:r>
            <a:r>
              <a:rPr lang="en-US" sz="3999" b="1" dirty="0" err="1" smtClean="0">
                <a:latin typeface="Libre Baskerville Bold"/>
              </a:rPr>
              <a:t>Hospitales</a:t>
            </a:r>
            <a:r>
              <a:rPr lang="en-US" sz="3999" b="1" dirty="0" smtClean="0">
                <a:latin typeface="Libre Baskerville Bold"/>
              </a:rPr>
              <a:t>, </a:t>
            </a:r>
            <a:r>
              <a:rPr lang="en-US" sz="3999" b="1" dirty="0" err="1" smtClean="0">
                <a:latin typeface="Libre Baskerville Bold"/>
              </a:rPr>
              <a:t>Talleres</a:t>
            </a:r>
            <a:r>
              <a:rPr lang="en-US" sz="3999" b="1" dirty="0" smtClean="0">
                <a:latin typeface="Libre Baskerville Bold"/>
              </a:rPr>
              <a:t>, </a:t>
            </a:r>
            <a:r>
              <a:rPr lang="en-US" sz="3999" b="1" dirty="0" err="1" smtClean="0">
                <a:latin typeface="Libre Baskerville Bold"/>
              </a:rPr>
              <a:t>Discotecas</a:t>
            </a:r>
            <a:r>
              <a:rPr lang="en-US" sz="3999" b="1" dirty="0" smtClean="0">
                <a:latin typeface="Libre Baskerville Bold"/>
              </a:rPr>
              <a:t>, </a:t>
            </a:r>
            <a:r>
              <a:rPr lang="en-US" sz="3999" b="1" dirty="0" err="1" smtClean="0">
                <a:latin typeface="Libre Baskerville Bold"/>
              </a:rPr>
              <a:t>Ferreterias</a:t>
            </a:r>
            <a:r>
              <a:rPr lang="en-US" sz="3999" b="1" dirty="0" smtClean="0">
                <a:latin typeface="Libre Baskerville Bold"/>
              </a:rPr>
              <a:t>.</a:t>
            </a:r>
          </a:p>
          <a:p>
            <a:pPr algn="ctr">
              <a:lnSpc>
                <a:spcPts val="5599"/>
              </a:lnSpc>
            </a:pPr>
            <a:r>
              <a:rPr lang="en-US" sz="3999" b="1" dirty="0" err="1" smtClean="0">
                <a:solidFill>
                  <a:srgbClr val="FF0000"/>
                </a:solidFill>
                <a:latin typeface="Libre Baskerville Bold"/>
              </a:rPr>
              <a:t>Licencia</a:t>
            </a:r>
            <a:r>
              <a:rPr lang="en-US" sz="3999" b="1" dirty="0" smtClean="0">
                <a:solidFill>
                  <a:srgbClr val="FF0000"/>
                </a:solidFill>
                <a:latin typeface="Libre Baskerville Bold"/>
              </a:rPr>
              <a:t> URMOPRELAF.</a:t>
            </a: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smtClean="0">
                <a:latin typeface="Libre Baskerville Bold"/>
              </a:rPr>
              <a:t>Casas de </a:t>
            </a:r>
            <a:r>
              <a:rPr lang="en-US" sz="3999" b="1" dirty="0" err="1" smtClean="0">
                <a:latin typeface="Libre Baskerville Bold"/>
              </a:rPr>
              <a:t>Empeño</a:t>
            </a:r>
            <a:r>
              <a:rPr lang="en-US" sz="3999" b="1" dirty="0" smtClean="0">
                <a:latin typeface="Libre Baskerville Bold"/>
              </a:rPr>
              <a:t> ,   </a:t>
            </a:r>
            <a:r>
              <a:rPr lang="en-US" sz="3999" b="1" dirty="0" err="1" smtClean="0">
                <a:latin typeface="Libre Baskerville Bold"/>
              </a:rPr>
              <a:t>Alquiler</a:t>
            </a:r>
            <a:r>
              <a:rPr lang="en-US" sz="3999" b="1" dirty="0" smtClean="0">
                <a:latin typeface="Libre Baskerville Bold"/>
              </a:rPr>
              <a:t> de Locales,           </a:t>
            </a: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err="1" smtClean="0">
                <a:latin typeface="Libre Baskerville Bold"/>
              </a:rPr>
              <a:t>Autolotes</a:t>
            </a:r>
            <a:r>
              <a:rPr lang="en-US" sz="3999" b="1" dirty="0" smtClean="0">
                <a:latin typeface="Libre Baskerville Bold"/>
              </a:rPr>
              <a:t>         , </a:t>
            </a:r>
            <a:r>
              <a:rPr lang="en-US" sz="3999" b="1" dirty="0" err="1" smtClean="0">
                <a:latin typeface="Libre Baskerville Bold"/>
              </a:rPr>
              <a:t>Arrendamiento</a:t>
            </a:r>
            <a:r>
              <a:rPr lang="en-US" sz="3999" b="1" dirty="0" smtClean="0">
                <a:latin typeface="Libre Baskerville Bold"/>
              </a:rPr>
              <a:t> de </a:t>
            </a:r>
            <a:r>
              <a:rPr lang="en-US" sz="3999" b="1" dirty="0" err="1" smtClean="0">
                <a:latin typeface="Libre Baskerville Bold"/>
              </a:rPr>
              <a:t>Vehiculos</a:t>
            </a:r>
            <a:endParaRPr lang="en-US" sz="3999" b="1" dirty="0" smtClean="0">
              <a:latin typeface="Libre Baskerville Bold"/>
            </a:endParaRP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err="1" smtClean="0">
                <a:latin typeface="Libre Baskerville Bold"/>
              </a:rPr>
              <a:t>Bienes</a:t>
            </a:r>
            <a:r>
              <a:rPr lang="en-US" sz="3999" b="1" dirty="0" smtClean="0">
                <a:latin typeface="Libre Baskerville Bold"/>
              </a:rPr>
              <a:t> </a:t>
            </a:r>
            <a:r>
              <a:rPr lang="en-US" sz="3999" b="1" dirty="0" err="1" smtClean="0">
                <a:latin typeface="Libre Baskerville Bold"/>
              </a:rPr>
              <a:t>Raices</a:t>
            </a:r>
            <a:r>
              <a:rPr lang="en-US" sz="3999" b="1" dirty="0">
                <a:latin typeface="Libre Baskerville Bold"/>
              </a:rPr>
              <a:t> </a:t>
            </a:r>
            <a:r>
              <a:rPr lang="en-US" sz="3999" b="1" dirty="0" smtClean="0">
                <a:latin typeface="Libre Baskerville Bold"/>
              </a:rPr>
              <a:t>   , </a:t>
            </a:r>
            <a:r>
              <a:rPr lang="en-US" sz="3999" b="1" dirty="0" err="1" smtClean="0">
                <a:latin typeface="Libre Baskerville Bold"/>
              </a:rPr>
              <a:t>Compra</a:t>
            </a:r>
            <a:r>
              <a:rPr lang="en-US" sz="3999" b="1" dirty="0" smtClean="0">
                <a:latin typeface="Libre Baskerville Bold"/>
              </a:rPr>
              <a:t> y </a:t>
            </a:r>
            <a:r>
              <a:rPr lang="en-US" sz="3999" b="1" dirty="0" err="1" smtClean="0">
                <a:latin typeface="Libre Baskerville Bold"/>
              </a:rPr>
              <a:t>Venta</a:t>
            </a:r>
            <a:r>
              <a:rPr lang="en-US" sz="3999" b="1" dirty="0" smtClean="0">
                <a:latin typeface="Libre Baskerville Bold"/>
              </a:rPr>
              <a:t> de </a:t>
            </a:r>
            <a:r>
              <a:rPr lang="en-US" sz="3999" b="1" dirty="0" err="1" smtClean="0">
                <a:latin typeface="Libre Baskerville Bold"/>
              </a:rPr>
              <a:t>Antiguedades</a:t>
            </a:r>
            <a:r>
              <a:rPr lang="en-US" sz="3999" b="1" dirty="0" smtClean="0">
                <a:latin typeface="Libre Baskerville Bold"/>
              </a:rPr>
              <a:t>.</a:t>
            </a:r>
          </a:p>
          <a:p>
            <a:pPr>
              <a:lnSpc>
                <a:spcPts val="5599"/>
              </a:lnSpc>
            </a:pPr>
            <a:endParaRPr lang="en-US" sz="3999" b="1" dirty="0">
              <a:latin typeface="Libre Baskerville Bold"/>
            </a:endParaRPr>
          </a:p>
        </p:txBody>
      </p:sp>
    </p:spTree>
    <p:extLst>
      <p:ext uri="{BB962C8B-B14F-4D97-AF65-F5344CB8AC3E}">
        <p14:creationId xmlns:p14="http://schemas.microsoft.com/office/powerpoint/2010/main" val="1352387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81000" y="262098"/>
            <a:ext cx="18288000" cy="10287000"/>
          </a:xfrm>
          <a:prstGeom prst="rect">
            <a:avLst/>
          </a:prstGeom>
        </p:spPr>
      </p:pic>
      <p:sp>
        <p:nvSpPr>
          <p:cNvPr id="17" name="TextBox 17"/>
          <p:cNvSpPr txBox="1"/>
          <p:nvPr/>
        </p:nvSpPr>
        <p:spPr>
          <a:xfrm>
            <a:off x="2438400" y="696205"/>
            <a:ext cx="15036241" cy="86177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6600" b="1" dirty="0" err="1" smtClean="0">
                <a:solidFill>
                  <a:srgbClr val="FF0000"/>
                </a:solidFill>
                <a:latin typeface="Libre Baskerville Bold"/>
              </a:rPr>
              <a:t>Documentos</a:t>
            </a:r>
            <a:r>
              <a:rPr lang="en-US" sz="6600" b="1" dirty="0" smtClean="0">
                <a:solidFill>
                  <a:srgbClr val="FF0000"/>
                </a:solidFill>
                <a:latin typeface="Libre Baskerville Bold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Libre Baskerville Bold"/>
              </a:rPr>
              <a:t>Legales</a:t>
            </a:r>
            <a:r>
              <a:rPr lang="en-US" sz="6600" b="1" dirty="0" smtClean="0">
                <a:solidFill>
                  <a:srgbClr val="FF0000"/>
                </a:solidFill>
                <a:latin typeface="Libre Baskerville Bold"/>
              </a:rPr>
              <a:t>.</a:t>
            </a: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Carta </a:t>
            </a:r>
            <a:r>
              <a:rPr lang="en-US" sz="3999" b="1" dirty="0" err="1" smtClean="0">
                <a:solidFill>
                  <a:srgbClr val="000000"/>
                </a:solidFill>
                <a:latin typeface="Libre Baskerville Bold"/>
              </a:rPr>
              <a:t>Poder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. (Si 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no </a:t>
            </a:r>
            <a:r>
              <a:rPr lang="en-US" sz="3999" b="1" dirty="0" err="1" smtClean="0">
                <a:solidFill>
                  <a:srgbClr val="000000"/>
                </a:solidFill>
                <a:latin typeface="Libre Baskerville Bold"/>
              </a:rPr>
              <a:t>es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 el </a:t>
            </a:r>
            <a:r>
              <a:rPr lang="en-US" sz="3999" b="1" dirty="0" err="1" smtClean="0">
                <a:solidFill>
                  <a:srgbClr val="000000"/>
                </a:solidFill>
                <a:latin typeface="Libre Baskerville Bold"/>
              </a:rPr>
              <a:t>Representante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)</a:t>
            </a: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err="1" smtClean="0">
                <a:solidFill>
                  <a:srgbClr val="000000"/>
                </a:solidFill>
                <a:latin typeface="Libre Baskerville Bold"/>
              </a:rPr>
              <a:t>Escritura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 de </a:t>
            </a:r>
            <a:r>
              <a:rPr lang="en-US" sz="3999" b="1" dirty="0" err="1" smtClean="0">
                <a:solidFill>
                  <a:srgbClr val="000000"/>
                </a:solidFill>
                <a:latin typeface="Libre Baskerville Bold"/>
              </a:rPr>
              <a:t>Constitucion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.</a:t>
            </a: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RTN de </a:t>
            </a:r>
            <a:r>
              <a:rPr lang="en-US" sz="3999" b="1" dirty="0" err="1" smtClean="0">
                <a:solidFill>
                  <a:srgbClr val="000000"/>
                </a:solidFill>
                <a:latin typeface="Libre Baskerville Bold"/>
              </a:rPr>
              <a:t>Institucion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.</a:t>
            </a: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DNI de </a:t>
            </a:r>
            <a:r>
              <a:rPr lang="en-US" sz="3999" b="1" dirty="0" err="1" smtClean="0">
                <a:solidFill>
                  <a:srgbClr val="000000"/>
                </a:solidFill>
                <a:latin typeface="Libre Baskerville Bold"/>
              </a:rPr>
              <a:t>Representante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 Legal.</a:t>
            </a: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DNI del </a:t>
            </a:r>
            <a:r>
              <a:rPr lang="en-US" sz="3999" b="1" dirty="0" err="1" smtClean="0">
                <a:solidFill>
                  <a:srgbClr val="000000"/>
                </a:solidFill>
                <a:latin typeface="Libre Baskerville Bold"/>
              </a:rPr>
              <a:t>Apoderado</a:t>
            </a:r>
            <a:r>
              <a:rPr lang="en-US" sz="3999" b="1" dirty="0" smtClean="0">
                <a:solidFill>
                  <a:srgbClr val="000000"/>
                </a:solidFill>
                <a:latin typeface="Libre Baskerville Bold"/>
              </a:rPr>
              <a:t> Legal.</a:t>
            </a:r>
          </a:p>
          <a:p>
            <a:pPr>
              <a:lnSpc>
                <a:spcPts val="5599"/>
              </a:lnSpc>
            </a:pPr>
            <a:r>
              <a:rPr lang="en-US" sz="3999" b="1" dirty="0" smtClean="0">
                <a:solidFill>
                  <a:srgbClr val="FF0000"/>
                </a:solidFill>
                <a:latin typeface="Libre Baskerville Bold"/>
              </a:rPr>
              <a:t>.QUIEN SE EXCLUYE DE PERMISO DE OPERACIONES</a:t>
            </a:r>
            <a:endParaRPr lang="en-US" sz="3999" b="1" dirty="0" smtClean="0">
              <a:latin typeface="Libre Baskerville Bold"/>
            </a:endParaRP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err="1" smtClean="0">
                <a:latin typeface="Libre Baskerville Bold"/>
              </a:rPr>
              <a:t>Embajadas</a:t>
            </a:r>
            <a:endParaRPr lang="en-US" sz="3999" b="1" dirty="0" smtClean="0">
              <a:latin typeface="Libre Baskerville Bold"/>
            </a:endParaRP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err="1" smtClean="0">
                <a:latin typeface="Libre Baskerville Bold"/>
              </a:rPr>
              <a:t>Instituciones</a:t>
            </a:r>
            <a:r>
              <a:rPr lang="en-US" sz="3999" b="1" dirty="0" smtClean="0">
                <a:latin typeface="Libre Baskerville Bold"/>
              </a:rPr>
              <a:t> </a:t>
            </a:r>
            <a:r>
              <a:rPr lang="en-US" sz="3999" b="1" dirty="0" err="1" smtClean="0">
                <a:latin typeface="Libre Baskerville Bold"/>
              </a:rPr>
              <a:t>Publicas</a:t>
            </a:r>
            <a:r>
              <a:rPr lang="en-US" sz="3999" b="1" dirty="0" smtClean="0">
                <a:latin typeface="Libre Baskerville Bold"/>
              </a:rPr>
              <a:t>  </a:t>
            </a: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smtClean="0">
                <a:latin typeface="Libre Baskerville Bold"/>
              </a:rPr>
              <a:t>Cruz </a:t>
            </a:r>
            <a:r>
              <a:rPr lang="en-US" sz="3999" b="1" dirty="0" err="1" smtClean="0">
                <a:latin typeface="Libre Baskerville Bold"/>
              </a:rPr>
              <a:t>Roja</a:t>
            </a:r>
            <a:r>
              <a:rPr lang="en-US" sz="3999" b="1" dirty="0" smtClean="0">
                <a:latin typeface="Libre Baskerville Bold"/>
              </a:rPr>
              <a:t>.</a:t>
            </a: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err="1" smtClean="0">
                <a:latin typeface="Libre Baskerville Bold"/>
              </a:rPr>
              <a:t>Escuelas</a:t>
            </a:r>
            <a:r>
              <a:rPr lang="en-US" sz="3999" b="1" dirty="0" smtClean="0">
                <a:latin typeface="Libre Baskerville Bold"/>
              </a:rPr>
              <a:t> </a:t>
            </a:r>
            <a:r>
              <a:rPr lang="en-US" sz="3999" b="1" dirty="0" err="1" smtClean="0">
                <a:latin typeface="Libre Baskerville Bold"/>
              </a:rPr>
              <a:t>Publicas</a:t>
            </a:r>
            <a:endParaRPr lang="en-US" sz="3999" b="1" dirty="0" smtClean="0">
              <a:latin typeface="Libre Baskerville Bold"/>
            </a:endParaRPr>
          </a:p>
          <a:p>
            <a:pPr>
              <a:lnSpc>
                <a:spcPts val="5599"/>
              </a:lnSpc>
            </a:pPr>
            <a:endParaRPr lang="en-US" sz="3999" b="1" dirty="0">
              <a:latin typeface="Libre Baskerville Bold"/>
            </a:endParaRPr>
          </a:p>
        </p:txBody>
      </p:sp>
    </p:spTree>
    <p:extLst>
      <p:ext uri="{BB962C8B-B14F-4D97-AF65-F5344CB8AC3E}">
        <p14:creationId xmlns:p14="http://schemas.microsoft.com/office/powerpoint/2010/main" val="171826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81000" y="262098"/>
            <a:ext cx="18288000" cy="10287000"/>
          </a:xfrm>
          <a:prstGeom prst="rect">
            <a:avLst/>
          </a:prstGeom>
        </p:spPr>
      </p:pic>
      <p:sp>
        <p:nvSpPr>
          <p:cNvPr id="17" name="TextBox 17"/>
          <p:cNvSpPr txBox="1"/>
          <p:nvPr/>
        </p:nvSpPr>
        <p:spPr>
          <a:xfrm>
            <a:off x="2438400" y="696205"/>
            <a:ext cx="15036241" cy="5027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99"/>
              </a:lnSpc>
            </a:pPr>
            <a:endParaRPr lang="en-US" sz="3999" b="1" dirty="0" smtClean="0">
              <a:solidFill>
                <a:srgbClr val="000000"/>
              </a:solidFill>
              <a:latin typeface="Libre Baskerville Bold"/>
            </a:endParaRP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smtClean="0">
                <a:solidFill>
                  <a:srgbClr val="FF0000"/>
                </a:solidFill>
                <a:latin typeface="Libre Baskerville Bold"/>
              </a:rPr>
              <a:t>LICENCIAS QUE SE NECESITAN PARA PERMISO DE OPERACION SEGUN SU ACTIVIDAD O CATEGORIA.</a:t>
            </a:r>
            <a:endParaRPr lang="en-US" sz="3999" b="1" dirty="0" smtClean="0">
              <a:latin typeface="Libre Baskerville Bold"/>
            </a:endParaRP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err="1" smtClean="0">
                <a:latin typeface="Libre Baskerville Bold"/>
              </a:rPr>
              <a:t>Licencia</a:t>
            </a:r>
            <a:r>
              <a:rPr lang="en-US" sz="3999" b="1" dirty="0" smtClean="0">
                <a:latin typeface="Libre Baskerville Bold"/>
              </a:rPr>
              <a:t> </a:t>
            </a:r>
            <a:r>
              <a:rPr lang="en-US" sz="3999" b="1" dirty="0" err="1" smtClean="0">
                <a:latin typeface="Libre Baskerville Bold"/>
              </a:rPr>
              <a:t>Ambiental</a:t>
            </a:r>
            <a:r>
              <a:rPr lang="en-US" sz="3999" b="1" dirty="0" smtClean="0">
                <a:latin typeface="Libre Baskerville Bold"/>
              </a:rPr>
              <a:t>    ,     </a:t>
            </a:r>
            <a:r>
              <a:rPr lang="en-US" sz="3999" b="1" dirty="0" err="1" smtClean="0">
                <a:latin typeface="Libre Baskerville Bold"/>
              </a:rPr>
              <a:t>Constancia</a:t>
            </a:r>
            <a:r>
              <a:rPr lang="en-US" sz="3999" b="1" dirty="0" smtClean="0">
                <a:latin typeface="Libre Baskerville Bold"/>
              </a:rPr>
              <a:t> de </a:t>
            </a:r>
            <a:r>
              <a:rPr lang="en-US" sz="3999" b="1" dirty="0" err="1" smtClean="0">
                <a:latin typeface="Libre Baskerville Bold"/>
              </a:rPr>
              <a:t>Colegio</a:t>
            </a:r>
            <a:r>
              <a:rPr lang="en-US" sz="3999" b="1" dirty="0" smtClean="0">
                <a:latin typeface="Libre Baskerville Bold"/>
              </a:rPr>
              <a:t> </a:t>
            </a:r>
            <a:r>
              <a:rPr lang="en-US" sz="3999" b="1" dirty="0" err="1" smtClean="0">
                <a:latin typeface="Libre Baskerville Bold"/>
              </a:rPr>
              <a:t>Veterinario</a:t>
            </a:r>
            <a:endParaRPr lang="en-US" sz="3999" b="1" dirty="0" smtClean="0">
              <a:latin typeface="Libre Baskerville Bold"/>
            </a:endParaRP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err="1" smtClean="0">
                <a:latin typeface="Libre Baskerville Bold"/>
              </a:rPr>
              <a:t>Licencia</a:t>
            </a:r>
            <a:r>
              <a:rPr lang="en-US" sz="3999" b="1" dirty="0" smtClean="0">
                <a:latin typeface="Libre Baskerville Bold"/>
              </a:rPr>
              <a:t> Sanitaria   ,   </a:t>
            </a:r>
            <a:r>
              <a:rPr lang="en-US" sz="3999" b="1" dirty="0" err="1" smtClean="0">
                <a:latin typeface="Libre Baskerville Bold"/>
              </a:rPr>
              <a:t>Certificado</a:t>
            </a:r>
            <a:r>
              <a:rPr lang="en-US" sz="3999" b="1" dirty="0" smtClean="0">
                <a:latin typeface="Libre Baskerville Bold"/>
              </a:rPr>
              <a:t> de </a:t>
            </a:r>
            <a:r>
              <a:rPr lang="en-US" sz="3999" b="1" dirty="0" err="1" smtClean="0">
                <a:latin typeface="Libre Baskerville Bold"/>
              </a:rPr>
              <a:t>Bomberos</a:t>
            </a:r>
            <a:endParaRPr lang="en-US" sz="3999" b="1" dirty="0" smtClean="0">
              <a:latin typeface="Libre Baskerville Bold"/>
            </a:endParaRPr>
          </a:p>
          <a:p>
            <a:pPr marL="571500" indent="-571500">
              <a:lnSpc>
                <a:spcPts val="5599"/>
              </a:lnSpc>
              <a:buFont typeface="Arial" panose="020B0604020202020204" pitchFamily="34" charset="0"/>
              <a:buChar char="•"/>
            </a:pPr>
            <a:r>
              <a:rPr lang="en-US" sz="3999" b="1" dirty="0" err="1" smtClean="0">
                <a:latin typeface="Libre Baskerville Bold"/>
              </a:rPr>
              <a:t>Constancia</a:t>
            </a:r>
            <a:r>
              <a:rPr lang="en-US" sz="3999" b="1" dirty="0" smtClean="0">
                <a:latin typeface="Libre Baskerville Bold"/>
              </a:rPr>
              <a:t> ICF</a:t>
            </a:r>
          </a:p>
          <a:p>
            <a:pPr>
              <a:lnSpc>
                <a:spcPts val="5599"/>
              </a:lnSpc>
            </a:pPr>
            <a:endParaRPr lang="en-US" sz="3999" b="1" dirty="0">
              <a:latin typeface="Libre Baskerville Bold"/>
            </a:endParaRPr>
          </a:p>
        </p:txBody>
      </p:sp>
    </p:spTree>
    <p:extLst>
      <p:ext uri="{BB962C8B-B14F-4D97-AF65-F5344CB8AC3E}">
        <p14:creationId xmlns:p14="http://schemas.microsoft.com/office/powerpoint/2010/main" val="2998790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996778" y="3152648"/>
            <a:ext cx="4590630" cy="5369505"/>
            <a:chOff x="0" y="0"/>
            <a:chExt cx="1209055" cy="141419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1209055" cy="1414191"/>
            </a:xfrm>
            <a:custGeom>
              <a:avLst/>
              <a:gdLst/>
              <a:ahLst/>
              <a:cxnLst/>
              <a:rect l="l" t="t" r="r" b="b"/>
              <a:pathLst>
                <a:path w="1209055" h="1414191">
                  <a:moveTo>
                    <a:pt x="1209055" y="0"/>
                  </a:moveTo>
                  <a:lnTo>
                    <a:pt x="1209055" y="1299891"/>
                  </a:lnTo>
                  <a:lnTo>
                    <a:pt x="604527" y="1414191"/>
                  </a:lnTo>
                  <a:lnTo>
                    <a:pt x="0" y="1299891"/>
                  </a:lnTo>
                  <a:lnTo>
                    <a:pt x="0" y="0"/>
                  </a:lnTo>
                  <a:lnTo>
                    <a:pt x="1209055" y="0"/>
                  </a:lnTo>
                  <a:close/>
                </a:path>
              </a:pathLst>
            </a:custGeom>
            <a:solidFill>
              <a:srgbClr val="A9D1F1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635000" cy="7366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1905000" y="1199568"/>
            <a:ext cx="15922124" cy="15595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Impuesto</a:t>
            </a:r>
            <a:r>
              <a:rPr lang="en-US" sz="5400" b="1" dirty="0">
                <a:solidFill>
                  <a:srgbClr val="000000"/>
                </a:solidFill>
                <a:latin typeface="Open Sans Light Bold"/>
              </a:rPr>
              <a:t> de </a:t>
            </a: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Extracción</a:t>
            </a:r>
            <a:r>
              <a:rPr lang="en-US" sz="5400" b="1" dirty="0">
                <a:solidFill>
                  <a:srgbClr val="000000"/>
                </a:solidFill>
                <a:latin typeface="Open Sans Light Bold"/>
              </a:rPr>
              <a:t> o </a:t>
            </a: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Explotación</a:t>
            </a:r>
            <a:r>
              <a:rPr lang="en-US" sz="5400" b="1" dirty="0">
                <a:solidFill>
                  <a:srgbClr val="000000"/>
                </a:solidFill>
                <a:latin typeface="Open Sans Light Bold"/>
              </a:rPr>
              <a:t> de </a:t>
            </a: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Recursos</a:t>
            </a:r>
            <a:endParaRPr lang="en-US" sz="5400" b="1" dirty="0">
              <a:solidFill>
                <a:srgbClr val="000000"/>
              </a:solidFill>
              <a:latin typeface="Open Sans Light Bold"/>
            </a:endParaRPr>
          </a:p>
          <a:p>
            <a:pPr algn="ctr">
              <a:lnSpc>
                <a:spcPts val="6299"/>
              </a:lnSpc>
            </a:pPr>
            <a:r>
              <a:rPr lang="en-US" sz="4000" b="1" dirty="0">
                <a:solidFill>
                  <a:srgbClr val="000000"/>
                </a:solidFill>
                <a:latin typeface="Open Sans Light Bold"/>
              </a:rPr>
              <a:t>Art.80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2287470" y="3696491"/>
            <a:ext cx="4117101" cy="369331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220"/>
              </a:lnSpc>
            </a:pP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Es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el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que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pagan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las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personas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naturales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o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jurídicas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que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extraen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o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explotan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canteras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minerales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hidrocarburos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bosques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sus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derivados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;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pescan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cazan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o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extraen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especies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marítimas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lacustre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o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fluviales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en mares y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lagos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hasta 200 metros de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profundidad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 y en </a:t>
            </a:r>
            <a:r>
              <a:rPr lang="en-US" sz="2400" dirty="0" err="1">
                <a:solidFill>
                  <a:srgbClr val="000000"/>
                </a:solidFill>
                <a:latin typeface="Libre Baskerville"/>
              </a:rPr>
              <a:t>ríos</a:t>
            </a:r>
            <a:r>
              <a:rPr lang="en-US" sz="2400" dirty="0">
                <a:solidFill>
                  <a:srgbClr val="000000"/>
                </a:solidFill>
                <a:latin typeface="Libre Baskerville"/>
              </a:rPr>
              <a:t>.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7477935" y="3652782"/>
            <a:ext cx="4590630" cy="5369505"/>
            <a:chOff x="0" y="0"/>
            <a:chExt cx="1209055" cy="1414191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209055" cy="1414191"/>
            </a:xfrm>
            <a:custGeom>
              <a:avLst/>
              <a:gdLst/>
              <a:ahLst/>
              <a:cxnLst/>
              <a:rect l="l" t="t" r="r" b="b"/>
              <a:pathLst>
                <a:path w="1209055" h="1414191">
                  <a:moveTo>
                    <a:pt x="1209055" y="0"/>
                  </a:moveTo>
                  <a:lnTo>
                    <a:pt x="1209055" y="1299891"/>
                  </a:lnTo>
                  <a:lnTo>
                    <a:pt x="604527" y="1414191"/>
                  </a:lnTo>
                  <a:lnTo>
                    <a:pt x="0" y="1299891"/>
                  </a:lnTo>
                  <a:lnTo>
                    <a:pt x="0" y="0"/>
                  </a:lnTo>
                  <a:lnTo>
                    <a:pt x="1209055" y="0"/>
                  </a:lnTo>
                  <a:close/>
                </a:path>
              </a:pathLst>
            </a:custGeom>
            <a:solidFill>
              <a:srgbClr val="79ACEF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635000" cy="7366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7703000" y="4490921"/>
            <a:ext cx="4047855" cy="20518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220"/>
              </a:lnSpc>
            </a:pPr>
            <a:r>
              <a:rPr lang="en-US" sz="2800" dirty="0">
                <a:solidFill>
                  <a:srgbClr val="000000"/>
                </a:solidFill>
                <a:latin typeface="Libre Baskerville"/>
              </a:rPr>
              <a:t>La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tarifa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será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el 1% del valor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comercial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de la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extracción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o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explotación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del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recurso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dentro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del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término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Municipal,</a:t>
            </a:r>
          </a:p>
        </p:txBody>
      </p:sp>
      <p:grpSp>
        <p:nvGrpSpPr>
          <p:cNvPr id="12" name="Group 12"/>
          <p:cNvGrpSpPr/>
          <p:nvPr/>
        </p:nvGrpSpPr>
        <p:grpSpPr>
          <a:xfrm>
            <a:off x="12824219" y="3185285"/>
            <a:ext cx="4590630" cy="5369505"/>
            <a:chOff x="0" y="0"/>
            <a:chExt cx="1209055" cy="1414191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209055" cy="1414191"/>
            </a:xfrm>
            <a:custGeom>
              <a:avLst/>
              <a:gdLst/>
              <a:ahLst/>
              <a:cxnLst/>
              <a:rect l="l" t="t" r="r" b="b"/>
              <a:pathLst>
                <a:path w="1209055" h="1414191">
                  <a:moveTo>
                    <a:pt x="1209055" y="0"/>
                  </a:moveTo>
                  <a:lnTo>
                    <a:pt x="1209055" y="1299891"/>
                  </a:lnTo>
                  <a:lnTo>
                    <a:pt x="604527" y="1414191"/>
                  </a:lnTo>
                  <a:lnTo>
                    <a:pt x="0" y="1299891"/>
                  </a:lnTo>
                  <a:lnTo>
                    <a:pt x="0" y="0"/>
                  </a:lnTo>
                  <a:lnTo>
                    <a:pt x="1209055" y="0"/>
                  </a:lnTo>
                  <a:close/>
                </a:path>
              </a:pathLst>
            </a:custGeom>
            <a:solidFill>
              <a:srgbClr val="236BCD"/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635000" cy="7366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13211445" y="4517229"/>
            <a:ext cx="4047855" cy="20518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220"/>
              </a:lnSpc>
            </a:pPr>
            <a:r>
              <a:rPr lang="en-US" sz="2800" dirty="0">
                <a:solidFill>
                  <a:schemeClr val="bg1"/>
                </a:solidFill>
                <a:latin typeface="Libre Baskerville"/>
              </a:rPr>
              <a:t>En el </a:t>
            </a:r>
            <a:r>
              <a:rPr lang="en-US" sz="2800" dirty="0" err="1">
                <a:solidFill>
                  <a:schemeClr val="bg1"/>
                </a:solidFill>
                <a:latin typeface="Libre Baskerville"/>
              </a:rPr>
              <a:t>caso</a:t>
            </a:r>
            <a:r>
              <a:rPr lang="en-US" sz="2800" dirty="0">
                <a:solidFill>
                  <a:schemeClr val="bg1"/>
                </a:solidFill>
                <a:latin typeface="Libre Baskerville"/>
              </a:rPr>
              <a:t> de </a:t>
            </a:r>
            <a:r>
              <a:rPr lang="en-US" sz="2800" dirty="0" err="1">
                <a:solidFill>
                  <a:schemeClr val="bg1"/>
                </a:solidFill>
                <a:latin typeface="Libre Baskerville"/>
              </a:rPr>
              <a:t>explotaciones</a:t>
            </a:r>
            <a:r>
              <a:rPr lang="en-US" sz="2800" dirty="0">
                <a:solidFill>
                  <a:schemeClr val="bg1"/>
                </a:solidFill>
                <a:latin typeface="Libre Baskerville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Libre Baskerville"/>
              </a:rPr>
              <a:t>minerales</a:t>
            </a:r>
            <a:r>
              <a:rPr lang="en-US" sz="2800" dirty="0">
                <a:solidFill>
                  <a:schemeClr val="bg1"/>
                </a:solidFill>
                <a:latin typeface="Libre Baskerville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Libre Baskerville"/>
              </a:rPr>
              <a:t>metálicos</a:t>
            </a:r>
            <a:r>
              <a:rPr lang="en-US" sz="2800" dirty="0">
                <a:solidFill>
                  <a:schemeClr val="bg1"/>
                </a:solidFill>
                <a:latin typeface="Libre Baskerville"/>
              </a:rPr>
              <a:t> se </a:t>
            </a:r>
            <a:r>
              <a:rPr lang="en-US" sz="2800" dirty="0" err="1">
                <a:solidFill>
                  <a:schemeClr val="bg1"/>
                </a:solidFill>
                <a:latin typeface="Libre Baskerville"/>
              </a:rPr>
              <a:t>pagará</a:t>
            </a:r>
            <a:r>
              <a:rPr lang="en-US" sz="2800" dirty="0">
                <a:solidFill>
                  <a:schemeClr val="bg1"/>
                </a:solidFill>
                <a:latin typeface="Libre Baskerville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Libre Baskerville"/>
              </a:rPr>
              <a:t>por</a:t>
            </a:r>
            <a:r>
              <a:rPr lang="en-US" sz="2800" dirty="0">
                <a:solidFill>
                  <a:schemeClr val="bg1"/>
                </a:solidFill>
                <a:latin typeface="Libre Baskerville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Libre Baskerville"/>
              </a:rPr>
              <a:t>cada</a:t>
            </a:r>
            <a:r>
              <a:rPr lang="en-US" sz="2800" dirty="0">
                <a:solidFill>
                  <a:schemeClr val="bg1"/>
                </a:solidFill>
                <a:latin typeface="Libre Baskerville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Libre Baskerville"/>
              </a:rPr>
              <a:t>tonelada</a:t>
            </a:r>
            <a:r>
              <a:rPr lang="en-US" sz="2800" dirty="0">
                <a:solidFill>
                  <a:schemeClr val="bg1"/>
                </a:solidFill>
                <a:latin typeface="Libre Baskerville"/>
              </a:rPr>
              <a:t> $ 0.50 </a:t>
            </a:r>
            <a:r>
              <a:rPr lang="en-US" sz="2800" dirty="0" err="1">
                <a:solidFill>
                  <a:schemeClr val="bg1"/>
                </a:solidFill>
                <a:latin typeface="Libre Baskerville"/>
              </a:rPr>
              <a:t>conforme</a:t>
            </a:r>
            <a:r>
              <a:rPr lang="en-US" sz="2800" dirty="0">
                <a:solidFill>
                  <a:schemeClr val="bg1"/>
                </a:solidFill>
                <a:latin typeface="Libre Baskerville"/>
              </a:rPr>
              <a:t> a la </a:t>
            </a:r>
            <a:r>
              <a:rPr lang="en-US" sz="2800" dirty="0" err="1">
                <a:solidFill>
                  <a:schemeClr val="bg1"/>
                </a:solidFill>
                <a:latin typeface="Libre Baskerville"/>
              </a:rPr>
              <a:t>valoración</a:t>
            </a:r>
            <a:r>
              <a:rPr lang="en-US" sz="2800" dirty="0">
                <a:solidFill>
                  <a:schemeClr val="bg1"/>
                </a:solidFill>
                <a:latin typeface="Libre Baskerville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Libre Baskerville"/>
              </a:rPr>
              <a:t>aduanera</a:t>
            </a:r>
            <a:r>
              <a:rPr lang="en-US" sz="2800" dirty="0">
                <a:solidFill>
                  <a:schemeClr val="bg1"/>
                </a:solidFill>
                <a:latin typeface="Libre Baskerville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2005468" y="1257300"/>
            <a:ext cx="15419897" cy="23339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300"/>
              </a:lnSpc>
            </a:pP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Impuesto</a:t>
            </a:r>
            <a:r>
              <a:rPr lang="en-US" sz="5400" b="1" dirty="0">
                <a:solidFill>
                  <a:srgbClr val="000000"/>
                </a:solidFill>
                <a:latin typeface="Open Sans Light Bold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Selectivo</a:t>
            </a:r>
            <a:r>
              <a:rPr lang="en-US" sz="5400" b="1" dirty="0">
                <a:solidFill>
                  <a:srgbClr val="000000"/>
                </a:solidFill>
                <a:latin typeface="Open Sans Light Bold"/>
              </a:rPr>
              <a:t> a los </a:t>
            </a: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Servicios</a:t>
            </a:r>
            <a:r>
              <a:rPr lang="en-US" sz="5400" b="1" dirty="0">
                <a:solidFill>
                  <a:srgbClr val="000000"/>
                </a:solidFill>
                <a:latin typeface="Open Sans Light Bold"/>
              </a:rPr>
              <a:t> de </a:t>
            </a: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Telecomunicaciones</a:t>
            </a:r>
            <a:r>
              <a:rPr lang="en-US" sz="5400" b="1" dirty="0">
                <a:solidFill>
                  <a:srgbClr val="000000"/>
                </a:solidFill>
                <a:latin typeface="Open Sans Light Bold"/>
              </a:rPr>
              <a:t> </a:t>
            </a:r>
          </a:p>
          <a:p>
            <a:pPr algn="ctr">
              <a:lnSpc>
                <a:spcPts val="5600"/>
              </a:lnSpc>
            </a:pPr>
            <a:r>
              <a:rPr lang="en-US" sz="4400" b="1" dirty="0">
                <a:solidFill>
                  <a:srgbClr val="000000"/>
                </a:solidFill>
                <a:latin typeface="Open Sans Light Bold"/>
              </a:rPr>
              <a:t>Art.75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4536239" y="4193775"/>
            <a:ext cx="10358356" cy="238061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Debe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ser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pagado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a mas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tardar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el 31 de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enero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de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cada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año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,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calculado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sobre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la base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imponible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de los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ingresos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brutos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mensuales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reportados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a CONATEL.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180759" y="2848076"/>
            <a:ext cx="10243703" cy="5659393"/>
          </a:xfrm>
          <a:prstGeom prst="rect">
            <a:avLst/>
          </a:prstGeom>
        </p:spPr>
      </p:pic>
      <p:sp>
        <p:nvSpPr>
          <p:cNvPr id="4" name="TextBox 4"/>
          <p:cNvSpPr txBox="1"/>
          <p:nvPr/>
        </p:nvSpPr>
        <p:spPr>
          <a:xfrm>
            <a:off x="2242925" y="1042532"/>
            <a:ext cx="14119370" cy="13843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3999" dirty="0">
                <a:solidFill>
                  <a:srgbClr val="000000"/>
                </a:solidFill>
                <a:latin typeface="Libre Baskerville Bold"/>
              </a:rPr>
              <a:t>Base para el </a:t>
            </a:r>
            <a:r>
              <a:rPr lang="en-US" sz="3999" dirty="0" err="1">
                <a:solidFill>
                  <a:srgbClr val="000000"/>
                </a:solidFill>
                <a:latin typeface="Libre Baskerville Bold"/>
              </a:rPr>
              <a:t>calculo</a:t>
            </a:r>
            <a:r>
              <a:rPr lang="en-US" sz="3999" dirty="0">
                <a:solidFill>
                  <a:srgbClr val="000000"/>
                </a:solidFill>
                <a:latin typeface="Libre Baskerville Bold"/>
              </a:rPr>
              <a:t> del </a:t>
            </a:r>
            <a:r>
              <a:rPr lang="en-US" sz="3999" dirty="0" err="1">
                <a:solidFill>
                  <a:srgbClr val="000000"/>
                </a:solidFill>
                <a:latin typeface="Libre Baskerville Bold"/>
              </a:rPr>
              <a:t>impuesto</a:t>
            </a:r>
            <a:r>
              <a:rPr lang="en-US" sz="3999" dirty="0">
                <a:solidFill>
                  <a:srgbClr val="000000"/>
                </a:solidFill>
                <a:latin typeface="Libre Baskerville Bold"/>
              </a:rPr>
              <a:t> </a:t>
            </a:r>
            <a:r>
              <a:rPr lang="en-US" sz="3999" dirty="0" err="1">
                <a:solidFill>
                  <a:srgbClr val="000000"/>
                </a:solidFill>
                <a:latin typeface="Libre Baskerville Bold"/>
              </a:rPr>
              <a:t>Impuesto</a:t>
            </a:r>
            <a:r>
              <a:rPr lang="en-US" sz="3999" dirty="0">
                <a:solidFill>
                  <a:srgbClr val="000000"/>
                </a:solidFill>
                <a:latin typeface="Libre Baskerville Bold"/>
              </a:rPr>
              <a:t> </a:t>
            </a:r>
            <a:r>
              <a:rPr lang="en-US" sz="3999" dirty="0" err="1">
                <a:solidFill>
                  <a:srgbClr val="000000"/>
                </a:solidFill>
                <a:latin typeface="Libre Baskerville Bold"/>
              </a:rPr>
              <a:t>Selectivo</a:t>
            </a:r>
            <a:r>
              <a:rPr lang="en-US" sz="3999" dirty="0">
                <a:solidFill>
                  <a:srgbClr val="000000"/>
                </a:solidFill>
                <a:latin typeface="Libre Baskerville Bold"/>
              </a:rPr>
              <a:t> a los </a:t>
            </a:r>
            <a:r>
              <a:rPr lang="en-US" sz="3999" dirty="0" err="1">
                <a:solidFill>
                  <a:srgbClr val="000000"/>
                </a:solidFill>
                <a:latin typeface="Libre Baskerville Bold"/>
              </a:rPr>
              <a:t>Servicios</a:t>
            </a:r>
            <a:r>
              <a:rPr lang="en-US" sz="3999" dirty="0">
                <a:solidFill>
                  <a:srgbClr val="000000"/>
                </a:solidFill>
                <a:latin typeface="Libre Baskerville Bold"/>
              </a:rPr>
              <a:t> de </a:t>
            </a:r>
            <a:r>
              <a:rPr lang="en-US" sz="3999" dirty="0" err="1">
                <a:solidFill>
                  <a:srgbClr val="000000"/>
                </a:solidFill>
                <a:latin typeface="Libre Baskerville Bold"/>
              </a:rPr>
              <a:t>Telecomunicaciones</a:t>
            </a:r>
            <a:r>
              <a:rPr lang="en-US" sz="3999" dirty="0">
                <a:solidFill>
                  <a:srgbClr val="000000"/>
                </a:solidFill>
                <a:latin typeface="Libre Baskerville Bold"/>
              </a:rPr>
              <a:t> </a:t>
            </a:r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rcRect/>
          <a:stretch>
            <a:fillRect/>
          </a:stretch>
        </p:blipFill>
        <p:spPr>
          <a:xfrm>
            <a:off x="1600200" y="3454124"/>
            <a:ext cx="2240465" cy="3095633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2323771" y="2448394"/>
            <a:ext cx="6955724" cy="1086369"/>
            <a:chOff x="0" y="0"/>
            <a:chExt cx="1831960" cy="286122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1831960" cy="286122"/>
            </a:xfrm>
            <a:custGeom>
              <a:avLst/>
              <a:gdLst/>
              <a:ahLst/>
              <a:cxnLst/>
              <a:rect l="l" t="t" r="r" b="b"/>
              <a:pathLst>
                <a:path w="1831960" h="286122">
                  <a:moveTo>
                    <a:pt x="1628760" y="0"/>
                  </a:moveTo>
                  <a:lnTo>
                    <a:pt x="0" y="0"/>
                  </a:lnTo>
                  <a:lnTo>
                    <a:pt x="0" y="286122"/>
                  </a:lnTo>
                  <a:lnTo>
                    <a:pt x="1628760" y="286122"/>
                  </a:lnTo>
                  <a:lnTo>
                    <a:pt x="1831960" y="143061"/>
                  </a:lnTo>
                  <a:lnTo>
                    <a:pt x="1628760" y="0"/>
                  </a:lnTo>
                  <a:close/>
                </a:path>
              </a:pathLst>
            </a:custGeom>
            <a:solidFill>
              <a:srgbClr val="FF914D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6985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250871" y="760236"/>
            <a:ext cx="14508435" cy="16158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300"/>
              </a:lnSpc>
            </a:pP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Tramites</a:t>
            </a:r>
            <a:r>
              <a:rPr lang="en-US" sz="5400" b="1" dirty="0">
                <a:solidFill>
                  <a:srgbClr val="000000"/>
                </a:solidFill>
                <a:latin typeface="Open Sans Light Bold"/>
              </a:rPr>
              <a:t> en </a:t>
            </a: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Gerencia</a:t>
            </a:r>
            <a:r>
              <a:rPr lang="en-US" sz="5400" b="1" dirty="0">
                <a:solidFill>
                  <a:srgbClr val="000000"/>
                </a:solidFill>
                <a:latin typeface="Open Sans Light Bold"/>
              </a:rPr>
              <a:t> de </a:t>
            </a: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Atención</a:t>
            </a:r>
            <a:r>
              <a:rPr lang="en-US" sz="5400" b="1" dirty="0">
                <a:solidFill>
                  <a:srgbClr val="000000"/>
                </a:solidFill>
                <a:latin typeface="Open Sans Light Bold"/>
              </a:rPr>
              <a:t> al </a:t>
            </a: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Ciudadano</a:t>
            </a:r>
            <a:endParaRPr lang="en-US" sz="5400" b="1" dirty="0">
              <a:solidFill>
                <a:srgbClr val="000000"/>
              </a:solidFill>
              <a:latin typeface="Open Sans Light Bold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2693272" y="2766153"/>
            <a:ext cx="5253484" cy="412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 dirty="0" err="1">
                <a:solidFill>
                  <a:srgbClr val="FFFFFF"/>
                </a:solidFill>
                <a:latin typeface="Libre Baskerville Bold"/>
              </a:rPr>
              <a:t>Compatibilidad</a:t>
            </a:r>
            <a:r>
              <a:rPr lang="en-US" sz="2499" dirty="0">
                <a:solidFill>
                  <a:srgbClr val="FFFFFF"/>
                </a:solidFill>
                <a:latin typeface="Libre Baskerville Bold"/>
              </a:rPr>
              <a:t> de </a:t>
            </a:r>
            <a:r>
              <a:rPr lang="en-US" sz="2499" dirty="0" err="1">
                <a:solidFill>
                  <a:srgbClr val="FFFFFF"/>
                </a:solidFill>
                <a:latin typeface="Libre Baskerville Bold"/>
              </a:rPr>
              <a:t>uso</a:t>
            </a:r>
            <a:r>
              <a:rPr lang="en-US" sz="2499" dirty="0">
                <a:solidFill>
                  <a:srgbClr val="FFFFFF"/>
                </a:solidFill>
                <a:latin typeface="Libre Baskerville Bold"/>
              </a:rPr>
              <a:t> de </a:t>
            </a:r>
            <a:r>
              <a:rPr lang="en-US" sz="2499" dirty="0" err="1">
                <a:solidFill>
                  <a:srgbClr val="FFFFFF"/>
                </a:solidFill>
                <a:latin typeface="Libre Baskerville Bold"/>
              </a:rPr>
              <a:t>suelo</a:t>
            </a:r>
            <a:endParaRPr lang="en-US" sz="2499" dirty="0">
              <a:solidFill>
                <a:srgbClr val="FFFFFF"/>
              </a:solidFill>
              <a:latin typeface="Libre Baskerville Bold"/>
            </a:endParaRPr>
          </a:p>
        </p:txBody>
      </p:sp>
      <p:grpSp>
        <p:nvGrpSpPr>
          <p:cNvPr id="8" name="Group 8"/>
          <p:cNvGrpSpPr/>
          <p:nvPr/>
        </p:nvGrpSpPr>
        <p:grpSpPr>
          <a:xfrm>
            <a:off x="2323771" y="3915763"/>
            <a:ext cx="6955724" cy="1086369"/>
            <a:chOff x="0" y="0"/>
            <a:chExt cx="1831960" cy="286122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1831960" cy="286122"/>
            </a:xfrm>
            <a:custGeom>
              <a:avLst/>
              <a:gdLst/>
              <a:ahLst/>
              <a:cxnLst/>
              <a:rect l="l" t="t" r="r" b="b"/>
              <a:pathLst>
                <a:path w="1831960" h="286122">
                  <a:moveTo>
                    <a:pt x="1628760" y="0"/>
                  </a:moveTo>
                  <a:lnTo>
                    <a:pt x="0" y="0"/>
                  </a:lnTo>
                  <a:lnTo>
                    <a:pt x="0" y="286122"/>
                  </a:lnTo>
                  <a:lnTo>
                    <a:pt x="1628760" y="286122"/>
                  </a:lnTo>
                  <a:lnTo>
                    <a:pt x="1831960" y="143061"/>
                  </a:lnTo>
                  <a:lnTo>
                    <a:pt x="1628760" y="0"/>
                  </a:lnTo>
                  <a:close/>
                </a:path>
              </a:pathLst>
            </a:custGeom>
            <a:solidFill>
              <a:srgbClr val="FFBD59"/>
            </a:solidFill>
          </p:spPr>
        </p:sp>
        <p:sp>
          <p:nvSpPr>
            <p:cNvPr id="10" name="TextBox 10"/>
            <p:cNvSpPr txBox="1"/>
            <p:nvPr/>
          </p:nvSpPr>
          <p:spPr>
            <a:xfrm>
              <a:off x="0" y="-38100"/>
              <a:ext cx="6985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2660009" y="4233522"/>
            <a:ext cx="5503962" cy="412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Libre Baskerville Bold"/>
              </a:rPr>
              <a:t>Cambio de domicilio o direccion</a:t>
            </a:r>
          </a:p>
        </p:txBody>
      </p:sp>
      <p:grpSp>
        <p:nvGrpSpPr>
          <p:cNvPr id="12" name="Group 12"/>
          <p:cNvGrpSpPr/>
          <p:nvPr/>
        </p:nvGrpSpPr>
        <p:grpSpPr>
          <a:xfrm>
            <a:off x="2323771" y="5383132"/>
            <a:ext cx="6955724" cy="1086369"/>
            <a:chOff x="0" y="0"/>
            <a:chExt cx="1831960" cy="286122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831960" cy="286122"/>
            </a:xfrm>
            <a:custGeom>
              <a:avLst/>
              <a:gdLst/>
              <a:ahLst/>
              <a:cxnLst/>
              <a:rect l="l" t="t" r="r" b="b"/>
              <a:pathLst>
                <a:path w="1831960" h="286122">
                  <a:moveTo>
                    <a:pt x="1628760" y="0"/>
                  </a:moveTo>
                  <a:lnTo>
                    <a:pt x="0" y="0"/>
                  </a:lnTo>
                  <a:lnTo>
                    <a:pt x="0" y="286122"/>
                  </a:lnTo>
                  <a:lnTo>
                    <a:pt x="1628760" y="286122"/>
                  </a:lnTo>
                  <a:lnTo>
                    <a:pt x="1831960" y="143061"/>
                  </a:lnTo>
                  <a:lnTo>
                    <a:pt x="1628760" y="0"/>
                  </a:lnTo>
                  <a:close/>
                </a:path>
              </a:pathLst>
            </a:custGeom>
            <a:solidFill>
              <a:srgbClr val="843E2B"/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6985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3252046" y="5697457"/>
            <a:ext cx="3406527" cy="412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Libre Baskerville Bold"/>
              </a:rPr>
              <a:t>Apertura de negocio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2323771" y="6697993"/>
            <a:ext cx="6955724" cy="1086369"/>
            <a:chOff x="0" y="0"/>
            <a:chExt cx="1831960" cy="286122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1831960" cy="286122"/>
            </a:xfrm>
            <a:custGeom>
              <a:avLst/>
              <a:gdLst/>
              <a:ahLst/>
              <a:cxnLst/>
              <a:rect l="l" t="t" r="r" b="b"/>
              <a:pathLst>
                <a:path w="1831960" h="286122">
                  <a:moveTo>
                    <a:pt x="1628760" y="0"/>
                  </a:moveTo>
                  <a:lnTo>
                    <a:pt x="0" y="0"/>
                  </a:lnTo>
                  <a:lnTo>
                    <a:pt x="0" y="286122"/>
                  </a:lnTo>
                  <a:lnTo>
                    <a:pt x="1628760" y="286122"/>
                  </a:lnTo>
                  <a:lnTo>
                    <a:pt x="1831960" y="143061"/>
                  </a:lnTo>
                  <a:lnTo>
                    <a:pt x="1628760" y="0"/>
                  </a:lnTo>
                  <a:close/>
                </a:path>
              </a:pathLst>
            </a:custGeom>
            <a:solidFill>
              <a:srgbClr val="67226B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6985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2728693" y="7015752"/>
            <a:ext cx="5366593" cy="412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Libre Baskerville Bold"/>
              </a:rPr>
              <a:t>Cambio de actividad economica</a:t>
            </a:r>
          </a:p>
        </p:txBody>
      </p:sp>
      <p:grpSp>
        <p:nvGrpSpPr>
          <p:cNvPr id="20" name="Group 20"/>
          <p:cNvGrpSpPr/>
          <p:nvPr/>
        </p:nvGrpSpPr>
        <p:grpSpPr>
          <a:xfrm>
            <a:off x="10177474" y="2448394"/>
            <a:ext cx="6955724" cy="1086369"/>
            <a:chOff x="0" y="0"/>
            <a:chExt cx="1831960" cy="286122"/>
          </a:xfrm>
        </p:grpSpPr>
        <p:sp>
          <p:nvSpPr>
            <p:cNvPr id="21" name="Freeform 21"/>
            <p:cNvSpPr/>
            <p:nvPr/>
          </p:nvSpPr>
          <p:spPr>
            <a:xfrm>
              <a:off x="0" y="0"/>
              <a:ext cx="1831960" cy="286122"/>
            </a:xfrm>
            <a:custGeom>
              <a:avLst/>
              <a:gdLst/>
              <a:ahLst/>
              <a:cxnLst/>
              <a:rect l="l" t="t" r="r" b="b"/>
              <a:pathLst>
                <a:path w="1831960" h="286122">
                  <a:moveTo>
                    <a:pt x="1628760" y="0"/>
                  </a:moveTo>
                  <a:lnTo>
                    <a:pt x="0" y="0"/>
                  </a:lnTo>
                  <a:lnTo>
                    <a:pt x="0" y="286122"/>
                  </a:lnTo>
                  <a:lnTo>
                    <a:pt x="1628760" y="286122"/>
                  </a:lnTo>
                  <a:lnTo>
                    <a:pt x="1831960" y="143061"/>
                  </a:lnTo>
                  <a:lnTo>
                    <a:pt x="1628760" y="0"/>
                  </a:lnTo>
                  <a:close/>
                </a:path>
              </a:pathLst>
            </a:custGeom>
            <a:solidFill>
              <a:srgbClr val="7ED957"/>
            </a:solidFill>
          </p:spPr>
        </p:sp>
        <p:sp>
          <p:nvSpPr>
            <p:cNvPr id="22" name="TextBox 22"/>
            <p:cNvSpPr txBox="1"/>
            <p:nvPr/>
          </p:nvSpPr>
          <p:spPr>
            <a:xfrm>
              <a:off x="0" y="-38100"/>
              <a:ext cx="6985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sp>
        <p:nvSpPr>
          <p:cNvPr id="23" name="TextBox 23"/>
          <p:cNvSpPr txBox="1"/>
          <p:nvPr/>
        </p:nvSpPr>
        <p:spPr>
          <a:xfrm>
            <a:off x="10449561" y="2766153"/>
            <a:ext cx="5531346" cy="412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Libre Baskerville Bold"/>
              </a:rPr>
              <a:t>Cambio del nombre de comercio</a:t>
            </a:r>
          </a:p>
        </p:txBody>
      </p:sp>
      <p:grpSp>
        <p:nvGrpSpPr>
          <p:cNvPr id="24" name="Group 24"/>
          <p:cNvGrpSpPr/>
          <p:nvPr/>
        </p:nvGrpSpPr>
        <p:grpSpPr>
          <a:xfrm>
            <a:off x="10177474" y="3915763"/>
            <a:ext cx="6955724" cy="1086369"/>
            <a:chOff x="0" y="0"/>
            <a:chExt cx="1831960" cy="286122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1831960" cy="286122"/>
            </a:xfrm>
            <a:custGeom>
              <a:avLst/>
              <a:gdLst/>
              <a:ahLst/>
              <a:cxnLst/>
              <a:rect l="l" t="t" r="r" b="b"/>
              <a:pathLst>
                <a:path w="1831960" h="286122">
                  <a:moveTo>
                    <a:pt x="1628760" y="0"/>
                  </a:moveTo>
                  <a:lnTo>
                    <a:pt x="0" y="0"/>
                  </a:lnTo>
                  <a:lnTo>
                    <a:pt x="0" y="286122"/>
                  </a:lnTo>
                  <a:lnTo>
                    <a:pt x="1628760" y="286122"/>
                  </a:lnTo>
                  <a:lnTo>
                    <a:pt x="1831960" y="143061"/>
                  </a:lnTo>
                  <a:lnTo>
                    <a:pt x="1628760" y="0"/>
                  </a:lnTo>
                  <a:close/>
                </a:path>
              </a:pathLst>
            </a:custGeom>
            <a:solidFill>
              <a:srgbClr val="5FCEF6"/>
            </a:solidFill>
          </p:spPr>
        </p:sp>
        <p:sp>
          <p:nvSpPr>
            <p:cNvPr id="26" name="TextBox 26"/>
            <p:cNvSpPr txBox="1"/>
            <p:nvPr/>
          </p:nvSpPr>
          <p:spPr>
            <a:xfrm>
              <a:off x="0" y="-38100"/>
              <a:ext cx="6985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sp>
        <p:nvSpPr>
          <p:cNvPr id="27" name="TextBox 27"/>
          <p:cNvSpPr txBox="1"/>
          <p:nvPr/>
        </p:nvSpPr>
        <p:spPr>
          <a:xfrm>
            <a:off x="11265660" y="4233522"/>
            <a:ext cx="3899148" cy="412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Libre Baskerville Bold"/>
              </a:rPr>
              <a:t>Cambio de razón social</a:t>
            </a:r>
          </a:p>
        </p:txBody>
      </p:sp>
      <p:grpSp>
        <p:nvGrpSpPr>
          <p:cNvPr id="28" name="Group 28"/>
          <p:cNvGrpSpPr/>
          <p:nvPr/>
        </p:nvGrpSpPr>
        <p:grpSpPr>
          <a:xfrm>
            <a:off x="10177474" y="5383132"/>
            <a:ext cx="6955724" cy="1086369"/>
            <a:chOff x="0" y="0"/>
            <a:chExt cx="1831960" cy="286122"/>
          </a:xfrm>
        </p:grpSpPr>
        <p:sp>
          <p:nvSpPr>
            <p:cNvPr id="29" name="Freeform 29"/>
            <p:cNvSpPr/>
            <p:nvPr/>
          </p:nvSpPr>
          <p:spPr>
            <a:xfrm>
              <a:off x="0" y="0"/>
              <a:ext cx="1831960" cy="286122"/>
            </a:xfrm>
            <a:custGeom>
              <a:avLst/>
              <a:gdLst/>
              <a:ahLst/>
              <a:cxnLst/>
              <a:rect l="l" t="t" r="r" b="b"/>
              <a:pathLst>
                <a:path w="1831960" h="286122">
                  <a:moveTo>
                    <a:pt x="1628760" y="0"/>
                  </a:moveTo>
                  <a:lnTo>
                    <a:pt x="0" y="0"/>
                  </a:lnTo>
                  <a:lnTo>
                    <a:pt x="0" y="286122"/>
                  </a:lnTo>
                  <a:lnTo>
                    <a:pt x="1628760" y="286122"/>
                  </a:lnTo>
                  <a:lnTo>
                    <a:pt x="1831960" y="143061"/>
                  </a:lnTo>
                  <a:lnTo>
                    <a:pt x="1628760" y="0"/>
                  </a:lnTo>
                  <a:close/>
                </a:path>
              </a:pathLst>
            </a:custGeom>
            <a:solidFill>
              <a:srgbClr val="0D56B8"/>
            </a:solidFill>
          </p:spPr>
        </p:sp>
        <p:sp>
          <p:nvSpPr>
            <p:cNvPr id="30" name="TextBox 30"/>
            <p:cNvSpPr txBox="1"/>
            <p:nvPr/>
          </p:nvSpPr>
          <p:spPr>
            <a:xfrm>
              <a:off x="0" y="-38100"/>
              <a:ext cx="6985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sp>
        <p:nvSpPr>
          <p:cNvPr id="31" name="TextBox 31"/>
          <p:cNvSpPr txBox="1"/>
          <p:nvPr/>
        </p:nvSpPr>
        <p:spPr>
          <a:xfrm>
            <a:off x="10668338" y="5697457"/>
            <a:ext cx="5093791" cy="412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Libre Baskerville Bold"/>
              </a:rPr>
              <a:t>Cambio de representante legal</a:t>
            </a:r>
          </a:p>
        </p:txBody>
      </p:sp>
      <p:grpSp>
        <p:nvGrpSpPr>
          <p:cNvPr id="32" name="Group 32"/>
          <p:cNvGrpSpPr/>
          <p:nvPr/>
        </p:nvGrpSpPr>
        <p:grpSpPr>
          <a:xfrm>
            <a:off x="10177474" y="6697993"/>
            <a:ext cx="6955724" cy="1086369"/>
            <a:chOff x="0" y="0"/>
            <a:chExt cx="1831960" cy="286122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1831960" cy="286122"/>
            </a:xfrm>
            <a:custGeom>
              <a:avLst/>
              <a:gdLst/>
              <a:ahLst/>
              <a:cxnLst/>
              <a:rect l="l" t="t" r="r" b="b"/>
              <a:pathLst>
                <a:path w="1831960" h="286122">
                  <a:moveTo>
                    <a:pt x="1628760" y="0"/>
                  </a:moveTo>
                  <a:lnTo>
                    <a:pt x="0" y="0"/>
                  </a:lnTo>
                  <a:lnTo>
                    <a:pt x="0" y="286122"/>
                  </a:lnTo>
                  <a:lnTo>
                    <a:pt x="1628760" y="286122"/>
                  </a:lnTo>
                  <a:lnTo>
                    <a:pt x="1831960" y="143061"/>
                  </a:lnTo>
                  <a:lnTo>
                    <a:pt x="1628760" y="0"/>
                  </a:lnTo>
                  <a:close/>
                </a:path>
              </a:pathLst>
            </a:custGeom>
            <a:solidFill>
              <a:srgbClr val="0F0D8B"/>
            </a:solidFill>
          </p:spPr>
        </p:sp>
        <p:sp>
          <p:nvSpPr>
            <p:cNvPr id="34" name="TextBox 34"/>
            <p:cNvSpPr txBox="1"/>
            <p:nvPr/>
          </p:nvSpPr>
          <p:spPr>
            <a:xfrm>
              <a:off x="0" y="-38100"/>
              <a:ext cx="6985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sp>
        <p:nvSpPr>
          <p:cNvPr id="35" name="TextBox 35"/>
          <p:cNvSpPr txBox="1"/>
          <p:nvPr/>
        </p:nvSpPr>
        <p:spPr>
          <a:xfrm>
            <a:off x="12215630" y="7015752"/>
            <a:ext cx="1999208" cy="4127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>
                <a:solidFill>
                  <a:srgbClr val="FFFFFF"/>
                </a:solidFill>
                <a:latin typeface="Libre Baskerville Bold"/>
              </a:rPr>
              <a:t>Renovación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4979098" y="5384009"/>
            <a:ext cx="3086100" cy="2023080"/>
            <a:chOff x="0" y="-38100"/>
            <a:chExt cx="812800" cy="532828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812800" cy="494728"/>
            </a:xfrm>
            <a:custGeom>
              <a:avLst/>
              <a:gdLst/>
              <a:ahLst/>
              <a:cxnLst/>
              <a:rect l="l" t="t" r="r" b="b"/>
              <a:pathLst>
                <a:path w="812800" h="494728">
                  <a:moveTo>
                    <a:pt x="127941" y="0"/>
                  </a:moveTo>
                  <a:lnTo>
                    <a:pt x="684859" y="0"/>
                  </a:lnTo>
                  <a:cubicBezTo>
                    <a:pt x="718791" y="0"/>
                    <a:pt x="751333" y="13479"/>
                    <a:pt x="775327" y="37473"/>
                  </a:cubicBezTo>
                  <a:cubicBezTo>
                    <a:pt x="799321" y="61467"/>
                    <a:pt x="812800" y="94009"/>
                    <a:pt x="812800" y="127941"/>
                  </a:cubicBezTo>
                  <a:lnTo>
                    <a:pt x="812800" y="366787"/>
                  </a:lnTo>
                  <a:cubicBezTo>
                    <a:pt x="812800" y="400719"/>
                    <a:pt x="799321" y="433261"/>
                    <a:pt x="775327" y="457255"/>
                  </a:cubicBezTo>
                  <a:cubicBezTo>
                    <a:pt x="751333" y="481248"/>
                    <a:pt x="718791" y="494728"/>
                    <a:pt x="684859" y="494728"/>
                  </a:cubicBezTo>
                  <a:lnTo>
                    <a:pt x="127941" y="494728"/>
                  </a:lnTo>
                  <a:cubicBezTo>
                    <a:pt x="94009" y="494728"/>
                    <a:pt x="61467" y="481248"/>
                    <a:pt x="37473" y="457255"/>
                  </a:cubicBezTo>
                  <a:cubicBezTo>
                    <a:pt x="13479" y="433261"/>
                    <a:pt x="0" y="400719"/>
                    <a:pt x="0" y="366787"/>
                  </a:cubicBezTo>
                  <a:lnTo>
                    <a:pt x="0" y="127941"/>
                  </a:lnTo>
                  <a:cubicBezTo>
                    <a:pt x="0" y="94009"/>
                    <a:pt x="13479" y="61467"/>
                    <a:pt x="37473" y="37473"/>
                  </a:cubicBezTo>
                  <a:cubicBezTo>
                    <a:pt x="61467" y="13479"/>
                    <a:pt x="94009" y="0"/>
                    <a:pt x="127941" y="0"/>
                  </a:cubicBezTo>
                  <a:close/>
                </a:path>
              </a:pathLst>
            </a:custGeom>
            <a:solidFill>
              <a:srgbClr val="FF914D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812800" cy="53282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r>
                <a:rPr lang="en-US" sz="2000" dirty="0">
                  <a:solidFill>
                    <a:srgbClr val="000000"/>
                  </a:solidFill>
                  <a:latin typeface="Libre Baskerville Bold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Libre Baskerville Bold"/>
                </a:rPr>
                <a:t>Gerencia</a:t>
              </a:r>
              <a:r>
                <a:rPr lang="en-US" sz="2400" dirty="0">
                  <a:solidFill>
                    <a:srgbClr val="000000"/>
                  </a:solidFill>
                  <a:latin typeface="Libre Baskerville Bold"/>
                </a:rPr>
                <a:t> de control de la </a:t>
              </a:r>
              <a:r>
                <a:rPr lang="en-US" sz="2400" dirty="0" err="1">
                  <a:solidFill>
                    <a:srgbClr val="000000"/>
                  </a:solidFill>
                  <a:latin typeface="Libre Baskerville Bold"/>
                </a:rPr>
                <a:t>construcción</a:t>
              </a:r>
              <a:r>
                <a:rPr lang="en-US" sz="2400" dirty="0">
                  <a:solidFill>
                    <a:srgbClr val="000000"/>
                  </a:solidFill>
                  <a:latin typeface="Libre Baskerville Bold"/>
                </a:rPr>
                <a:t> (GCC)</a:t>
              </a: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205970" y="5384009"/>
            <a:ext cx="3086100" cy="2023080"/>
            <a:chOff x="0" y="-38100"/>
            <a:chExt cx="812800" cy="532828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812800" cy="494728"/>
            </a:xfrm>
            <a:custGeom>
              <a:avLst/>
              <a:gdLst/>
              <a:ahLst/>
              <a:cxnLst/>
              <a:rect l="l" t="t" r="r" b="b"/>
              <a:pathLst>
                <a:path w="812800" h="494728">
                  <a:moveTo>
                    <a:pt x="127941" y="0"/>
                  </a:moveTo>
                  <a:lnTo>
                    <a:pt x="684859" y="0"/>
                  </a:lnTo>
                  <a:cubicBezTo>
                    <a:pt x="718791" y="0"/>
                    <a:pt x="751333" y="13479"/>
                    <a:pt x="775327" y="37473"/>
                  </a:cubicBezTo>
                  <a:cubicBezTo>
                    <a:pt x="799321" y="61467"/>
                    <a:pt x="812800" y="94009"/>
                    <a:pt x="812800" y="127941"/>
                  </a:cubicBezTo>
                  <a:lnTo>
                    <a:pt x="812800" y="366787"/>
                  </a:lnTo>
                  <a:cubicBezTo>
                    <a:pt x="812800" y="400719"/>
                    <a:pt x="799321" y="433261"/>
                    <a:pt x="775327" y="457255"/>
                  </a:cubicBezTo>
                  <a:cubicBezTo>
                    <a:pt x="751333" y="481248"/>
                    <a:pt x="718791" y="494728"/>
                    <a:pt x="684859" y="494728"/>
                  </a:cubicBezTo>
                  <a:lnTo>
                    <a:pt x="127941" y="494728"/>
                  </a:lnTo>
                  <a:cubicBezTo>
                    <a:pt x="94009" y="494728"/>
                    <a:pt x="61467" y="481248"/>
                    <a:pt x="37473" y="457255"/>
                  </a:cubicBezTo>
                  <a:cubicBezTo>
                    <a:pt x="13479" y="433261"/>
                    <a:pt x="0" y="400719"/>
                    <a:pt x="0" y="366787"/>
                  </a:cubicBezTo>
                  <a:lnTo>
                    <a:pt x="0" y="127941"/>
                  </a:lnTo>
                  <a:cubicBezTo>
                    <a:pt x="0" y="94009"/>
                    <a:pt x="13479" y="61467"/>
                    <a:pt x="37473" y="37473"/>
                  </a:cubicBezTo>
                  <a:cubicBezTo>
                    <a:pt x="61467" y="13479"/>
                    <a:pt x="94009" y="0"/>
                    <a:pt x="127941" y="0"/>
                  </a:cubicBezTo>
                  <a:close/>
                </a:path>
              </a:pathLst>
            </a:custGeom>
            <a:solidFill>
              <a:srgbClr val="FF914D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-38100"/>
              <a:ext cx="812800" cy="53282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r>
                <a:rPr lang="en-US" sz="2000" dirty="0">
                  <a:solidFill>
                    <a:srgbClr val="FFFFFF"/>
                  </a:solidFill>
                  <a:latin typeface="Libre Baskerville Bold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Libre Baskerville Bold"/>
                </a:rPr>
                <a:t>Gerencia</a:t>
              </a:r>
              <a:r>
                <a:rPr lang="en-US" sz="2400" dirty="0">
                  <a:solidFill>
                    <a:srgbClr val="000000"/>
                  </a:solidFill>
                  <a:latin typeface="Libre Baskerville Bold"/>
                </a:rPr>
                <a:t> de </a:t>
              </a:r>
              <a:r>
                <a:rPr lang="en-US" sz="2400" dirty="0" err="1">
                  <a:solidFill>
                    <a:srgbClr val="000000"/>
                  </a:solidFill>
                  <a:latin typeface="Libre Baskerville Bold"/>
                </a:rPr>
                <a:t>casco</a:t>
              </a:r>
              <a:r>
                <a:rPr lang="en-US" sz="2400" dirty="0">
                  <a:solidFill>
                    <a:srgbClr val="000000"/>
                  </a:solidFill>
                  <a:latin typeface="Libre Baskerville Bold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Libre Baskerville Bold"/>
                </a:rPr>
                <a:t>histórico</a:t>
              </a:r>
              <a:r>
                <a:rPr lang="en-US" sz="2400" dirty="0">
                  <a:solidFill>
                    <a:srgbClr val="000000"/>
                  </a:solidFill>
                  <a:latin typeface="Libre Baskerville Bold"/>
                </a:rPr>
                <a:t> (GCH)</a:t>
              </a: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9740931" y="5384009"/>
            <a:ext cx="3086100" cy="2023080"/>
            <a:chOff x="0" y="-38100"/>
            <a:chExt cx="812800" cy="532828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812800" cy="494728"/>
            </a:xfrm>
            <a:custGeom>
              <a:avLst/>
              <a:gdLst/>
              <a:ahLst/>
              <a:cxnLst/>
              <a:rect l="l" t="t" r="r" b="b"/>
              <a:pathLst>
                <a:path w="812800" h="494728">
                  <a:moveTo>
                    <a:pt x="127941" y="0"/>
                  </a:moveTo>
                  <a:lnTo>
                    <a:pt x="684859" y="0"/>
                  </a:lnTo>
                  <a:cubicBezTo>
                    <a:pt x="718791" y="0"/>
                    <a:pt x="751333" y="13479"/>
                    <a:pt x="775327" y="37473"/>
                  </a:cubicBezTo>
                  <a:cubicBezTo>
                    <a:pt x="799321" y="61467"/>
                    <a:pt x="812800" y="94009"/>
                    <a:pt x="812800" y="127941"/>
                  </a:cubicBezTo>
                  <a:lnTo>
                    <a:pt x="812800" y="366787"/>
                  </a:lnTo>
                  <a:cubicBezTo>
                    <a:pt x="812800" y="400719"/>
                    <a:pt x="799321" y="433261"/>
                    <a:pt x="775327" y="457255"/>
                  </a:cubicBezTo>
                  <a:cubicBezTo>
                    <a:pt x="751333" y="481248"/>
                    <a:pt x="718791" y="494728"/>
                    <a:pt x="684859" y="494728"/>
                  </a:cubicBezTo>
                  <a:lnTo>
                    <a:pt x="127941" y="494728"/>
                  </a:lnTo>
                  <a:cubicBezTo>
                    <a:pt x="94009" y="494728"/>
                    <a:pt x="61467" y="481248"/>
                    <a:pt x="37473" y="457255"/>
                  </a:cubicBezTo>
                  <a:cubicBezTo>
                    <a:pt x="13479" y="433261"/>
                    <a:pt x="0" y="400719"/>
                    <a:pt x="0" y="366787"/>
                  </a:cubicBezTo>
                  <a:lnTo>
                    <a:pt x="0" y="127941"/>
                  </a:lnTo>
                  <a:cubicBezTo>
                    <a:pt x="0" y="94009"/>
                    <a:pt x="13479" y="61467"/>
                    <a:pt x="37473" y="37473"/>
                  </a:cubicBezTo>
                  <a:cubicBezTo>
                    <a:pt x="61467" y="13479"/>
                    <a:pt x="94009" y="0"/>
                    <a:pt x="127941" y="0"/>
                  </a:cubicBezTo>
                  <a:close/>
                </a:path>
              </a:pathLst>
            </a:custGeom>
            <a:solidFill>
              <a:srgbClr val="79ACEF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38100"/>
              <a:ext cx="812800" cy="53282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r>
                <a:rPr lang="en-US" sz="2400" dirty="0" err="1">
                  <a:solidFill>
                    <a:srgbClr val="000000"/>
                  </a:solidFill>
                  <a:latin typeface="Libre Baskerville Bold"/>
                </a:rPr>
                <a:t>Dictamen</a:t>
              </a:r>
              <a:r>
                <a:rPr lang="en-US" sz="2400" dirty="0">
                  <a:solidFill>
                    <a:srgbClr val="000000"/>
                  </a:solidFill>
                  <a:latin typeface="Libre Baskerville Bold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Libre Baskerville Bold"/>
                </a:rPr>
                <a:t>aprobado</a:t>
              </a:r>
              <a:endParaRPr lang="en-US" sz="2400" dirty="0">
                <a:solidFill>
                  <a:srgbClr val="000000"/>
                </a:solidFill>
                <a:latin typeface="Libre Baskerville Bold"/>
              </a:endParaRPr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3096888" y="5384009"/>
            <a:ext cx="3086100" cy="2120489"/>
            <a:chOff x="0" y="-38100"/>
            <a:chExt cx="812800" cy="558483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812800" cy="494728"/>
            </a:xfrm>
            <a:custGeom>
              <a:avLst/>
              <a:gdLst/>
              <a:ahLst/>
              <a:cxnLst/>
              <a:rect l="l" t="t" r="r" b="b"/>
              <a:pathLst>
                <a:path w="812800" h="494728">
                  <a:moveTo>
                    <a:pt x="127941" y="0"/>
                  </a:moveTo>
                  <a:lnTo>
                    <a:pt x="684859" y="0"/>
                  </a:lnTo>
                  <a:cubicBezTo>
                    <a:pt x="718791" y="0"/>
                    <a:pt x="751333" y="13479"/>
                    <a:pt x="775327" y="37473"/>
                  </a:cubicBezTo>
                  <a:cubicBezTo>
                    <a:pt x="799321" y="61467"/>
                    <a:pt x="812800" y="94009"/>
                    <a:pt x="812800" y="127941"/>
                  </a:cubicBezTo>
                  <a:lnTo>
                    <a:pt x="812800" y="366787"/>
                  </a:lnTo>
                  <a:cubicBezTo>
                    <a:pt x="812800" y="400719"/>
                    <a:pt x="799321" y="433261"/>
                    <a:pt x="775327" y="457255"/>
                  </a:cubicBezTo>
                  <a:cubicBezTo>
                    <a:pt x="751333" y="481248"/>
                    <a:pt x="718791" y="494728"/>
                    <a:pt x="684859" y="494728"/>
                  </a:cubicBezTo>
                  <a:lnTo>
                    <a:pt x="127941" y="494728"/>
                  </a:lnTo>
                  <a:cubicBezTo>
                    <a:pt x="94009" y="494728"/>
                    <a:pt x="61467" y="481248"/>
                    <a:pt x="37473" y="457255"/>
                  </a:cubicBezTo>
                  <a:cubicBezTo>
                    <a:pt x="13479" y="433261"/>
                    <a:pt x="0" y="400719"/>
                    <a:pt x="0" y="366787"/>
                  </a:cubicBezTo>
                  <a:lnTo>
                    <a:pt x="0" y="127941"/>
                  </a:lnTo>
                  <a:cubicBezTo>
                    <a:pt x="0" y="94009"/>
                    <a:pt x="13479" y="61467"/>
                    <a:pt x="37473" y="37473"/>
                  </a:cubicBezTo>
                  <a:cubicBezTo>
                    <a:pt x="61467" y="13479"/>
                    <a:pt x="94009" y="0"/>
                    <a:pt x="127941" y="0"/>
                  </a:cubicBezTo>
                  <a:close/>
                </a:path>
              </a:pathLst>
            </a:custGeom>
            <a:solidFill>
              <a:srgbClr val="79ACEF"/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812800" cy="55848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00"/>
                </a:lnSpc>
              </a:pPr>
              <a:r>
                <a:rPr lang="en-US" sz="2400" dirty="0" err="1">
                  <a:solidFill>
                    <a:srgbClr val="000000"/>
                  </a:solidFill>
                  <a:latin typeface="Libre Baskerville Bold"/>
                </a:rPr>
                <a:t>Inspección</a:t>
              </a:r>
              <a:r>
                <a:rPr lang="en-US" sz="2400" dirty="0">
                  <a:solidFill>
                    <a:srgbClr val="000000"/>
                  </a:solidFill>
                  <a:latin typeface="Libre Baskerville Bold"/>
                </a:rPr>
                <a:t> </a:t>
              </a:r>
              <a:r>
                <a:rPr lang="en-US" sz="2400" dirty="0" err="1">
                  <a:solidFill>
                    <a:srgbClr val="000000"/>
                  </a:solidFill>
                  <a:latin typeface="Libre Baskerville Bold"/>
                </a:rPr>
                <a:t>suspendida</a:t>
              </a:r>
              <a:r>
                <a:rPr lang="en-US" sz="2400" dirty="0">
                  <a:solidFill>
                    <a:srgbClr val="000000"/>
                  </a:solidFill>
                  <a:latin typeface="Libre Baskerville Bold"/>
                </a:rPr>
                <a:t> en </a:t>
              </a:r>
              <a:r>
                <a:rPr lang="en-US" sz="2400" dirty="0" err="1">
                  <a:solidFill>
                    <a:srgbClr val="000000"/>
                  </a:solidFill>
                  <a:latin typeface="Libre Baskerville Bold"/>
                </a:rPr>
                <a:t>espera</a:t>
              </a:r>
              <a:r>
                <a:rPr lang="en-US" sz="2400" dirty="0">
                  <a:solidFill>
                    <a:srgbClr val="000000"/>
                  </a:solidFill>
                  <a:latin typeface="Libre Baskerville Bold"/>
                </a:rPr>
                <a:t> de </a:t>
              </a:r>
              <a:r>
                <a:rPr lang="en-US" sz="2400" dirty="0" err="1">
                  <a:solidFill>
                    <a:srgbClr val="000000"/>
                  </a:solidFill>
                  <a:latin typeface="Libre Baskerville Bold"/>
                </a:rPr>
                <a:t>subsanación</a:t>
              </a:r>
              <a:endParaRPr lang="en-US" sz="2400" dirty="0">
                <a:solidFill>
                  <a:srgbClr val="000000"/>
                </a:solidFill>
                <a:latin typeface="Libre Baskerville Bold"/>
              </a:endParaRPr>
            </a:p>
          </p:txBody>
        </p:sp>
      </p:grpSp>
      <p:grpSp>
        <p:nvGrpSpPr>
          <p:cNvPr id="15" name="Group 15"/>
          <p:cNvGrpSpPr/>
          <p:nvPr/>
        </p:nvGrpSpPr>
        <p:grpSpPr>
          <a:xfrm>
            <a:off x="2956603" y="2980723"/>
            <a:ext cx="3086100" cy="1543050"/>
            <a:chOff x="0" y="0"/>
            <a:chExt cx="812800" cy="406400"/>
          </a:xfrm>
        </p:grpSpPr>
        <p:sp>
          <p:nvSpPr>
            <p:cNvPr id="16" name="Freeform 16"/>
            <p:cNvSpPr/>
            <p:nvPr/>
          </p:nvSpPr>
          <p:spPr>
            <a:xfrm>
              <a:off x="0" y="0"/>
              <a:ext cx="812800" cy="406400"/>
            </a:xfrm>
            <a:custGeom>
              <a:avLst/>
              <a:gdLst/>
              <a:ahLst/>
              <a:cxnLst/>
              <a:rect l="l" t="t" r="r" b="b"/>
              <a:pathLst>
                <a:path w="812800" h="406400">
                  <a:moveTo>
                    <a:pt x="0" y="0"/>
                  </a:moveTo>
                  <a:lnTo>
                    <a:pt x="609600" y="0"/>
                  </a:lnTo>
                  <a:lnTo>
                    <a:pt x="812800" y="203200"/>
                  </a:lnTo>
                  <a:lnTo>
                    <a:pt x="609600" y="406400"/>
                  </a:lnTo>
                  <a:lnTo>
                    <a:pt x="0" y="406400"/>
                  </a:lnTo>
                  <a:lnTo>
                    <a:pt x="203200" y="203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D59"/>
            </a:solidFill>
          </p:spPr>
        </p:sp>
        <p:sp>
          <p:nvSpPr>
            <p:cNvPr id="17" name="TextBox 17"/>
            <p:cNvSpPr txBox="1"/>
            <p:nvPr/>
          </p:nvSpPr>
          <p:spPr>
            <a:xfrm>
              <a:off x="177800" y="-38100"/>
              <a:ext cx="5588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>
                  <a:solidFill>
                    <a:srgbClr val="040606"/>
                  </a:solidFill>
                  <a:latin typeface="Libre Baskerville Bold"/>
                </a:rPr>
                <a:t>Revisión Previa</a:t>
              </a:r>
            </a:p>
          </p:txBody>
        </p:sp>
      </p:grpSp>
      <p:grpSp>
        <p:nvGrpSpPr>
          <p:cNvPr id="18" name="Group 18"/>
          <p:cNvGrpSpPr/>
          <p:nvPr/>
        </p:nvGrpSpPr>
        <p:grpSpPr>
          <a:xfrm>
            <a:off x="811086" y="2980723"/>
            <a:ext cx="2484111" cy="1543050"/>
            <a:chOff x="0" y="0"/>
            <a:chExt cx="654252" cy="40640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654252" cy="406400"/>
            </a:xfrm>
            <a:custGeom>
              <a:avLst/>
              <a:gdLst/>
              <a:ahLst/>
              <a:cxnLst/>
              <a:rect l="l" t="t" r="r" b="b"/>
              <a:pathLst>
                <a:path w="654252" h="406400">
                  <a:moveTo>
                    <a:pt x="451052" y="0"/>
                  </a:moveTo>
                  <a:lnTo>
                    <a:pt x="0" y="0"/>
                  </a:lnTo>
                  <a:lnTo>
                    <a:pt x="0" y="406400"/>
                  </a:lnTo>
                  <a:lnTo>
                    <a:pt x="451052" y="406400"/>
                  </a:lnTo>
                  <a:lnTo>
                    <a:pt x="654252" y="203200"/>
                  </a:lnTo>
                  <a:lnTo>
                    <a:pt x="451052" y="0"/>
                  </a:lnTo>
                  <a:close/>
                </a:path>
              </a:pathLst>
            </a:custGeom>
            <a:solidFill>
              <a:srgbClr val="7ED957"/>
            </a:solidFill>
          </p:spPr>
        </p:sp>
        <p:sp>
          <p:nvSpPr>
            <p:cNvPr id="20" name="TextBox 20"/>
            <p:cNvSpPr txBox="1"/>
            <p:nvPr/>
          </p:nvSpPr>
          <p:spPr>
            <a:xfrm>
              <a:off x="0" y="-38100"/>
              <a:ext cx="6985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>
                  <a:solidFill>
                    <a:srgbClr val="040606"/>
                  </a:solidFill>
                  <a:latin typeface="Libre Baskerville Bold"/>
                </a:rPr>
                <a:t>Solicitud</a:t>
              </a:r>
            </a:p>
          </p:txBody>
        </p:sp>
      </p:grpSp>
      <p:grpSp>
        <p:nvGrpSpPr>
          <p:cNvPr id="21" name="Group 21"/>
          <p:cNvGrpSpPr/>
          <p:nvPr/>
        </p:nvGrpSpPr>
        <p:grpSpPr>
          <a:xfrm>
            <a:off x="8564901" y="2980723"/>
            <a:ext cx="3086100" cy="1543050"/>
            <a:chOff x="0" y="0"/>
            <a:chExt cx="812800" cy="406400"/>
          </a:xfrm>
        </p:grpSpPr>
        <p:sp>
          <p:nvSpPr>
            <p:cNvPr id="22" name="Freeform 22"/>
            <p:cNvSpPr/>
            <p:nvPr/>
          </p:nvSpPr>
          <p:spPr>
            <a:xfrm>
              <a:off x="0" y="0"/>
              <a:ext cx="812800" cy="406400"/>
            </a:xfrm>
            <a:custGeom>
              <a:avLst/>
              <a:gdLst/>
              <a:ahLst/>
              <a:cxnLst/>
              <a:rect l="l" t="t" r="r" b="b"/>
              <a:pathLst>
                <a:path w="812800" h="406400">
                  <a:moveTo>
                    <a:pt x="0" y="0"/>
                  </a:moveTo>
                  <a:lnTo>
                    <a:pt x="609600" y="0"/>
                  </a:lnTo>
                  <a:lnTo>
                    <a:pt x="812800" y="203200"/>
                  </a:lnTo>
                  <a:lnTo>
                    <a:pt x="609600" y="406400"/>
                  </a:lnTo>
                  <a:lnTo>
                    <a:pt x="0" y="406400"/>
                  </a:lnTo>
                  <a:lnTo>
                    <a:pt x="203200" y="203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5757"/>
            </a:solidFill>
          </p:spPr>
        </p:sp>
        <p:sp>
          <p:nvSpPr>
            <p:cNvPr id="23" name="TextBox 23"/>
            <p:cNvSpPr txBox="1"/>
            <p:nvPr/>
          </p:nvSpPr>
          <p:spPr>
            <a:xfrm>
              <a:off x="177800" y="-38100"/>
              <a:ext cx="5588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>
                  <a:solidFill>
                    <a:srgbClr val="040606"/>
                  </a:solidFill>
                  <a:latin typeface="Libre Baskerville Bold"/>
                </a:rPr>
                <a:t>Liquidación de pago</a:t>
              </a:r>
            </a:p>
          </p:txBody>
        </p:sp>
      </p:grpSp>
      <p:grpSp>
        <p:nvGrpSpPr>
          <p:cNvPr id="24" name="Group 24"/>
          <p:cNvGrpSpPr/>
          <p:nvPr/>
        </p:nvGrpSpPr>
        <p:grpSpPr>
          <a:xfrm>
            <a:off x="5772487" y="2980723"/>
            <a:ext cx="3086100" cy="1543050"/>
            <a:chOff x="0" y="0"/>
            <a:chExt cx="812800" cy="406400"/>
          </a:xfrm>
        </p:grpSpPr>
        <p:sp>
          <p:nvSpPr>
            <p:cNvPr id="25" name="Freeform 25"/>
            <p:cNvSpPr/>
            <p:nvPr/>
          </p:nvSpPr>
          <p:spPr>
            <a:xfrm>
              <a:off x="0" y="0"/>
              <a:ext cx="812800" cy="406400"/>
            </a:xfrm>
            <a:custGeom>
              <a:avLst/>
              <a:gdLst/>
              <a:ahLst/>
              <a:cxnLst/>
              <a:rect l="l" t="t" r="r" b="b"/>
              <a:pathLst>
                <a:path w="812800" h="406400">
                  <a:moveTo>
                    <a:pt x="0" y="0"/>
                  </a:moveTo>
                  <a:lnTo>
                    <a:pt x="609600" y="0"/>
                  </a:lnTo>
                  <a:lnTo>
                    <a:pt x="812800" y="203200"/>
                  </a:lnTo>
                  <a:lnTo>
                    <a:pt x="609600" y="406400"/>
                  </a:lnTo>
                  <a:lnTo>
                    <a:pt x="0" y="406400"/>
                  </a:lnTo>
                  <a:lnTo>
                    <a:pt x="203200" y="203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14D"/>
            </a:solidFill>
          </p:spPr>
        </p:sp>
        <p:sp>
          <p:nvSpPr>
            <p:cNvPr id="26" name="TextBox 26"/>
            <p:cNvSpPr txBox="1"/>
            <p:nvPr/>
          </p:nvSpPr>
          <p:spPr>
            <a:xfrm>
              <a:off x="177800" y="-38100"/>
              <a:ext cx="5588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>
                  <a:solidFill>
                    <a:srgbClr val="040606"/>
                  </a:solidFill>
                  <a:latin typeface="Libre Baskerville Bold"/>
                </a:rPr>
                <a:t>Apertura</a:t>
              </a:r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11283981" y="2980723"/>
            <a:ext cx="3355957" cy="1543050"/>
            <a:chOff x="0" y="0"/>
            <a:chExt cx="883873" cy="406400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883873" cy="406400"/>
            </a:xfrm>
            <a:custGeom>
              <a:avLst/>
              <a:gdLst/>
              <a:ahLst/>
              <a:cxnLst/>
              <a:rect l="l" t="t" r="r" b="b"/>
              <a:pathLst>
                <a:path w="883873" h="406400">
                  <a:moveTo>
                    <a:pt x="0" y="0"/>
                  </a:moveTo>
                  <a:lnTo>
                    <a:pt x="680673" y="0"/>
                  </a:lnTo>
                  <a:lnTo>
                    <a:pt x="883873" y="203200"/>
                  </a:lnTo>
                  <a:lnTo>
                    <a:pt x="680673" y="406400"/>
                  </a:lnTo>
                  <a:lnTo>
                    <a:pt x="0" y="406400"/>
                  </a:lnTo>
                  <a:lnTo>
                    <a:pt x="203200" y="203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B6CE6"/>
            </a:solidFill>
          </p:spPr>
        </p:sp>
        <p:sp>
          <p:nvSpPr>
            <p:cNvPr id="29" name="TextBox 29"/>
            <p:cNvSpPr txBox="1"/>
            <p:nvPr/>
          </p:nvSpPr>
          <p:spPr>
            <a:xfrm>
              <a:off x="177800" y="-38100"/>
              <a:ext cx="5588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>
                  <a:solidFill>
                    <a:srgbClr val="040606"/>
                  </a:solidFill>
                  <a:latin typeface="Libre Baskerville Bold"/>
                </a:rPr>
                <a:t>Inspecciones</a:t>
              </a:r>
            </a:p>
          </p:txBody>
        </p:sp>
      </p:grpSp>
      <p:grpSp>
        <p:nvGrpSpPr>
          <p:cNvPr id="30" name="Group 30"/>
          <p:cNvGrpSpPr/>
          <p:nvPr/>
        </p:nvGrpSpPr>
        <p:grpSpPr>
          <a:xfrm>
            <a:off x="14273717" y="2980723"/>
            <a:ext cx="3086100" cy="1543050"/>
            <a:chOff x="0" y="0"/>
            <a:chExt cx="812800" cy="406400"/>
          </a:xfrm>
        </p:grpSpPr>
        <p:sp>
          <p:nvSpPr>
            <p:cNvPr id="31" name="Freeform 31"/>
            <p:cNvSpPr/>
            <p:nvPr/>
          </p:nvSpPr>
          <p:spPr>
            <a:xfrm>
              <a:off x="0" y="0"/>
              <a:ext cx="812800" cy="406400"/>
            </a:xfrm>
            <a:custGeom>
              <a:avLst/>
              <a:gdLst/>
              <a:ahLst/>
              <a:cxnLst/>
              <a:rect l="l" t="t" r="r" b="b"/>
              <a:pathLst>
                <a:path w="812800" h="406400">
                  <a:moveTo>
                    <a:pt x="0" y="0"/>
                  </a:moveTo>
                  <a:lnTo>
                    <a:pt x="609600" y="0"/>
                  </a:lnTo>
                  <a:lnTo>
                    <a:pt x="812800" y="203200"/>
                  </a:lnTo>
                  <a:lnTo>
                    <a:pt x="609600" y="406400"/>
                  </a:lnTo>
                  <a:lnTo>
                    <a:pt x="0" y="406400"/>
                  </a:lnTo>
                  <a:lnTo>
                    <a:pt x="203200" y="203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7226B"/>
            </a:solidFill>
          </p:spPr>
        </p:sp>
        <p:sp>
          <p:nvSpPr>
            <p:cNvPr id="32" name="TextBox 32"/>
            <p:cNvSpPr txBox="1"/>
            <p:nvPr/>
          </p:nvSpPr>
          <p:spPr>
            <a:xfrm>
              <a:off x="177800" y="-38100"/>
              <a:ext cx="5588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>
                  <a:solidFill>
                    <a:srgbClr val="FFFFFF"/>
                  </a:solidFill>
                  <a:latin typeface="Libre Baskerville Bold"/>
                </a:rPr>
                <a:t>Permisos de operación</a:t>
              </a:r>
            </a:p>
          </p:txBody>
        </p:sp>
      </p:grpSp>
      <p:pic>
        <p:nvPicPr>
          <p:cNvPr id="33" name="Pictur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 rot="5400000">
            <a:off x="4169230" y="2922028"/>
            <a:ext cx="591035" cy="4114800"/>
          </a:xfrm>
          <a:prstGeom prst="rect">
            <a:avLst/>
          </a:prstGeom>
        </p:spPr>
      </p:pic>
      <p:pic>
        <p:nvPicPr>
          <p:cNvPr id="34" name="Picture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 rot="5400000">
            <a:off x="12666442" y="2922028"/>
            <a:ext cx="591035" cy="4114800"/>
          </a:xfrm>
          <a:prstGeom prst="rect">
            <a:avLst/>
          </a:prstGeom>
        </p:spPr>
      </p:pic>
      <p:sp>
        <p:nvSpPr>
          <p:cNvPr id="35" name="TextBox 35"/>
          <p:cNvSpPr txBox="1"/>
          <p:nvPr/>
        </p:nvSpPr>
        <p:spPr>
          <a:xfrm>
            <a:off x="2279812" y="1211855"/>
            <a:ext cx="14076094" cy="8079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300"/>
              </a:lnSpc>
            </a:pPr>
            <a:r>
              <a:rPr lang="en-US" sz="6000" b="1" dirty="0" err="1">
                <a:solidFill>
                  <a:srgbClr val="000000"/>
                </a:solidFill>
                <a:latin typeface="Open Sans Light Bold"/>
              </a:rPr>
              <a:t>Procesos</a:t>
            </a:r>
            <a:r>
              <a:rPr lang="en-US" sz="6000" b="1" dirty="0">
                <a:solidFill>
                  <a:srgbClr val="000000"/>
                </a:solidFill>
                <a:latin typeface="Open Sans Light Bold"/>
              </a:rPr>
              <a:t> para </a:t>
            </a:r>
            <a:r>
              <a:rPr lang="en-US" sz="6000" b="1" dirty="0" err="1">
                <a:solidFill>
                  <a:srgbClr val="000000"/>
                </a:solidFill>
                <a:latin typeface="Open Sans Light Bold"/>
              </a:rPr>
              <a:t>realizar</a:t>
            </a:r>
            <a:r>
              <a:rPr lang="en-US" sz="6000" b="1" dirty="0">
                <a:solidFill>
                  <a:srgbClr val="000000"/>
                </a:solidFill>
                <a:latin typeface="Open Sans Light Bold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latin typeface="Open Sans Light Bold"/>
              </a:rPr>
              <a:t>una</a:t>
            </a:r>
            <a:r>
              <a:rPr lang="en-US" sz="6000" b="1" dirty="0">
                <a:solidFill>
                  <a:srgbClr val="000000"/>
                </a:solidFill>
                <a:latin typeface="Open Sans Light Bold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latin typeface="Open Sans Light Bold"/>
              </a:rPr>
              <a:t>apertura</a:t>
            </a:r>
            <a:endParaRPr lang="en-US" sz="6000" b="1" dirty="0">
              <a:solidFill>
                <a:srgbClr val="000000"/>
              </a:solidFill>
              <a:latin typeface="Open Sans Light Bold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sp>
        <p:nvSpPr>
          <p:cNvPr id="3" name="TextBox 3"/>
          <p:cNvSpPr txBox="1"/>
          <p:nvPr/>
        </p:nvSpPr>
        <p:spPr>
          <a:xfrm>
            <a:off x="2565941" y="943445"/>
            <a:ext cx="14076094" cy="80791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300"/>
              </a:lnSpc>
            </a:pPr>
            <a:r>
              <a:rPr lang="en-US" sz="6000" b="1" dirty="0" err="1">
                <a:solidFill>
                  <a:srgbClr val="000000"/>
                </a:solidFill>
                <a:latin typeface="Open Sans Light Bold"/>
              </a:rPr>
              <a:t>Exoneraciones</a:t>
            </a:r>
            <a:r>
              <a:rPr lang="en-US" sz="6000" b="1" dirty="0">
                <a:solidFill>
                  <a:srgbClr val="000000"/>
                </a:solidFill>
                <a:latin typeface="Open Sans Light Bold"/>
              </a:rPr>
              <a:t> </a:t>
            </a:r>
            <a:r>
              <a:rPr lang="en-US" sz="6000" b="1" dirty="0" err="1">
                <a:solidFill>
                  <a:srgbClr val="000000"/>
                </a:solidFill>
                <a:latin typeface="Open Sans Light Bold"/>
              </a:rPr>
              <a:t>Municipales</a:t>
            </a:r>
            <a:endParaRPr lang="en-US" sz="6000" b="1" dirty="0">
              <a:solidFill>
                <a:srgbClr val="000000"/>
              </a:solidFill>
              <a:latin typeface="Open Sans Light Bold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3165158" y="3570855"/>
            <a:ext cx="4683442" cy="25006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919"/>
              </a:lnSpc>
            </a:pPr>
            <a:r>
              <a:rPr lang="en-US" sz="2799" dirty="0" err="1">
                <a:solidFill>
                  <a:srgbClr val="000000"/>
                </a:solidFill>
                <a:latin typeface="Libre Baskerville"/>
              </a:rPr>
              <a:t>Instituciones</a:t>
            </a:r>
            <a:r>
              <a:rPr lang="en-US" sz="2799" dirty="0">
                <a:solidFill>
                  <a:srgbClr val="000000"/>
                </a:solidFill>
                <a:latin typeface="Libre Baskerville"/>
              </a:rPr>
              <a:t> de </a:t>
            </a:r>
            <a:r>
              <a:rPr lang="en-US" sz="2799" dirty="0" err="1">
                <a:solidFill>
                  <a:srgbClr val="000000"/>
                </a:solidFill>
                <a:latin typeface="Libre Baskerville"/>
              </a:rPr>
              <a:t>carácter</a:t>
            </a:r>
            <a:r>
              <a:rPr lang="en-US" sz="2799" dirty="0">
                <a:solidFill>
                  <a:srgbClr val="000000"/>
                </a:solidFill>
                <a:latin typeface="Libre Baskerville"/>
              </a:rPr>
              <a:t> social sin fines de </a:t>
            </a:r>
            <a:r>
              <a:rPr lang="en-US" sz="2799" dirty="0" err="1">
                <a:solidFill>
                  <a:srgbClr val="000000"/>
                </a:solidFill>
                <a:latin typeface="Libre Baskerville"/>
              </a:rPr>
              <a:t>lucro</a:t>
            </a:r>
            <a:r>
              <a:rPr lang="en-US" sz="2799" dirty="0">
                <a:solidFill>
                  <a:srgbClr val="000000"/>
                </a:solidFill>
                <a:latin typeface="Libre Baskerville"/>
              </a:rPr>
              <a:t> e </a:t>
            </a:r>
            <a:r>
              <a:rPr lang="en-US" sz="2799" dirty="0" err="1">
                <a:solidFill>
                  <a:srgbClr val="000000"/>
                </a:solidFill>
                <a:latin typeface="Libre Baskerville"/>
              </a:rPr>
              <a:t>instituciones</a:t>
            </a:r>
            <a:r>
              <a:rPr lang="en-US" sz="2799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799" dirty="0" err="1">
                <a:solidFill>
                  <a:srgbClr val="000000"/>
                </a:solidFill>
                <a:latin typeface="Libre Baskerville"/>
              </a:rPr>
              <a:t>gubernamentales</a:t>
            </a:r>
            <a:r>
              <a:rPr lang="en-US" sz="2799" dirty="0">
                <a:solidFill>
                  <a:srgbClr val="000000"/>
                </a:solidFill>
                <a:latin typeface="Libre Baskerville"/>
              </a:rPr>
              <a:t>. Art. 77 y Art. 113 del Plan de </a:t>
            </a:r>
            <a:r>
              <a:rPr lang="en-US" sz="2799" dirty="0" err="1">
                <a:solidFill>
                  <a:srgbClr val="000000"/>
                </a:solidFill>
                <a:latin typeface="Libre Baskerville"/>
              </a:rPr>
              <a:t>Arbitrios</a:t>
            </a:r>
            <a:r>
              <a:rPr lang="en-US" sz="2799" dirty="0">
                <a:solidFill>
                  <a:srgbClr val="000000"/>
                </a:solidFill>
                <a:latin typeface="Libre Baskerville"/>
              </a:rPr>
              <a:t>.</a:t>
            </a:r>
          </a:p>
          <a:p>
            <a:pPr algn="ctr">
              <a:lnSpc>
                <a:spcPts val="3919"/>
              </a:lnSpc>
            </a:pPr>
            <a:endParaRPr lang="en-US" sz="2799" dirty="0">
              <a:solidFill>
                <a:srgbClr val="000000"/>
              </a:solidFill>
              <a:latin typeface="Libre Baskerville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1887503" y="5905500"/>
            <a:ext cx="4372914" cy="14719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919"/>
              </a:lnSpc>
            </a:pPr>
            <a:r>
              <a:rPr lang="en-US" sz="2799" dirty="0">
                <a:solidFill>
                  <a:srgbClr val="000000"/>
                </a:solidFill>
                <a:latin typeface="Libre Baskerville"/>
              </a:rPr>
              <a:t>Las </a:t>
            </a:r>
            <a:r>
              <a:rPr lang="en-US" sz="2799" dirty="0" err="1">
                <a:solidFill>
                  <a:srgbClr val="000000"/>
                </a:solidFill>
                <a:latin typeface="Libre Baskerville"/>
              </a:rPr>
              <a:t>tasas</a:t>
            </a:r>
            <a:r>
              <a:rPr lang="en-US" sz="2799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799" dirty="0" err="1">
                <a:solidFill>
                  <a:srgbClr val="000000"/>
                </a:solidFill>
                <a:latin typeface="Libre Baskerville"/>
              </a:rPr>
              <a:t>por</a:t>
            </a:r>
            <a:r>
              <a:rPr lang="en-US" sz="2799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799" dirty="0" err="1">
                <a:solidFill>
                  <a:srgbClr val="000000"/>
                </a:solidFill>
                <a:latin typeface="Libre Baskerville"/>
              </a:rPr>
              <a:t>servicios</a:t>
            </a:r>
            <a:r>
              <a:rPr lang="en-US" sz="2799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799" dirty="0" err="1">
                <a:solidFill>
                  <a:srgbClr val="000000"/>
                </a:solidFill>
                <a:latin typeface="Libre Baskerville"/>
              </a:rPr>
              <a:t>municipales</a:t>
            </a:r>
            <a:r>
              <a:rPr lang="en-US" sz="2799" dirty="0">
                <a:solidFill>
                  <a:srgbClr val="000000"/>
                </a:solidFill>
                <a:latin typeface="Libre Baskerville"/>
              </a:rPr>
              <a:t>. </a:t>
            </a:r>
            <a:r>
              <a:rPr lang="en-US" sz="2799" dirty="0" err="1">
                <a:solidFill>
                  <a:srgbClr val="000000"/>
                </a:solidFill>
                <a:latin typeface="Libre Baskerville"/>
              </a:rPr>
              <a:t>Articulo</a:t>
            </a:r>
            <a:r>
              <a:rPr lang="en-US" sz="2799" dirty="0">
                <a:solidFill>
                  <a:srgbClr val="000000"/>
                </a:solidFill>
                <a:latin typeface="Libre Baskerville"/>
              </a:rPr>
              <a:t> 175 Plan de </a:t>
            </a:r>
            <a:r>
              <a:rPr lang="en-US" sz="2799" dirty="0" err="1">
                <a:solidFill>
                  <a:srgbClr val="000000"/>
                </a:solidFill>
                <a:latin typeface="Libre Baskerville"/>
              </a:rPr>
              <a:t>Arbitrios</a:t>
            </a:r>
            <a:r>
              <a:rPr lang="en-US" sz="2799" dirty="0">
                <a:solidFill>
                  <a:srgbClr val="000000"/>
                </a:solidFill>
                <a:latin typeface="Libre Baskerville"/>
              </a:rPr>
              <a:t>. </a:t>
            </a:r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 rot="-10800000">
            <a:off x="2763969" y="2127030"/>
            <a:ext cx="802377" cy="1236804"/>
          </a:xfrm>
          <a:prstGeom prst="rect">
            <a:avLst/>
          </a:prstGeom>
        </p:spPr>
      </p:pic>
      <p:sp>
        <p:nvSpPr>
          <p:cNvPr id="7" name="TextBox 7"/>
          <p:cNvSpPr txBox="1"/>
          <p:nvPr/>
        </p:nvSpPr>
        <p:spPr>
          <a:xfrm>
            <a:off x="3165158" y="2155200"/>
            <a:ext cx="3757240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Quiénes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están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exonerados</a:t>
            </a:r>
            <a:endParaRPr lang="en-US" sz="3399" dirty="0">
              <a:solidFill>
                <a:srgbClr val="000000"/>
              </a:solidFill>
              <a:latin typeface="Libre Baskerville"/>
            </a:endParaRPr>
          </a:p>
        </p:txBody>
      </p:sp>
      <p:pic>
        <p:nvPicPr>
          <p:cNvPr id="8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>
            <a:off x="6533477" y="2146061"/>
            <a:ext cx="802377" cy="1236804"/>
          </a:xfrm>
          <a:prstGeom prst="rect">
            <a:avLst/>
          </a:prstGeom>
        </p:spPr>
      </p:pic>
      <p:sp>
        <p:nvSpPr>
          <p:cNvPr id="9" name="TextBox 9"/>
          <p:cNvSpPr txBox="1"/>
          <p:nvPr/>
        </p:nvSpPr>
        <p:spPr>
          <a:xfrm>
            <a:off x="11634988" y="4264451"/>
            <a:ext cx="3757240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Qué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no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esta</a:t>
            </a:r>
            <a:r>
              <a:rPr lang="en-US" sz="3399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399" dirty="0" err="1">
                <a:solidFill>
                  <a:srgbClr val="000000"/>
                </a:solidFill>
                <a:latin typeface="Libre Baskerville"/>
              </a:rPr>
              <a:t>exonerado</a:t>
            </a:r>
            <a:endParaRPr lang="en-US" sz="3399" dirty="0">
              <a:solidFill>
                <a:srgbClr val="000000"/>
              </a:solidFill>
              <a:latin typeface="Libre Baskerville"/>
            </a:endParaRPr>
          </a:p>
        </p:txBody>
      </p:sp>
      <p:pic>
        <p:nvPicPr>
          <p:cNvPr id="10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>
          <a:xfrm rot="-10800000">
            <a:off x="11389602" y="4269620"/>
            <a:ext cx="802377" cy="1236804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>
          <a:xfrm>
            <a:off x="14686563" y="4269620"/>
            <a:ext cx="802377" cy="12368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875030" y="3829437"/>
            <a:ext cx="2796778" cy="3230761"/>
            <a:chOff x="0" y="-38100"/>
            <a:chExt cx="736600" cy="850900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736600" cy="812800"/>
            </a:xfrm>
            <a:custGeom>
              <a:avLst/>
              <a:gdLst/>
              <a:ahLst/>
              <a:cxnLst/>
              <a:rect l="l" t="t" r="r" b="b"/>
              <a:pathLst>
                <a:path w="736600" h="812800">
                  <a:moveTo>
                    <a:pt x="736600" y="0"/>
                  </a:moveTo>
                  <a:lnTo>
                    <a:pt x="736600" y="812800"/>
                  </a:lnTo>
                  <a:lnTo>
                    <a:pt x="368300" y="685800"/>
                  </a:lnTo>
                  <a:lnTo>
                    <a:pt x="0" y="812800"/>
                  </a:lnTo>
                  <a:lnTo>
                    <a:pt x="0" y="0"/>
                  </a:lnTo>
                  <a:lnTo>
                    <a:pt x="736600" y="0"/>
                  </a:lnTo>
                  <a:close/>
                </a:path>
              </a:pathLst>
            </a:custGeom>
            <a:solidFill>
              <a:srgbClr val="7ED957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70576" y="-38100"/>
              <a:ext cx="582004" cy="723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s-419" sz="3200" dirty="0">
                  <a:solidFill>
                    <a:srgbClr val="FFFFFF"/>
                  </a:solidFill>
                  <a:latin typeface="Libre Baskerville Bold"/>
                </a:rPr>
                <a:t>Bienes</a:t>
              </a:r>
              <a:r>
                <a:rPr lang="en-US" sz="3200" dirty="0">
                  <a:solidFill>
                    <a:srgbClr val="FFFFFF"/>
                  </a:solidFill>
                  <a:latin typeface="Libre Baskerville Bold"/>
                </a:rPr>
                <a:t> </a:t>
              </a:r>
              <a:r>
                <a:rPr lang="es-419" sz="3600" dirty="0">
                  <a:solidFill>
                    <a:srgbClr val="FFFFFF"/>
                  </a:solidFill>
                  <a:latin typeface="Libre Baskerville Bold"/>
                </a:rPr>
                <a:t>Inmuebles</a:t>
              </a:r>
              <a:endParaRPr lang="es-419" sz="3200" dirty="0">
                <a:solidFill>
                  <a:srgbClr val="FFFFFF"/>
                </a:solidFill>
                <a:latin typeface="Libre Baskerville Bold"/>
              </a:endParaRPr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100700" y="1478027"/>
            <a:ext cx="14086600" cy="16158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300"/>
              </a:lnSpc>
            </a:pPr>
            <a:r>
              <a:rPr lang="en-US" sz="6000" dirty="0">
                <a:solidFill>
                  <a:srgbClr val="040606"/>
                </a:solidFill>
                <a:latin typeface="Libre Baskerville Bold"/>
              </a:rPr>
              <a:t>Tiene el </a:t>
            </a:r>
            <a:r>
              <a:rPr lang="en-US" sz="6000" dirty="0" err="1">
                <a:solidFill>
                  <a:srgbClr val="040606"/>
                </a:solidFill>
                <a:latin typeface="Libre Baskerville Bold"/>
              </a:rPr>
              <a:t>carácter</a:t>
            </a:r>
            <a:r>
              <a:rPr lang="en-US" sz="6000" dirty="0">
                <a:solidFill>
                  <a:srgbClr val="040606"/>
                </a:solidFill>
                <a:latin typeface="Libre Baskerville Bold"/>
              </a:rPr>
              <a:t> de </a:t>
            </a:r>
            <a:r>
              <a:rPr lang="en-US" sz="6000" dirty="0" err="1">
                <a:solidFill>
                  <a:srgbClr val="040606"/>
                </a:solidFill>
                <a:latin typeface="Libre Baskerville Bold"/>
              </a:rPr>
              <a:t>impuesto</a:t>
            </a:r>
            <a:r>
              <a:rPr lang="en-US" sz="6000" dirty="0">
                <a:solidFill>
                  <a:srgbClr val="040606"/>
                </a:solidFill>
                <a:latin typeface="Libre Baskerville Bold"/>
              </a:rPr>
              <a:t> </a:t>
            </a:r>
            <a:r>
              <a:rPr lang="en-US" sz="6000" dirty="0" err="1">
                <a:solidFill>
                  <a:srgbClr val="040606"/>
                </a:solidFill>
                <a:latin typeface="Libre Baskerville Bold"/>
              </a:rPr>
              <a:t>municipales</a:t>
            </a:r>
            <a:r>
              <a:rPr lang="en-US" sz="6000" dirty="0">
                <a:solidFill>
                  <a:srgbClr val="040606"/>
                </a:solidFill>
                <a:latin typeface="Libre Baskerville Bold"/>
              </a:rPr>
              <a:t> (Art.75)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4186158" y="3974098"/>
            <a:ext cx="2796778" cy="3086100"/>
            <a:chOff x="0" y="0"/>
            <a:chExt cx="736600" cy="812800"/>
          </a:xfrm>
        </p:grpSpPr>
        <p:sp>
          <p:nvSpPr>
            <p:cNvPr id="8" name="Freeform 8"/>
            <p:cNvSpPr/>
            <p:nvPr/>
          </p:nvSpPr>
          <p:spPr>
            <a:xfrm>
              <a:off x="0" y="0"/>
              <a:ext cx="736600" cy="812800"/>
            </a:xfrm>
            <a:custGeom>
              <a:avLst/>
              <a:gdLst/>
              <a:ahLst/>
              <a:cxnLst/>
              <a:rect l="l" t="t" r="r" b="b"/>
              <a:pathLst>
                <a:path w="736600" h="812800">
                  <a:moveTo>
                    <a:pt x="736600" y="0"/>
                  </a:moveTo>
                  <a:lnTo>
                    <a:pt x="736600" y="812800"/>
                  </a:lnTo>
                  <a:lnTo>
                    <a:pt x="368300" y="685800"/>
                  </a:lnTo>
                  <a:lnTo>
                    <a:pt x="0" y="812800"/>
                  </a:lnTo>
                  <a:lnTo>
                    <a:pt x="0" y="0"/>
                  </a:lnTo>
                  <a:lnTo>
                    <a:pt x="736600" y="0"/>
                  </a:lnTo>
                  <a:close/>
                </a:path>
              </a:pathLst>
            </a:custGeom>
            <a:solidFill>
              <a:srgbClr val="FFBD59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0" y="-38100"/>
              <a:ext cx="736600" cy="723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3200" dirty="0">
                  <a:solidFill>
                    <a:srgbClr val="FFFFFF"/>
                  </a:solidFill>
                  <a:latin typeface="Libre Baskerville Bold"/>
                </a:rPr>
                <a:t>Personal</a:t>
              </a:r>
              <a:endParaRPr lang="en-US" sz="2800" dirty="0">
                <a:solidFill>
                  <a:srgbClr val="FFFFFF"/>
                </a:solidFill>
                <a:latin typeface="Libre Baskerville Bold"/>
              </a:endParaRPr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7497286" y="3974098"/>
            <a:ext cx="2796778" cy="3086100"/>
            <a:chOff x="0" y="0"/>
            <a:chExt cx="736600" cy="812800"/>
          </a:xfrm>
        </p:grpSpPr>
        <p:sp>
          <p:nvSpPr>
            <p:cNvPr id="11" name="Freeform 11"/>
            <p:cNvSpPr/>
            <p:nvPr/>
          </p:nvSpPr>
          <p:spPr>
            <a:xfrm>
              <a:off x="0" y="0"/>
              <a:ext cx="736600" cy="812800"/>
            </a:xfrm>
            <a:custGeom>
              <a:avLst/>
              <a:gdLst/>
              <a:ahLst/>
              <a:cxnLst/>
              <a:rect l="l" t="t" r="r" b="b"/>
              <a:pathLst>
                <a:path w="736600" h="812800">
                  <a:moveTo>
                    <a:pt x="736600" y="0"/>
                  </a:moveTo>
                  <a:lnTo>
                    <a:pt x="736600" y="812800"/>
                  </a:lnTo>
                  <a:lnTo>
                    <a:pt x="368300" y="685800"/>
                  </a:lnTo>
                  <a:lnTo>
                    <a:pt x="0" y="812800"/>
                  </a:lnTo>
                  <a:lnTo>
                    <a:pt x="0" y="0"/>
                  </a:lnTo>
                  <a:lnTo>
                    <a:pt x="736600" y="0"/>
                  </a:lnTo>
                  <a:close/>
                </a:path>
              </a:pathLst>
            </a:custGeom>
            <a:solidFill>
              <a:srgbClr val="FF914D"/>
            </a:solidFill>
          </p:spPr>
        </p:sp>
        <p:sp>
          <p:nvSpPr>
            <p:cNvPr id="12" name="TextBox 12"/>
            <p:cNvSpPr txBox="1"/>
            <p:nvPr/>
          </p:nvSpPr>
          <p:spPr>
            <a:xfrm>
              <a:off x="0" y="-38100"/>
              <a:ext cx="736600" cy="723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s-HN" sz="3200" dirty="0">
                  <a:solidFill>
                    <a:srgbClr val="FFFFFF"/>
                  </a:solidFill>
                  <a:latin typeface="Libre Baskerville Bold"/>
                </a:rPr>
                <a:t>Industria</a:t>
              </a:r>
              <a:r>
                <a:rPr lang="en-US" sz="3200" dirty="0">
                  <a:solidFill>
                    <a:srgbClr val="FFFFFF"/>
                  </a:solidFill>
                  <a:latin typeface="Libre Baskerville Bold"/>
                </a:rPr>
                <a:t>, </a:t>
              </a:r>
              <a:r>
                <a:rPr lang="es-419" sz="3200" dirty="0">
                  <a:solidFill>
                    <a:srgbClr val="FFFFFF"/>
                  </a:solidFill>
                  <a:latin typeface="Libre Baskerville Bold"/>
                </a:rPr>
                <a:t>comercio</a:t>
              </a:r>
              <a:r>
                <a:rPr lang="en-US" sz="3200" dirty="0">
                  <a:solidFill>
                    <a:srgbClr val="FFFFFF"/>
                  </a:solidFill>
                  <a:latin typeface="Libre Baskerville Bold"/>
                </a:rPr>
                <a:t> y </a:t>
              </a:r>
              <a:r>
                <a:rPr lang="es-419" sz="3200" dirty="0">
                  <a:solidFill>
                    <a:srgbClr val="FFFFFF"/>
                  </a:solidFill>
                  <a:latin typeface="Libre Baskerville Bold"/>
                </a:rPr>
                <a:t>servicio</a:t>
              </a: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10808414" y="3974098"/>
            <a:ext cx="2796778" cy="3086100"/>
            <a:chOff x="0" y="0"/>
            <a:chExt cx="736600" cy="8128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736600" cy="812800"/>
            </a:xfrm>
            <a:custGeom>
              <a:avLst/>
              <a:gdLst/>
              <a:ahLst/>
              <a:cxnLst/>
              <a:rect l="l" t="t" r="r" b="b"/>
              <a:pathLst>
                <a:path w="736600" h="812800">
                  <a:moveTo>
                    <a:pt x="736600" y="0"/>
                  </a:moveTo>
                  <a:lnTo>
                    <a:pt x="736600" y="812800"/>
                  </a:lnTo>
                  <a:lnTo>
                    <a:pt x="368300" y="685800"/>
                  </a:lnTo>
                  <a:lnTo>
                    <a:pt x="0" y="812800"/>
                  </a:lnTo>
                  <a:lnTo>
                    <a:pt x="0" y="0"/>
                  </a:lnTo>
                  <a:lnTo>
                    <a:pt x="736600" y="0"/>
                  </a:lnTo>
                  <a:close/>
                </a:path>
              </a:pathLst>
            </a:custGeom>
            <a:solidFill>
              <a:srgbClr val="FF5757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-38100"/>
              <a:ext cx="736600" cy="723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3200" dirty="0" err="1">
                  <a:solidFill>
                    <a:srgbClr val="FFFFFF"/>
                  </a:solidFill>
                  <a:latin typeface="Libre Baskerville Bold"/>
                </a:rPr>
                <a:t>Extracción</a:t>
              </a:r>
              <a:r>
                <a:rPr lang="en-US" sz="3200" dirty="0">
                  <a:solidFill>
                    <a:srgbClr val="FFFFFF"/>
                  </a:solidFill>
                  <a:latin typeface="Libre Baskerville Bold"/>
                </a:rPr>
                <a:t> y </a:t>
              </a:r>
              <a:r>
                <a:rPr lang="en-US" sz="3200" dirty="0" err="1">
                  <a:solidFill>
                    <a:srgbClr val="FFFFFF"/>
                  </a:solidFill>
                  <a:latin typeface="Libre Baskerville Bold"/>
                </a:rPr>
                <a:t>explotación</a:t>
              </a:r>
              <a:r>
                <a:rPr lang="en-US" sz="3200" dirty="0">
                  <a:solidFill>
                    <a:srgbClr val="FFFFFF"/>
                  </a:solidFill>
                  <a:latin typeface="Libre Baskerville Bold"/>
                </a:rPr>
                <a:t> de </a:t>
              </a:r>
              <a:r>
                <a:rPr lang="en-US" sz="3200" dirty="0" err="1">
                  <a:solidFill>
                    <a:srgbClr val="FFFFFF"/>
                  </a:solidFill>
                  <a:latin typeface="Libre Baskerville Bold"/>
                </a:rPr>
                <a:t>recursos</a:t>
              </a:r>
              <a:endParaRPr lang="en-US" sz="3200" dirty="0">
                <a:solidFill>
                  <a:srgbClr val="FFFFFF"/>
                </a:solidFill>
                <a:latin typeface="Libre Baskerville Bold"/>
              </a:endParaRP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4118557" y="3829437"/>
            <a:ext cx="3119045" cy="3230761"/>
            <a:chOff x="0" y="-38100"/>
            <a:chExt cx="736600" cy="850900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714731" cy="812800"/>
            </a:xfrm>
            <a:custGeom>
              <a:avLst/>
              <a:gdLst/>
              <a:ahLst/>
              <a:cxnLst/>
              <a:rect l="l" t="t" r="r" b="b"/>
              <a:pathLst>
                <a:path w="714731" h="812800">
                  <a:moveTo>
                    <a:pt x="714731" y="0"/>
                  </a:moveTo>
                  <a:lnTo>
                    <a:pt x="714731" y="812800"/>
                  </a:lnTo>
                  <a:lnTo>
                    <a:pt x="357366" y="685800"/>
                  </a:lnTo>
                  <a:lnTo>
                    <a:pt x="0" y="812800"/>
                  </a:lnTo>
                  <a:lnTo>
                    <a:pt x="0" y="0"/>
                  </a:lnTo>
                  <a:lnTo>
                    <a:pt x="714731" y="0"/>
                  </a:lnTo>
                  <a:close/>
                </a:path>
              </a:pathLst>
            </a:custGeom>
            <a:solidFill>
              <a:srgbClr val="CB6CE6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-38100"/>
              <a:ext cx="736600" cy="723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800" dirty="0" err="1">
                  <a:solidFill>
                    <a:srgbClr val="FFFFFF"/>
                  </a:solidFill>
                  <a:latin typeface="Libre Baskerville Bold"/>
                </a:rPr>
                <a:t>Impuesto</a:t>
              </a:r>
              <a:r>
                <a:rPr lang="en-US" sz="2800" dirty="0">
                  <a:solidFill>
                    <a:srgbClr val="FFFFFF"/>
                  </a:solidFill>
                  <a:latin typeface="Libre Baskerville Bold"/>
                </a:rPr>
                <a:t> </a:t>
              </a:r>
              <a:r>
                <a:rPr lang="es-HN" sz="2800" dirty="0">
                  <a:solidFill>
                    <a:srgbClr val="FFFFFF"/>
                  </a:solidFill>
                  <a:latin typeface="Libre Baskerville Bold"/>
                </a:rPr>
                <a:t>selectivo</a:t>
              </a:r>
              <a:r>
                <a:rPr lang="en-US" sz="2800" dirty="0">
                  <a:solidFill>
                    <a:srgbClr val="FFFFFF"/>
                  </a:solidFill>
                  <a:latin typeface="Libre Baskerville Bold"/>
                </a:rPr>
                <a:t> </a:t>
              </a:r>
            </a:p>
            <a:p>
              <a:pPr algn="ctr">
                <a:lnSpc>
                  <a:spcPts val="3499"/>
                </a:lnSpc>
              </a:pPr>
              <a:r>
                <a:rPr lang="en-US" sz="2800" dirty="0">
                  <a:solidFill>
                    <a:srgbClr val="FFFFFF"/>
                  </a:solidFill>
                  <a:latin typeface="Libre Baskerville Bold"/>
                </a:rPr>
                <a:t>a los </a:t>
              </a:r>
              <a:r>
                <a:rPr lang="es-HN" sz="2800" dirty="0">
                  <a:solidFill>
                    <a:srgbClr val="FFFFFF"/>
                  </a:solidFill>
                  <a:latin typeface="Libre Baskerville Bold"/>
                </a:rPr>
                <a:t>servicios</a:t>
              </a:r>
              <a:r>
                <a:rPr lang="en-US" sz="2800" dirty="0">
                  <a:solidFill>
                    <a:srgbClr val="FFFFFF"/>
                  </a:solidFill>
                  <a:latin typeface="Libre Baskerville Bold"/>
                </a:rPr>
                <a:t> de </a:t>
              </a:r>
              <a:r>
                <a:rPr lang="es-419" sz="2800" dirty="0">
                  <a:solidFill>
                    <a:srgbClr val="FFFFFF"/>
                  </a:solidFill>
                  <a:latin typeface="Libre Baskerville Bold"/>
                </a:rPr>
                <a:t>telecomunicaciones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3924609" y="2095991"/>
            <a:ext cx="3379354" cy="3379354"/>
            <a:chOff x="0" y="0"/>
            <a:chExt cx="812800" cy="812800"/>
          </a:xfrm>
        </p:grpSpPr>
        <p:sp>
          <p:nvSpPr>
            <p:cNvPr id="4" name="Freeform 4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7ED957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 dirty="0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899999" y="3587072"/>
            <a:ext cx="8492818" cy="43858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779"/>
              </a:lnSpc>
            </a:pPr>
            <a:r>
              <a:rPr lang="es-HN" sz="3200" dirty="0">
                <a:solidFill>
                  <a:srgbClr val="000000"/>
                </a:solidFill>
                <a:latin typeface="Open Sans"/>
              </a:rPr>
              <a:t>El impuesto sobre Bienes Inmuebles se pagará anualmente, aplicando una tarifa de hasta:</a:t>
            </a:r>
          </a:p>
          <a:p>
            <a:pPr marL="582927" lvl="1" indent="-291463">
              <a:lnSpc>
                <a:spcPts val="3779"/>
              </a:lnSpc>
              <a:buFont typeface="Arial"/>
              <a:buChar char="•"/>
            </a:pPr>
            <a:r>
              <a:rPr lang="es-HN" sz="3200" dirty="0">
                <a:solidFill>
                  <a:srgbClr val="000000"/>
                </a:solidFill>
                <a:latin typeface="Open Sans"/>
              </a:rPr>
              <a:t>L.3.50 por millar, tratándose de bienes inmuebles urbanos </a:t>
            </a:r>
          </a:p>
          <a:p>
            <a:pPr marL="582927" lvl="1" indent="-291463">
              <a:lnSpc>
                <a:spcPts val="3779"/>
              </a:lnSpc>
              <a:buFont typeface="Arial"/>
              <a:buChar char="•"/>
            </a:pPr>
            <a:r>
              <a:rPr lang="es-HN" sz="3200" dirty="0">
                <a:solidFill>
                  <a:srgbClr val="000000"/>
                </a:solidFill>
                <a:latin typeface="Open Sans"/>
              </a:rPr>
              <a:t>L.2.50 por millar, en caso de inmuebles </a:t>
            </a:r>
            <a:r>
              <a:rPr lang="es-HN" sz="3200" dirty="0" smtClean="0">
                <a:solidFill>
                  <a:srgbClr val="000000"/>
                </a:solidFill>
                <a:latin typeface="Open Sans"/>
              </a:rPr>
              <a:t>rurales.</a:t>
            </a:r>
          </a:p>
          <a:p>
            <a:pPr marL="582927" lvl="1" indent="-291463">
              <a:lnSpc>
                <a:spcPts val="3779"/>
              </a:lnSpc>
              <a:buFont typeface="Arial"/>
              <a:buChar char="•"/>
            </a:pPr>
            <a:r>
              <a:rPr lang="es-ES" sz="3200" dirty="0" smtClean="0">
                <a:solidFill>
                  <a:srgbClr val="000000"/>
                </a:solidFill>
                <a:latin typeface="Open Sans"/>
              </a:rPr>
              <a:t>Clave Catastral : xx  </a:t>
            </a:r>
            <a:r>
              <a:rPr lang="es-ES" sz="3200" dirty="0" err="1" smtClean="0">
                <a:solidFill>
                  <a:srgbClr val="000000"/>
                </a:solidFill>
                <a:latin typeface="Open Sans"/>
              </a:rPr>
              <a:t>xxxx</a:t>
            </a:r>
            <a:r>
              <a:rPr lang="es-ES" sz="3200" dirty="0" smtClean="0">
                <a:solidFill>
                  <a:srgbClr val="000000"/>
                </a:solidFill>
                <a:latin typeface="Open Sans"/>
              </a:rPr>
              <a:t>   xxx</a:t>
            </a:r>
          </a:p>
          <a:p>
            <a:pPr marL="291464" lvl="1">
              <a:lnSpc>
                <a:spcPts val="3779"/>
              </a:lnSpc>
            </a:pPr>
            <a:r>
              <a:rPr lang="es-ES" sz="3200" dirty="0" smtClean="0">
                <a:solidFill>
                  <a:srgbClr val="000000"/>
                </a:solidFill>
                <a:latin typeface="Open Sans"/>
              </a:rPr>
              <a:t>Sector      Manzana   Lote.</a:t>
            </a:r>
            <a:endParaRPr lang="es-HN" sz="3200" dirty="0">
              <a:solidFill>
                <a:srgbClr val="000000"/>
              </a:solidFill>
              <a:latin typeface="Open Sans"/>
            </a:endParaRPr>
          </a:p>
        </p:txBody>
      </p:sp>
      <p:grpSp>
        <p:nvGrpSpPr>
          <p:cNvPr id="7" name="Group 7"/>
          <p:cNvGrpSpPr/>
          <p:nvPr/>
        </p:nvGrpSpPr>
        <p:grpSpPr>
          <a:xfrm>
            <a:off x="9716252" y="4078131"/>
            <a:ext cx="4774169" cy="4774169"/>
            <a:chOff x="0" y="0"/>
            <a:chExt cx="812800" cy="812800"/>
          </a:xfrm>
        </p:grpSpPr>
        <p:sp>
          <p:nvSpPr>
            <p:cNvPr id="8" name="Freeform 8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9" name="TextBox 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10030580" y="5105400"/>
            <a:ext cx="4145513" cy="2385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63"/>
              </a:lnSpc>
            </a:pPr>
            <a:r>
              <a:rPr lang="es-HN" sz="2800" dirty="0">
                <a:solidFill>
                  <a:srgbClr val="FFFFFF"/>
                </a:solidFill>
                <a:latin typeface="Libre Baskerville"/>
              </a:rPr>
              <a:t>En caso de</a:t>
            </a:r>
          </a:p>
          <a:p>
            <a:pPr algn="ctr">
              <a:lnSpc>
                <a:spcPts val="3063"/>
              </a:lnSpc>
            </a:pPr>
            <a:r>
              <a:rPr lang="es-HN" sz="2800" dirty="0">
                <a:solidFill>
                  <a:srgbClr val="FFFFFF"/>
                </a:solidFill>
                <a:latin typeface="Libre Baskerville"/>
              </a:rPr>
              <a:t>mora se aplicara un recargo del dos por ciento (2%) mensual, calculado sobre la cantidad del</a:t>
            </a:r>
          </a:p>
          <a:p>
            <a:pPr algn="ctr">
              <a:lnSpc>
                <a:spcPts val="3063"/>
              </a:lnSpc>
            </a:pPr>
            <a:r>
              <a:rPr lang="es-HN" sz="2800" dirty="0">
                <a:solidFill>
                  <a:srgbClr val="FFFFFF"/>
                </a:solidFill>
                <a:latin typeface="Libre Baskerville"/>
              </a:rPr>
              <a:t>impuesto a pagar</a:t>
            </a:r>
          </a:p>
        </p:txBody>
      </p:sp>
      <p:pic>
        <p:nvPicPr>
          <p:cNvPr id="11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>
            <a:off x="12390120" y="3088208"/>
            <a:ext cx="1885027" cy="1394920"/>
          </a:xfrm>
          <a:prstGeom prst="rect">
            <a:avLst/>
          </a:prstGeom>
        </p:spPr>
      </p:pic>
      <p:sp>
        <p:nvSpPr>
          <p:cNvPr id="12" name="TextBox 12"/>
          <p:cNvSpPr txBox="1"/>
          <p:nvPr/>
        </p:nvSpPr>
        <p:spPr>
          <a:xfrm>
            <a:off x="3657600" y="1015468"/>
            <a:ext cx="10274547" cy="161582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es-HN" sz="6000" b="1" dirty="0">
                <a:solidFill>
                  <a:srgbClr val="000000"/>
                </a:solidFill>
                <a:latin typeface="Open Sans Light Bold"/>
              </a:rPr>
              <a:t>Impuesto Bienes Inmuebles</a:t>
            </a:r>
          </a:p>
          <a:p>
            <a:pPr algn="ctr">
              <a:lnSpc>
                <a:spcPts val="6299"/>
              </a:lnSpc>
            </a:pPr>
            <a:r>
              <a:rPr lang="es-HN" sz="4800" b="1" dirty="0">
                <a:solidFill>
                  <a:srgbClr val="000000"/>
                </a:solidFill>
                <a:latin typeface="Open Sans Light Bold"/>
              </a:rPr>
              <a:t>Art.76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4354469" y="3176703"/>
            <a:ext cx="2519634" cy="12311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220"/>
              </a:lnSpc>
            </a:pPr>
            <a:r>
              <a:rPr lang="es-HN" sz="2800" dirty="0">
                <a:solidFill>
                  <a:srgbClr val="040606"/>
                </a:solidFill>
                <a:latin typeface="Libre Baskerville"/>
              </a:rPr>
              <a:t>Debe presentarse el 31 de agosto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421192" y="3580620"/>
            <a:ext cx="4359516" cy="3125761"/>
            <a:chOff x="0" y="0"/>
            <a:chExt cx="957055" cy="686206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957055" cy="686206"/>
            </a:xfrm>
            <a:custGeom>
              <a:avLst/>
              <a:gdLst/>
              <a:ahLst/>
              <a:cxnLst/>
              <a:rect l="l" t="t" r="r" b="b"/>
              <a:pathLst>
                <a:path w="957055" h="686206">
                  <a:moveTo>
                    <a:pt x="753855" y="0"/>
                  </a:moveTo>
                  <a:lnTo>
                    <a:pt x="0" y="0"/>
                  </a:lnTo>
                  <a:lnTo>
                    <a:pt x="0" y="686206"/>
                  </a:lnTo>
                  <a:lnTo>
                    <a:pt x="753855" y="686206"/>
                  </a:lnTo>
                  <a:lnTo>
                    <a:pt x="957055" y="343103"/>
                  </a:lnTo>
                  <a:lnTo>
                    <a:pt x="753855" y="0"/>
                  </a:lnTo>
                  <a:close/>
                </a:path>
              </a:pathLst>
            </a:custGeom>
            <a:solidFill>
              <a:srgbClr val="FFBD59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0" y="-38100"/>
              <a:ext cx="6985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6366054" y="3580620"/>
            <a:ext cx="5057402" cy="3125761"/>
            <a:chOff x="0" y="0"/>
            <a:chExt cx="1331991" cy="823246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331991" cy="823246"/>
            </a:xfrm>
            <a:custGeom>
              <a:avLst/>
              <a:gdLst/>
              <a:ahLst/>
              <a:cxnLst/>
              <a:rect l="l" t="t" r="r" b="b"/>
              <a:pathLst>
                <a:path w="1331991" h="823246">
                  <a:moveTo>
                    <a:pt x="1331991" y="0"/>
                  </a:moveTo>
                  <a:lnTo>
                    <a:pt x="0" y="0"/>
                  </a:lnTo>
                  <a:lnTo>
                    <a:pt x="101600" y="411623"/>
                  </a:lnTo>
                  <a:lnTo>
                    <a:pt x="0" y="823246"/>
                  </a:lnTo>
                  <a:lnTo>
                    <a:pt x="1331991" y="823246"/>
                  </a:lnTo>
                  <a:lnTo>
                    <a:pt x="1230390" y="411623"/>
                  </a:lnTo>
                  <a:lnTo>
                    <a:pt x="1331991" y="0"/>
                  </a:lnTo>
                  <a:close/>
                </a:path>
              </a:pathLst>
            </a:custGeom>
            <a:solidFill>
              <a:srgbClr val="FF5757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88900" y="-38100"/>
              <a:ext cx="6350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 rot="-10800000">
            <a:off x="12278461" y="3580620"/>
            <a:ext cx="4362975" cy="3125761"/>
            <a:chOff x="0" y="0"/>
            <a:chExt cx="1149096" cy="823246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1149096" cy="823246"/>
            </a:xfrm>
            <a:custGeom>
              <a:avLst/>
              <a:gdLst/>
              <a:ahLst/>
              <a:cxnLst/>
              <a:rect l="l" t="t" r="r" b="b"/>
              <a:pathLst>
                <a:path w="1149096" h="823246">
                  <a:moveTo>
                    <a:pt x="945896" y="0"/>
                  </a:moveTo>
                  <a:lnTo>
                    <a:pt x="0" y="0"/>
                  </a:lnTo>
                  <a:lnTo>
                    <a:pt x="0" y="823246"/>
                  </a:lnTo>
                  <a:lnTo>
                    <a:pt x="945896" y="823246"/>
                  </a:lnTo>
                  <a:lnTo>
                    <a:pt x="1149096" y="411623"/>
                  </a:lnTo>
                  <a:lnTo>
                    <a:pt x="945896" y="0"/>
                  </a:lnTo>
                  <a:close/>
                </a:path>
              </a:pathLst>
            </a:custGeom>
            <a:solidFill>
              <a:srgbClr val="7ED957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38100"/>
              <a:ext cx="698500" cy="444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3244238" y="952500"/>
            <a:ext cx="11958134" cy="16158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6000" b="1" dirty="0" err="1">
                <a:solidFill>
                  <a:srgbClr val="000000"/>
                </a:solidFill>
                <a:latin typeface="Open Sans Light Bold"/>
              </a:rPr>
              <a:t>Impuesto</a:t>
            </a:r>
            <a:r>
              <a:rPr lang="en-US" sz="6000" b="1" dirty="0">
                <a:solidFill>
                  <a:srgbClr val="000000"/>
                </a:solidFill>
                <a:latin typeface="Open Sans Light Bold"/>
              </a:rPr>
              <a:t> Personal</a:t>
            </a:r>
          </a:p>
          <a:p>
            <a:pPr algn="ctr">
              <a:lnSpc>
                <a:spcPts val="6299"/>
              </a:lnSpc>
            </a:pPr>
            <a:r>
              <a:rPr lang="en-US" sz="6000" b="1" dirty="0">
                <a:solidFill>
                  <a:srgbClr val="000000"/>
                </a:solidFill>
                <a:latin typeface="Open Sans Light Bold"/>
              </a:rPr>
              <a:t>Art.77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691086" y="4214495"/>
            <a:ext cx="3189068" cy="18466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40"/>
              </a:lnSpc>
            </a:pPr>
            <a:r>
              <a:rPr lang="en-US" sz="3200" dirty="0" err="1">
                <a:solidFill>
                  <a:srgbClr val="000000"/>
                </a:solidFill>
                <a:latin typeface="Libre Baskerville Bold"/>
              </a:rPr>
              <a:t>Debe</a:t>
            </a:r>
            <a:r>
              <a:rPr lang="en-US" sz="3200" dirty="0">
                <a:solidFill>
                  <a:srgbClr val="000000"/>
                </a:solidFill>
                <a:latin typeface="Libre Baskerville Bold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Libre Baskerville Bold"/>
              </a:rPr>
              <a:t>presentarse</a:t>
            </a:r>
            <a:r>
              <a:rPr lang="en-US" sz="3200" dirty="0">
                <a:solidFill>
                  <a:srgbClr val="000000"/>
                </a:solidFill>
                <a:latin typeface="Libre Baskerville Bold"/>
              </a:rPr>
              <a:t> a </a:t>
            </a:r>
            <a:r>
              <a:rPr lang="en-US" sz="3200" dirty="0" err="1">
                <a:solidFill>
                  <a:srgbClr val="000000"/>
                </a:solidFill>
                <a:latin typeface="Libre Baskerville Bold"/>
              </a:rPr>
              <a:t>más</a:t>
            </a:r>
            <a:r>
              <a:rPr lang="en-US" sz="3200" dirty="0">
                <a:solidFill>
                  <a:srgbClr val="000000"/>
                </a:solidFill>
                <a:latin typeface="Libre Baskerville Bold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Libre Baskerville Bold"/>
              </a:rPr>
              <a:t>tardar</a:t>
            </a:r>
            <a:r>
              <a:rPr lang="en-US" sz="3200" dirty="0">
                <a:solidFill>
                  <a:srgbClr val="000000"/>
                </a:solidFill>
                <a:latin typeface="Libre Baskerville Bold"/>
              </a:rPr>
              <a:t> en</a:t>
            </a:r>
          </a:p>
          <a:p>
            <a:pPr algn="ctr">
              <a:lnSpc>
                <a:spcPts val="3640"/>
              </a:lnSpc>
            </a:pPr>
            <a:r>
              <a:rPr lang="en-US" sz="3200" dirty="0">
                <a:solidFill>
                  <a:srgbClr val="000000"/>
                </a:solidFill>
                <a:latin typeface="Libre Baskerville Bold"/>
              </a:rPr>
              <a:t>el </a:t>
            </a:r>
            <a:r>
              <a:rPr lang="en-US" sz="3200" dirty="0" err="1">
                <a:solidFill>
                  <a:srgbClr val="000000"/>
                </a:solidFill>
                <a:latin typeface="Libre Baskerville Bold"/>
              </a:rPr>
              <a:t>mes</a:t>
            </a:r>
            <a:r>
              <a:rPr lang="en-US" sz="3200" dirty="0">
                <a:solidFill>
                  <a:srgbClr val="000000"/>
                </a:solidFill>
                <a:latin typeface="Libre Baskerville Bold"/>
              </a:rPr>
              <a:t> de </a:t>
            </a:r>
            <a:r>
              <a:rPr lang="en-US" sz="3200" dirty="0" err="1">
                <a:solidFill>
                  <a:srgbClr val="000000"/>
                </a:solidFill>
                <a:latin typeface="Libre Baskerville Bold"/>
              </a:rPr>
              <a:t>abril</a:t>
            </a:r>
            <a:r>
              <a:rPr lang="en-US" sz="3200" dirty="0">
                <a:solidFill>
                  <a:srgbClr val="000000"/>
                </a:solidFill>
                <a:latin typeface="Libre Baskerville Bold"/>
              </a:rPr>
              <a:t> de </a:t>
            </a:r>
            <a:r>
              <a:rPr lang="en-US" sz="3200" dirty="0" err="1">
                <a:solidFill>
                  <a:srgbClr val="000000"/>
                </a:solidFill>
                <a:latin typeface="Libre Baskerville Bold"/>
              </a:rPr>
              <a:t>cada</a:t>
            </a:r>
            <a:r>
              <a:rPr lang="en-US" sz="3200" dirty="0">
                <a:solidFill>
                  <a:srgbClr val="000000"/>
                </a:solidFill>
                <a:latin typeface="Libre Baskerville Bold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Libre Baskerville Bold"/>
              </a:rPr>
              <a:t>año</a:t>
            </a:r>
            <a:r>
              <a:rPr lang="en-US" sz="3200" dirty="0">
                <a:solidFill>
                  <a:srgbClr val="000000"/>
                </a:solidFill>
                <a:latin typeface="Libre Baskerville Bold"/>
              </a:rPr>
              <a:t>.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6811282" y="3766503"/>
            <a:ext cx="4014186" cy="27828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080"/>
              </a:lnSpc>
            </a:pPr>
            <a:r>
              <a:rPr lang="es-HN" sz="2800" dirty="0">
                <a:solidFill>
                  <a:srgbClr val="000000"/>
                </a:solidFill>
                <a:latin typeface="Libre Baskerville Bold"/>
              </a:rPr>
              <a:t>La presentación de la declaración fuera del plazo establecido se</a:t>
            </a:r>
          </a:p>
          <a:p>
            <a:pPr algn="ctr">
              <a:lnSpc>
                <a:spcPts val="3080"/>
              </a:lnSpc>
            </a:pPr>
            <a:r>
              <a:rPr lang="es-HN" sz="2800" dirty="0">
                <a:solidFill>
                  <a:srgbClr val="000000"/>
                </a:solidFill>
                <a:latin typeface="Libre Baskerville Bold"/>
              </a:rPr>
              <a:t>sancionará con una multa equivalente al diez por ciento (10%) del impuesto a pagar.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2958745" y="3961765"/>
            <a:ext cx="3408684" cy="2385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80"/>
              </a:lnSpc>
            </a:pPr>
            <a:r>
              <a:rPr lang="en-US" sz="2800" dirty="0">
                <a:solidFill>
                  <a:srgbClr val="000000"/>
                </a:solidFill>
                <a:latin typeface="Libre Baskerville Bold"/>
              </a:rPr>
              <a:t>El </a:t>
            </a:r>
            <a:r>
              <a:rPr lang="en-US" sz="2800" dirty="0" err="1">
                <a:solidFill>
                  <a:srgbClr val="000000"/>
                </a:solidFill>
                <a:latin typeface="Libre Baskerville Bold"/>
              </a:rPr>
              <a:t>pago</a:t>
            </a:r>
            <a:r>
              <a:rPr lang="en-US" sz="2800" dirty="0">
                <a:solidFill>
                  <a:srgbClr val="000000"/>
                </a:solidFill>
                <a:latin typeface="Libre Baskerville Bold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ibre Baskerville Bold"/>
              </a:rPr>
              <a:t>fuera</a:t>
            </a:r>
            <a:r>
              <a:rPr lang="en-US" sz="2800" dirty="0">
                <a:solidFill>
                  <a:srgbClr val="000000"/>
                </a:solidFill>
                <a:latin typeface="Libre Baskerville Bold"/>
              </a:rPr>
              <a:t> del </a:t>
            </a:r>
            <a:r>
              <a:rPr lang="en-US" sz="2800" dirty="0" err="1">
                <a:solidFill>
                  <a:srgbClr val="000000"/>
                </a:solidFill>
                <a:latin typeface="Libre Baskerville Bold"/>
              </a:rPr>
              <a:t>tiempo</a:t>
            </a:r>
            <a:r>
              <a:rPr lang="en-US" sz="2800" dirty="0">
                <a:solidFill>
                  <a:srgbClr val="000000"/>
                </a:solidFill>
                <a:latin typeface="Libre Baskerville Bold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ibre Baskerville Bold"/>
              </a:rPr>
              <a:t>establecido</a:t>
            </a:r>
            <a:r>
              <a:rPr lang="en-US" sz="2800" dirty="0">
                <a:solidFill>
                  <a:srgbClr val="000000"/>
                </a:solidFill>
                <a:latin typeface="Libre Baskerville Bold"/>
              </a:rPr>
              <a:t> se </a:t>
            </a:r>
            <a:r>
              <a:rPr lang="en-US" sz="2800" dirty="0" err="1">
                <a:solidFill>
                  <a:srgbClr val="000000"/>
                </a:solidFill>
                <a:latin typeface="Libre Baskerville Bold"/>
              </a:rPr>
              <a:t>sancionará</a:t>
            </a:r>
            <a:r>
              <a:rPr lang="en-US" sz="2800" dirty="0">
                <a:solidFill>
                  <a:srgbClr val="000000"/>
                </a:solidFill>
                <a:latin typeface="Libre Baskerville Bold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Libre Baskerville Bold"/>
              </a:rPr>
              <a:t>una</a:t>
            </a:r>
            <a:endParaRPr lang="en-US" sz="2800" dirty="0">
              <a:solidFill>
                <a:srgbClr val="000000"/>
              </a:solidFill>
              <a:latin typeface="Libre Baskerville Bold"/>
            </a:endParaRPr>
          </a:p>
          <a:p>
            <a:pPr algn="ctr">
              <a:lnSpc>
                <a:spcPts val="3080"/>
              </a:lnSpc>
            </a:pPr>
            <a:r>
              <a:rPr lang="en-US" sz="2800" dirty="0" err="1">
                <a:solidFill>
                  <a:srgbClr val="000000"/>
                </a:solidFill>
                <a:latin typeface="Libre Baskerville Bold"/>
              </a:rPr>
              <a:t>multa</a:t>
            </a:r>
            <a:r>
              <a:rPr lang="en-US" sz="2800" dirty="0">
                <a:solidFill>
                  <a:srgbClr val="000000"/>
                </a:solidFill>
                <a:latin typeface="Libre Baskerville Bold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ibre Baskerville Bold"/>
              </a:rPr>
              <a:t>equivalente</a:t>
            </a:r>
            <a:r>
              <a:rPr lang="en-US" sz="2800" dirty="0">
                <a:solidFill>
                  <a:srgbClr val="000000"/>
                </a:solidFill>
                <a:latin typeface="Libre Baskerville Bold"/>
              </a:rPr>
              <a:t>:</a:t>
            </a:r>
          </a:p>
          <a:p>
            <a:pPr algn="ctr">
              <a:lnSpc>
                <a:spcPts val="3080"/>
              </a:lnSpc>
            </a:pPr>
            <a:r>
              <a:rPr lang="en-US" sz="2800" dirty="0">
                <a:solidFill>
                  <a:srgbClr val="000000"/>
                </a:solidFill>
                <a:latin typeface="Libre Baskerville Bold"/>
              </a:rPr>
              <a:t> al 25% del valor </a:t>
            </a:r>
            <a:r>
              <a:rPr lang="en-US" sz="2800" dirty="0" err="1">
                <a:solidFill>
                  <a:srgbClr val="000000"/>
                </a:solidFill>
                <a:latin typeface="Libre Baskerville Bold"/>
              </a:rPr>
              <a:t>dejado</a:t>
            </a:r>
            <a:r>
              <a:rPr lang="en-US" sz="2800" dirty="0">
                <a:solidFill>
                  <a:srgbClr val="000000"/>
                </a:solidFill>
                <a:latin typeface="Libre Baskerville Bold"/>
              </a:rPr>
              <a:t> ha </a:t>
            </a:r>
            <a:r>
              <a:rPr lang="en-US" sz="2800" dirty="0" err="1">
                <a:solidFill>
                  <a:srgbClr val="000000"/>
                </a:solidFill>
                <a:latin typeface="Libre Baskerville Bold"/>
              </a:rPr>
              <a:t>retener</a:t>
            </a:r>
            <a:endParaRPr lang="en-US" sz="2800" dirty="0">
              <a:solidFill>
                <a:srgbClr val="000000"/>
              </a:solidFill>
              <a:latin typeface="Libre Baskerville Bol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>
            <a:off x="2356122" y="3459732"/>
            <a:ext cx="2240465" cy="3095633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5"/>
          <a:srcRect t="6660" b="6660"/>
          <a:stretch>
            <a:fillRect/>
          </a:stretch>
        </p:blipFill>
        <p:spPr>
          <a:xfrm>
            <a:off x="4596587" y="3031210"/>
            <a:ext cx="9185461" cy="5085608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2590800" y="1469757"/>
            <a:ext cx="13716000" cy="7181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4500" b="1" dirty="0">
                <a:solidFill>
                  <a:srgbClr val="000000"/>
                </a:solidFill>
                <a:latin typeface="Libre Baskerville Bold"/>
              </a:rPr>
              <a:t>Base para el </a:t>
            </a:r>
            <a:r>
              <a:rPr lang="en-US" sz="4500" b="1" dirty="0" err="1">
                <a:solidFill>
                  <a:srgbClr val="000000"/>
                </a:solidFill>
                <a:latin typeface="Libre Baskerville Bold"/>
              </a:rPr>
              <a:t>calculo</a:t>
            </a:r>
            <a:r>
              <a:rPr lang="en-US" sz="4500" b="1" dirty="0">
                <a:solidFill>
                  <a:srgbClr val="000000"/>
                </a:solidFill>
                <a:latin typeface="Libre Baskerville Bold"/>
              </a:rPr>
              <a:t> del </a:t>
            </a:r>
            <a:r>
              <a:rPr lang="en-US" sz="4500" b="1" dirty="0" err="1">
                <a:solidFill>
                  <a:srgbClr val="000000"/>
                </a:solidFill>
                <a:latin typeface="Libre Baskerville Bold"/>
              </a:rPr>
              <a:t>impuesto</a:t>
            </a:r>
            <a:r>
              <a:rPr lang="en-US" sz="4500" b="1" dirty="0">
                <a:solidFill>
                  <a:srgbClr val="000000"/>
                </a:solidFill>
                <a:latin typeface="Libre Baskerville Bold"/>
              </a:rPr>
              <a:t> personal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9689" y="0"/>
            <a:ext cx="18288000" cy="102870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>
            <a:off x="12737045" y="1591955"/>
            <a:ext cx="1111106" cy="1712688"/>
          </a:xfrm>
          <a:prstGeom prst="rect">
            <a:avLst/>
          </a:prstGeom>
        </p:spPr>
      </p:pic>
      <p:sp>
        <p:nvSpPr>
          <p:cNvPr id="4" name="TextBox 4"/>
          <p:cNvSpPr txBox="1"/>
          <p:nvPr/>
        </p:nvSpPr>
        <p:spPr>
          <a:xfrm>
            <a:off x="6005439" y="2062218"/>
            <a:ext cx="6731606" cy="7309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739"/>
              </a:lnSpc>
            </a:pPr>
            <a:r>
              <a:rPr lang="en-US" sz="5000" b="1" dirty="0" err="1">
                <a:solidFill>
                  <a:srgbClr val="000000"/>
                </a:solidFill>
                <a:latin typeface="Libre Baskerville Bold"/>
              </a:rPr>
              <a:t>Quienes</a:t>
            </a:r>
            <a:r>
              <a:rPr lang="en-US" sz="5000" b="1" dirty="0">
                <a:solidFill>
                  <a:srgbClr val="000000"/>
                </a:solidFill>
                <a:latin typeface="Libre Baskerville Bold"/>
              </a:rPr>
              <a:t> </a:t>
            </a:r>
            <a:r>
              <a:rPr lang="en-US" sz="5000" b="1" dirty="0" err="1">
                <a:solidFill>
                  <a:srgbClr val="000000"/>
                </a:solidFill>
                <a:latin typeface="Libre Baskerville Bold"/>
              </a:rPr>
              <a:t>están</a:t>
            </a:r>
            <a:r>
              <a:rPr lang="en-US" sz="5000" b="1" dirty="0">
                <a:solidFill>
                  <a:srgbClr val="000000"/>
                </a:solidFill>
                <a:latin typeface="Libre Baskerville Bold"/>
              </a:rPr>
              <a:t> </a:t>
            </a:r>
            <a:r>
              <a:rPr lang="en-US" sz="5000" b="1" dirty="0" err="1">
                <a:solidFill>
                  <a:srgbClr val="000000"/>
                </a:solidFill>
                <a:latin typeface="Libre Baskerville Bold"/>
              </a:rPr>
              <a:t>exentos</a:t>
            </a:r>
            <a:endParaRPr lang="en-US" sz="5000" b="1" dirty="0">
              <a:solidFill>
                <a:srgbClr val="000000"/>
              </a:solidFill>
              <a:latin typeface="Libre Baskerville Bold"/>
            </a:endParaRP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 rot="-10800000">
            <a:off x="4874206" y="1591955"/>
            <a:ext cx="1131232" cy="1743711"/>
          </a:xfrm>
          <a:prstGeom prst="rect">
            <a:avLst/>
          </a:prstGeom>
        </p:spPr>
      </p:pic>
      <p:sp>
        <p:nvSpPr>
          <p:cNvPr id="6" name="TextBox 6"/>
          <p:cNvSpPr txBox="1"/>
          <p:nvPr/>
        </p:nvSpPr>
        <p:spPr>
          <a:xfrm>
            <a:off x="4113198" y="3934592"/>
            <a:ext cx="11105211" cy="30008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604519" lvl="1" indent="-302260">
              <a:lnSpc>
                <a:spcPts val="3919"/>
              </a:lnSpc>
              <a:buFont typeface="Arial"/>
              <a:buChar char="•"/>
            </a:pP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Quienes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constitucionalmente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lo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esten</a:t>
            </a:r>
            <a:endParaRPr lang="en-US" sz="3600" dirty="0">
              <a:solidFill>
                <a:srgbClr val="000000"/>
              </a:solidFill>
              <a:latin typeface="Libre Baskerville"/>
            </a:endParaRPr>
          </a:p>
          <a:p>
            <a:pPr marL="604519" lvl="1" indent="-302260">
              <a:lnSpc>
                <a:spcPts val="3919"/>
              </a:lnSpc>
              <a:buFont typeface="Arial"/>
              <a:buChar char="•"/>
            </a:pPr>
            <a:r>
              <a:rPr lang="en-US" sz="3600" dirty="0">
                <a:solidFill>
                  <a:srgbClr val="000000"/>
                </a:solidFill>
                <a:latin typeface="Libre Baskerville"/>
              </a:rPr>
              <a:t>Los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jubilados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y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pensionados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por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invalidez</a:t>
            </a:r>
            <a:endParaRPr lang="en-US" sz="3600" dirty="0">
              <a:solidFill>
                <a:srgbClr val="000000"/>
              </a:solidFill>
              <a:latin typeface="Libre Baskerville"/>
            </a:endParaRPr>
          </a:p>
          <a:p>
            <a:pPr marL="604519" lvl="1" indent="-302260">
              <a:lnSpc>
                <a:spcPts val="3919"/>
              </a:lnSpc>
              <a:buFont typeface="Arial"/>
              <a:buChar char="•"/>
            </a:pPr>
            <a:r>
              <a:rPr lang="en-US" sz="3600" dirty="0">
                <a:solidFill>
                  <a:srgbClr val="000000"/>
                </a:solidFill>
                <a:latin typeface="Libre Baskerville"/>
              </a:rPr>
              <a:t>Los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ciudadanos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mayores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de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sesenta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y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cinco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(65)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años</a:t>
            </a:r>
            <a:endParaRPr lang="en-US" sz="3600" dirty="0">
              <a:solidFill>
                <a:srgbClr val="000000"/>
              </a:solidFill>
              <a:latin typeface="Libre Baskerville"/>
            </a:endParaRPr>
          </a:p>
          <a:p>
            <a:pPr marL="604519" lvl="1" indent="-302260">
              <a:lnSpc>
                <a:spcPts val="3919"/>
              </a:lnSpc>
              <a:buFont typeface="Arial"/>
              <a:buChar char="•"/>
            </a:pP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Quienes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,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cuando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por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los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mismos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ingresos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,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estén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afectos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en forma individual al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Impuesto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de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Industrias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,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Comercios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 y </a:t>
            </a:r>
            <a:r>
              <a:rPr lang="en-US" sz="3600" dirty="0" err="1">
                <a:solidFill>
                  <a:srgbClr val="000000"/>
                </a:solidFill>
                <a:latin typeface="Libre Baskerville"/>
              </a:rPr>
              <a:t>Servicios</a:t>
            </a:r>
            <a:r>
              <a:rPr lang="en-US" sz="3600" dirty="0">
                <a:solidFill>
                  <a:srgbClr val="000000"/>
                </a:solidFill>
                <a:latin typeface="Libre Baskerville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grpSp>
        <p:nvGrpSpPr>
          <p:cNvPr id="6" name="Group 6"/>
          <p:cNvGrpSpPr/>
          <p:nvPr/>
        </p:nvGrpSpPr>
        <p:grpSpPr>
          <a:xfrm>
            <a:off x="1028700" y="2964071"/>
            <a:ext cx="5753609" cy="1681264"/>
            <a:chOff x="0" y="0"/>
            <a:chExt cx="1515354" cy="442802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515354" cy="442802"/>
            </a:xfrm>
            <a:custGeom>
              <a:avLst/>
              <a:gdLst/>
              <a:ahLst/>
              <a:cxnLst/>
              <a:rect l="l" t="t" r="r" b="b"/>
              <a:pathLst>
                <a:path w="1515354" h="442802">
                  <a:moveTo>
                    <a:pt x="68624" y="0"/>
                  </a:moveTo>
                  <a:lnTo>
                    <a:pt x="1446729" y="0"/>
                  </a:lnTo>
                  <a:cubicBezTo>
                    <a:pt x="1464930" y="0"/>
                    <a:pt x="1482385" y="7230"/>
                    <a:pt x="1495254" y="20100"/>
                  </a:cubicBezTo>
                  <a:cubicBezTo>
                    <a:pt x="1508124" y="32969"/>
                    <a:pt x="1515354" y="50424"/>
                    <a:pt x="1515354" y="68624"/>
                  </a:cubicBezTo>
                  <a:lnTo>
                    <a:pt x="1515354" y="374178"/>
                  </a:lnTo>
                  <a:cubicBezTo>
                    <a:pt x="1515354" y="392378"/>
                    <a:pt x="1508124" y="409833"/>
                    <a:pt x="1495254" y="422703"/>
                  </a:cubicBezTo>
                  <a:cubicBezTo>
                    <a:pt x="1482385" y="435572"/>
                    <a:pt x="1464930" y="442802"/>
                    <a:pt x="1446729" y="442802"/>
                  </a:cubicBezTo>
                  <a:lnTo>
                    <a:pt x="68624" y="442802"/>
                  </a:lnTo>
                  <a:cubicBezTo>
                    <a:pt x="50424" y="442802"/>
                    <a:pt x="32969" y="435572"/>
                    <a:pt x="20100" y="422703"/>
                  </a:cubicBezTo>
                  <a:cubicBezTo>
                    <a:pt x="7230" y="409833"/>
                    <a:pt x="0" y="392378"/>
                    <a:pt x="0" y="374178"/>
                  </a:cubicBezTo>
                  <a:lnTo>
                    <a:pt x="0" y="68624"/>
                  </a:lnTo>
                  <a:cubicBezTo>
                    <a:pt x="0" y="50424"/>
                    <a:pt x="7230" y="32969"/>
                    <a:pt x="20100" y="20100"/>
                  </a:cubicBezTo>
                  <a:cubicBezTo>
                    <a:pt x="32969" y="7230"/>
                    <a:pt x="50424" y="0"/>
                    <a:pt x="68624" y="0"/>
                  </a:cubicBezTo>
                  <a:close/>
                </a:path>
              </a:pathLst>
            </a:custGeom>
            <a:solidFill>
              <a:srgbClr val="00BF63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7536433" y="5679571"/>
            <a:ext cx="7572511" cy="3086100"/>
            <a:chOff x="0" y="0"/>
            <a:chExt cx="1994406" cy="81280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1994406" cy="812800"/>
            </a:xfrm>
            <a:custGeom>
              <a:avLst/>
              <a:gdLst/>
              <a:ahLst/>
              <a:cxnLst/>
              <a:rect l="l" t="t" r="r" b="b"/>
              <a:pathLst>
                <a:path w="1994406" h="812800">
                  <a:moveTo>
                    <a:pt x="52141" y="0"/>
                  </a:moveTo>
                  <a:lnTo>
                    <a:pt x="1942265" y="0"/>
                  </a:lnTo>
                  <a:cubicBezTo>
                    <a:pt x="1956094" y="0"/>
                    <a:pt x="1969356" y="5493"/>
                    <a:pt x="1979134" y="15272"/>
                  </a:cubicBezTo>
                  <a:cubicBezTo>
                    <a:pt x="1988913" y="25050"/>
                    <a:pt x="1994406" y="38312"/>
                    <a:pt x="1994406" y="52141"/>
                  </a:cubicBezTo>
                  <a:lnTo>
                    <a:pt x="1994406" y="760659"/>
                  </a:lnTo>
                  <a:cubicBezTo>
                    <a:pt x="1994406" y="774488"/>
                    <a:pt x="1988913" y="787750"/>
                    <a:pt x="1979134" y="797528"/>
                  </a:cubicBezTo>
                  <a:cubicBezTo>
                    <a:pt x="1969356" y="807307"/>
                    <a:pt x="1956094" y="812800"/>
                    <a:pt x="1942265" y="812800"/>
                  </a:cubicBezTo>
                  <a:lnTo>
                    <a:pt x="52141" y="812800"/>
                  </a:lnTo>
                  <a:cubicBezTo>
                    <a:pt x="38312" y="812800"/>
                    <a:pt x="25050" y="807307"/>
                    <a:pt x="15272" y="797528"/>
                  </a:cubicBezTo>
                  <a:cubicBezTo>
                    <a:pt x="5493" y="787750"/>
                    <a:pt x="0" y="774488"/>
                    <a:pt x="0" y="760659"/>
                  </a:cubicBezTo>
                  <a:lnTo>
                    <a:pt x="0" y="52141"/>
                  </a:lnTo>
                  <a:cubicBezTo>
                    <a:pt x="0" y="38312"/>
                    <a:pt x="5493" y="25050"/>
                    <a:pt x="15272" y="15272"/>
                  </a:cubicBezTo>
                  <a:cubicBezTo>
                    <a:pt x="25050" y="5493"/>
                    <a:pt x="38312" y="0"/>
                    <a:pt x="52141" y="0"/>
                  </a:cubicBezTo>
                  <a:close/>
                </a:path>
              </a:pathLst>
            </a:custGeom>
            <a:solidFill>
              <a:srgbClr val="FFBD59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grpSp>
        <p:nvGrpSpPr>
          <p:cNvPr id="12" name="Group 12"/>
          <p:cNvGrpSpPr/>
          <p:nvPr/>
        </p:nvGrpSpPr>
        <p:grpSpPr>
          <a:xfrm>
            <a:off x="1028700" y="6264313"/>
            <a:ext cx="5753609" cy="1543050"/>
            <a:chOff x="0" y="0"/>
            <a:chExt cx="1515354" cy="406400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1515354" cy="406400"/>
            </a:xfrm>
            <a:custGeom>
              <a:avLst/>
              <a:gdLst/>
              <a:ahLst/>
              <a:cxnLst/>
              <a:rect l="l" t="t" r="r" b="b"/>
              <a:pathLst>
                <a:path w="1515354" h="406400">
                  <a:moveTo>
                    <a:pt x="68624" y="0"/>
                  </a:moveTo>
                  <a:lnTo>
                    <a:pt x="1446729" y="0"/>
                  </a:lnTo>
                  <a:cubicBezTo>
                    <a:pt x="1464930" y="0"/>
                    <a:pt x="1482385" y="7230"/>
                    <a:pt x="1495254" y="20100"/>
                  </a:cubicBezTo>
                  <a:cubicBezTo>
                    <a:pt x="1508124" y="32969"/>
                    <a:pt x="1515354" y="50424"/>
                    <a:pt x="1515354" y="68624"/>
                  </a:cubicBezTo>
                  <a:lnTo>
                    <a:pt x="1515354" y="337776"/>
                  </a:lnTo>
                  <a:cubicBezTo>
                    <a:pt x="1515354" y="355976"/>
                    <a:pt x="1508124" y="373431"/>
                    <a:pt x="1495254" y="386300"/>
                  </a:cubicBezTo>
                  <a:cubicBezTo>
                    <a:pt x="1482385" y="399170"/>
                    <a:pt x="1464930" y="406400"/>
                    <a:pt x="1446729" y="406400"/>
                  </a:cubicBezTo>
                  <a:lnTo>
                    <a:pt x="68624" y="406400"/>
                  </a:lnTo>
                  <a:cubicBezTo>
                    <a:pt x="50424" y="406400"/>
                    <a:pt x="32969" y="399170"/>
                    <a:pt x="20100" y="386300"/>
                  </a:cubicBezTo>
                  <a:cubicBezTo>
                    <a:pt x="7230" y="373431"/>
                    <a:pt x="0" y="355976"/>
                    <a:pt x="0" y="337776"/>
                  </a:cubicBezTo>
                  <a:lnTo>
                    <a:pt x="0" y="68624"/>
                  </a:lnTo>
                  <a:cubicBezTo>
                    <a:pt x="0" y="50424"/>
                    <a:pt x="7230" y="32969"/>
                    <a:pt x="20100" y="20100"/>
                  </a:cubicBezTo>
                  <a:cubicBezTo>
                    <a:pt x="32969" y="7230"/>
                    <a:pt x="50424" y="0"/>
                    <a:pt x="68624" y="0"/>
                  </a:cubicBezTo>
                  <a:close/>
                </a:path>
              </a:pathLst>
            </a:custGeom>
            <a:solidFill>
              <a:srgbClr val="FF914D"/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endParaRPr/>
            </a:p>
          </p:txBody>
        </p:sp>
      </p:grpSp>
      <p:pic>
        <p:nvPicPr>
          <p:cNvPr id="16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>
            <a:off x="5298058" y="7639723"/>
            <a:ext cx="2574094" cy="727181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 rot="10723624">
            <a:off x="15148611" y="3811715"/>
            <a:ext cx="671012" cy="3578729"/>
          </a:xfrm>
          <a:prstGeom prst="rect">
            <a:avLst/>
          </a:prstGeom>
        </p:spPr>
      </p:pic>
      <p:sp>
        <p:nvSpPr>
          <p:cNvPr id="18" name="TextBox 18"/>
          <p:cNvSpPr txBox="1"/>
          <p:nvPr/>
        </p:nvSpPr>
        <p:spPr>
          <a:xfrm>
            <a:off x="1828800" y="777383"/>
            <a:ext cx="15419897" cy="161582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Impuesto</a:t>
            </a:r>
            <a:r>
              <a:rPr lang="en-US" sz="5400" b="1" dirty="0">
                <a:solidFill>
                  <a:srgbClr val="000000"/>
                </a:solidFill>
                <a:latin typeface="Open Sans Light Bold"/>
              </a:rPr>
              <a:t> </a:t>
            </a: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Industria</a:t>
            </a:r>
            <a:r>
              <a:rPr lang="en-US" sz="5400" b="1" dirty="0">
                <a:solidFill>
                  <a:srgbClr val="000000"/>
                </a:solidFill>
                <a:latin typeface="Open Sans Light Bold"/>
              </a:rPr>
              <a:t>, </a:t>
            </a: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Comercio</a:t>
            </a:r>
            <a:r>
              <a:rPr lang="en-US" sz="5400" b="1" dirty="0">
                <a:solidFill>
                  <a:srgbClr val="000000"/>
                </a:solidFill>
                <a:latin typeface="Open Sans Light Bold"/>
              </a:rPr>
              <a:t> y </a:t>
            </a:r>
            <a:r>
              <a:rPr lang="en-US" sz="5400" b="1" dirty="0" err="1">
                <a:solidFill>
                  <a:srgbClr val="000000"/>
                </a:solidFill>
                <a:latin typeface="Open Sans Light Bold"/>
              </a:rPr>
              <a:t>Servicio</a:t>
            </a:r>
            <a:endParaRPr lang="en-US" sz="5400" b="1" dirty="0">
              <a:solidFill>
                <a:srgbClr val="000000"/>
              </a:solidFill>
              <a:latin typeface="Open Sans Light Bold"/>
            </a:endParaRPr>
          </a:p>
          <a:p>
            <a:pPr algn="ctr">
              <a:lnSpc>
                <a:spcPts val="6299"/>
              </a:lnSpc>
            </a:pPr>
            <a:r>
              <a:rPr lang="en-US" sz="5400" b="1" dirty="0">
                <a:solidFill>
                  <a:srgbClr val="000000"/>
                </a:solidFill>
                <a:latin typeface="Open Sans Light Bold"/>
              </a:rPr>
              <a:t>Art.78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283983" y="3346761"/>
            <a:ext cx="5243043" cy="9746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3000" dirty="0">
                <a:solidFill>
                  <a:srgbClr val="000000"/>
                </a:solidFill>
                <a:latin typeface="Libre Baskerville"/>
              </a:rPr>
              <a:t>Se </a:t>
            </a:r>
            <a:r>
              <a:rPr lang="en-US" sz="3000" dirty="0" err="1">
                <a:solidFill>
                  <a:srgbClr val="000000"/>
                </a:solidFill>
                <a:latin typeface="Libre Baskerville"/>
              </a:rPr>
              <a:t>debe</a:t>
            </a:r>
            <a:r>
              <a:rPr lang="en-US" sz="30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Libre Baskerville"/>
              </a:rPr>
              <a:t>presentar</a:t>
            </a:r>
            <a:r>
              <a:rPr lang="en-US" sz="3000" dirty="0">
                <a:solidFill>
                  <a:srgbClr val="000000"/>
                </a:solidFill>
                <a:latin typeface="Libre Baskerville"/>
              </a:rPr>
              <a:t> en el </a:t>
            </a:r>
            <a:r>
              <a:rPr lang="en-US" sz="3000" dirty="0" err="1">
                <a:solidFill>
                  <a:srgbClr val="000000"/>
                </a:solidFill>
                <a:latin typeface="Libre Baskerville"/>
              </a:rPr>
              <a:t>mes</a:t>
            </a:r>
            <a:r>
              <a:rPr lang="en-US" sz="3000" dirty="0">
                <a:solidFill>
                  <a:srgbClr val="000000"/>
                </a:solidFill>
                <a:latin typeface="Libre Baskerville"/>
              </a:rPr>
              <a:t> de </a:t>
            </a:r>
            <a:r>
              <a:rPr lang="en-US" sz="3000" dirty="0" err="1">
                <a:solidFill>
                  <a:srgbClr val="000000"/>
                </a:solidFill>
                <a:latin typeface="Libre Baskerville"/>
              </a:rPr>
              <a:t>enero</a:t>
            </a:r>
            <a:r>
              <a:rPr lang="en-US" sz="3000" dirty="0">
                <a:solidFill>
                  <a:srgbClr val="000000"/>
                </a:solidFill>
                <a:latin typeface="Libre Baskerville"/>
              </a:rPr>
              <a:t> de </a:t>
            </a:r>
            <a:r>
              <a:rPr lang="en-US" sz="3000" dirty="0" err="1">
                <a:solidFill>
                  <a:srgbClr val="000000"/>
                </a:solidFill>
                <a:latin typeface="Libre Baskerville"/>
              </a:rPr>
              <a:t>cada</a:t>
            </a:r>
            <a:r>
              <a:rPr lang="en-US" sz="30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Libre Baskerville"/>
              </a:rPr>
              <a:t>año</a:t>
            </a:r>
            <a:r>
              <a:rPr lang="en-US" sz="3000" dirty="0">
                <a:solidFill>
                  <a:srgbClr val="000000"/>
                </a:solidFill>
                <a:latin typeface="Libre Baskerville"/>
              </a:rPr>
              <a:t> </a:t>
            </a:r>
          </a:p>
        </p:txBody>
      </p:sp>
      <p:sp>
        <p:nvSpPr>
          <p:cNvPr id="25" name="Freeform 7"/>
          <p:cNvSpPr/>
          <p:nvPr/>
        </p:nvSpPr>
        <p:spPr>
          <a:xfrm>
            <a:off x="7872152" y="2659261"/>
            <a:ext cx="6719803" cy="2091828"/>
          </a:xfrm>
          <a:custGeom>
            <a:avLst/>
            <a:gdLst/>
            <a:ahLst/>
            <a:cxnLst/>
            <a:rect l="l" t="t" r="r" b="b"/>
            <a:pathLst>
              <a:path w="1515354" h="442802">
                <a:moveTo>
                  <a:pt x="68624" y="0"/>
                </a:moveTo>
                <a:lnTo>
                  <a:pt x="1446729" y="0"/>
                </a:lnTo>
                <a:cubicBezTo>
                  <a:pt x="1464930" y="0"/>
                  <a:pt x="1482385" y="7230"/>
                  <a:pt x="1495254" y="20100"/>
                </a:cubicBezTo>
                <a:cubicBezTo>
                  <a:pt x="1508124" y="32969"/>
                  <a:pt x="1515354" y="50424"/>
                  <a:pt x="1515354" y="68624"/>
                </a:cubicBezTo>
                <a:lnTo>
                  <a:pt x="1515354" y="374178"/>
                </a:lnTo>
                <a:cubicBezTo>
                  <a:pt x="1515354" y="392378"/>
                  <a:pt x="1508124" y="409833"/>
                  <a:pt x="1495254" y="422703"/>
                </a:cubicBezTo>
                <a:cubicBezTo>
                  <a:pt x="1482385" y="435572"/>
                  <a:pt x="1464930" y="442802"/>
                  <a:pt x="1446729" y="442802"/>
                </a:cubicBezTo>
                <a:lnTo>
                  <a:pt x="68624" y="442802"/>
                </a:lnTo>
                <a:cubicBezTo>
                  <a:pt x="50424" y="442802"/>
                  <a:pt x="32969" y="435572"/>
                  <a:pt x="20100" y="422703"/>
                </a:cubicBezTo>
                <a:cubicBezTo>
                  <a:pt x="7230" y="409833"/>
                  <a:pt x="0" y="392378"/>
                  <a:pt x="0" y="374178"/>
                </a:cubicBezTo>
                <a:lnTo>
                  <a:pt x="0" y="68624"/>
                </a:lnTo>
                <a:cubicBezTo>
                  <a:pt x="0" y="50424"/>
                  <a:pt x="7230" y="32969"/>
                  <a:pt x="20100" y="20100"/>
                </a:cubicBezTo>
                <a:cubicBezTo>
                  <a:pt x="32969" y="7230"/>
                  <a:pt x="50424" y="0"/>
                  <a:pt x="68624" y="0"/>
                </a:cubicBezTo>
                <a:close/>
              </a:path>
            </a:pathLst>
          </a:custGeom>
          <a:solidFill>
            <a:srgbClr val="BCEC36"/>
          </a:solidFill>
        </p:spPr>
      </p:sp>
      <p:sp>
        <p:nvSpPr>
          <p:cNvPr id="20" name="TextBox 20"/>
          <p:cNvSpPr txBox="1"/>
          <p:nvPr/>
        </p:nvSpPr>
        <p:spPr>
          <a:xfrm>
            <a:off x="8318854" y="3021812"/>
            <a:ext cx="6007668" cy="134652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500"/>
              </a:lnSpc>
            </a:pPr>
            <a:r>
              <a:rPr lang="en-US" sz="2800" dirty="0">
                <a:solidFill>
                  <a:srgbClr val="000000"/>
                </a:solidFill>
                <a:latin typeface="Libre Baskerville"/>
              </a:rPr>
              <a:t>La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falta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de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declaración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o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su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presentación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tardía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causará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una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multa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igual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al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impuesto</a:t>
            </a:r>
            <a:r>
              <a:rPr lang="en-US" sz="2800" dirty="0">
                <a:solidFill>
                  <a:srgbClr val="000000"/>
                </a:solidFill>
                <a:latin typeface="Libre Baskerville"/>
              </a:rPr>
              <a:t> de un </a:t>
            </a:r>
            <a:r>
              <a:rPr lang="en-US" sz="2800" dirty="0" err="1">
                <a:solidFill>
                  <a:srgbClr val="000000"/>
                </a:solidFill>
                <a:latin typeface="Libre Baskerville"/>
              </a:rPr>
              <a:t>mes</a:t>
            </a:r>
            <a:endParaRPr lang="en-US" sz="2800" dirty="0">
              <a:solidFill>
                <a:srgbClr val="000000"/>
              </a:solidFill>
              <a:latin typeface="Libre Baskerville"/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7717421" y="5910942"/>
            <a:ext cx="7210534" cy="23852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80"/>
              </a:lnSpc>
            </a:pPr>
            <a:r>
              <a:rPr lang="en-US" sz="2500" dirty="0">
                <a:solidFill>
                  <a:srgbClr val="000000"/>
                </a:solidFill>
                <a:latin typeface="Libre Baskerville"/>
              </a:rPr>
              <a:t>la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falta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de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pago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se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sancionará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con un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recargo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de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interés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anual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,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igual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a la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tasa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activa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que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los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bancos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del Sistema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Financiero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Nacional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utilizan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en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sus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operaciones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comerciales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,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más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un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recargo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del dos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por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ciento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(2%)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anual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calculado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sobre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saldos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mensuales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(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Artículo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 109 de la Ley de </a:t>
            </a:r>
            <a:r>
              <a:rPr lang="en-US" sz="2500" dirty="0" err="1">
                <a:solidFill>
                  <a:srgbClr val="000000"/>
                </a:solidFill>
                <a:latin typeface="Libre Baskerville"/>
              </a:rPr>
              <a:t>Municipalidades</a:t>
            </a:r>
            <a:r>
              <a:rPr lang="en-US" sz="2500" dirty="0">
                <a:solidFill>
                  <a:srgbClr val="000000"/>
                </a:solidFill>
                <a:latin typeface="Libre Baskerville"/>
              </a:rPr>
              <a:t>).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362136" y="6486531"/>
            <a:ext cx="4905375" cy="9746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3000" dirty="0" err="1">
                <a:solidFill>
                  <a:srgbClr val="000000"/>
                </a:solidFill>
                <a:latin typeface="Libre Baskerville"/>
              </a:rPr>
              <a:t>Debe</a:t>
            </a:r>
            <a:r>
              <a:rPr lang="en-US" sz="30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Libre Baskerville"/>
              </a:rPr>
              <a:t>pagarse</a:t>
            </a:r>
            <a:r>
              <a:rPr lang="en-US" sz="30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Libre Baskerville"/>
              </a:rPr>
              <a:t>durante</a:t>
            </a:r>
            <a:r>
              <a:rPr lang="en-US" sz="3000" dirty="0">
                <a:solidFill>
                  <a:srgbClr val="000000"/>
                </a:solidFill>
                <a:latin typeface="Libre Baskerville"/>
              </a:rPr>
              <a:t> los10 </a:t>
            </a:r>
            <a:r>
              <a:rPr lang="en-US" sz="3000" dirty="0" err="1">
                <a:solidFill>
                  <a:srgbClr val="000000"/>
                </a:solidFill>
                <a:latin typeface="Libre Baskerville"/>
              </a:rPr>
              <a:t>primeros</a:t>
            </a:r>
            <a:r>
              <a:rPr lang="en-US" sz="30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Libre Baskerville"/>
              </a:rPr>
              <a:t>días</a:t>
            </a:r>
            <a:r>
              <a:rPr lang="en-US" sz="3000" dirty="0">
                <a:solidFill>
                  <a:srgbClr val="000000"/>
                </a:solidFill>
                <a:latin typeface="Libre Baskerville"/>
              </a:rPr>
              <a:t> de </a:t>
            </a:r>
            <a:r>
              <a:rPr lang="en-US" sz="3000" dirty="0" err="1">
                <a:solidFill>
                  <a:srgbClr val="000000"/>
                </a:solidFill>
                <a:latin typeface="Libre Baskerville"/>
              </a:rPr>
              <a:t>cada</a:t>
            </a:r>
            <a:r>
              <a:rPr lang="en-US" sz="3000" dirty="0">
                <a:solidFill>
                  <a:srgbClr val="000000"/>
                </a:solidFill>
                <a:latin typeface="Libre Baskerville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Libre Baskerville"/>
              </a:rPr>
              <a:t>mes</a:t>
            </a:r>
            <a:endParaRPr lang="en-US" sz="3000" dirty="0">
              <a:solidFill>
                <a:srgbClr val="000000"/>
              </a:solidFill>
              <a:latin typeface="Libre Baskerville"/>
            </a:endParaRPr>
          </a:p>
        </p:txBody>
      </p:sp>
      <p:sp>
        <p:nvSpPr>
          <p:cNvPr id="23" name="TextBox 23"/>
          <p:cNvSpPr txBox="1"/>
          <p:nvPr/>
        </p:nvSpPr>
        <p:spPr>
          <a:xfrm>
            <a:off x="15859292" y="5359531"/>
            <a:ext cx="1975536" cy="64120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</a:pPr>
            <a:r>
              <a:rPr lang="en-US" sz="2500" dirty="0">
                <a:solidFill>
                  <a:srgbClr val="000000"/>
                </a:solidFill>
                <a:latin typeface="Open Sans Extra Bold"/>
              </a:rPr>
              <a:t>Art.23 Plan de </a:t>
            </a:r>
            <a:r>
              <a:rPr lang="en-US" sz="2500" dirty="0" err="1">
                <a:solidFill>
                  <a:srgbClr val="000000"/>
                </a:solidFill>
                <a:latin typeface="Open Sans Extra Bold"/>
              </a:rPr>
              <a:t>Arbitrios</a:t>
            </a:r>
            <a:endParaRPr lang="en-US" sz="2500" dirty="0">
              <a:solidFill>
                <a:srgbClr val="000000"/>
              </a:solidFill>
              <a:latin typeface="Open Sans Extra Bold"/>
            </a:endParaRPr>
          </a:p>
        </p:txBody>
      </p:sp>
      <p:pic>
        <p:nvPicPr>
          <p:cNvPr id="15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>
            <a:off x="5729336" y="4375057"/>
            <a:ext cx="2662174" cy="75206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463479" y="3600450"/>
            <a:ext cx="2544578" cy="2544578"/>
            <a:chOff x="0" y="0"/>
            <a:chExt cx="812800" cy="812800"/>
          </a:xfrm>
        </p:grpSpPr>
        <p:sp>
          <p:nvSpPr>
            <p:cNvPr id="4" name="Freeform 4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>
                  <a:solidFill>
                    <a:srgbClr val="FFFFFF"/>
                  </a:solidFill>
                  <a:latin typeface="Libre Baskerville Bold"/>
                </a:rPr>
                <a:t>ICS</a:t>
              </a: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3973396" y="1888103"/>
            <a:ext cx="2544578" cy="2544578"/>
            <a:chOff x="0" y="0"/>
            <a:chExt cx="812800" cy="812800"/>
          </a:xfrm>
        </p:grpSpPr>
        <p:sp>
          <p:nvSpPr>
            <p:cNvPr id="7" name="Freeform 7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4798E3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>
                  <a:solidFill>
                    <a:srgbClr val="FFFFFF"/>
                  </a:solidFill>
                  <a:latin typeface="Libre Baskerville Bold"/>
                </a:rPr>
                <a:t>Regulado</a:t>
              </a: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3973396" y="5657850"/>
            <a:ext cx="2544578" cy="2544578"/>
            <a:chOff x="0" y="0"/>
            <a:chExt cx="812800" cy="812800"/>
          </a:xfrm>
        </p:grpSpPr>
        <p:sp>
          <p:nvSpPr>
            <p:cNvPr id="10" name="Freeform 10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5FCEF6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>
                  <a:solidFill>
                    <a:srgbClr val="FFFFFF"/>
                  </a:solidFill>
                  <a:latin typeface="Libre Baskerville Bold"/>
                </a:rPr>
                <a:t>No regulado</a:t>
              </a:r>
            </a:p>
          </p:txBody>
        </p:sp>
      </p:grpSp>
      <p:pic>
        <p:nvPicPr>
          <p:cNvPr id="12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>
            <a:off x="3093261" y="2978097"/>
            <a:ext cx="1017478" cy="4114800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>
          <a:xfrm>
            <a:off x="7451348" y="2828701"/>
            <a:ext cx="1143763" cy="663382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>
          <a:xfrm>
            <a:off x="7451348" y="6761205"/>
            <a:ext cx="1143763" cy="663382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7"/>
          <a:srcRect r="2350"/>
          <a:stretch>
            <a:fillRect/>
          </a:stretch>
        </p:blipFill>
        <p:spPr>
          <a:xfrm>
            <a:off x="8948284" y="5499151"/>
            <a:ext cx="7389810" cy="3187491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8948284" y="2227648"/>
            <a:ext cx="7713479" cy="1865488"/>
          </a:xfrm>
          <a:prstGeom prst="rect">
            <a:avLst/>
          </a:prstGeom>
        </p:spPr>
      </p:pic>
      <p:sp>
        <p:nvSpPr>
          <p:cNvPr id="17" name="TextBox 17"/>
          <p:cNvSpPr txBox="1"/>
          <p:nvPr/>
        </p:nvSpPr>
        <p:spPr>
          <a:xfrm>
            <a:off x="2438400" y="696205"/>
            <a:ext cx="15036241" cy="6740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3999" b="1" dirty="0">
                <a:solidFill>
                  <a:srgbClr val="000000"/>
                </a:solidFill>
                <a:latin typeface="Libre Baskerville Bold"/>
              </a:rPr>
              <a:t>Base para el </a:t>
            </a:r>
            <a:r>
              <a:rPr lang="en-US" sz="3999" b="1" dirty="0" err="1">
                <a:solidFill>
                  <a:srgbClr val="000000"/>
                </a:solidFill>
                <a:latin typeface="Libre Baskerville Bold"/>
              </a:rPr>
              <a:t>cálculo</a:t>
            </a:r>
            <a:r>
              <a:rPr lang="en-US" sz="3999" b="1" dirty="0">
                <a:solidFill>
                  <a:srgbClr val="000000"/>
                </a:solidFill>
                <a:latin typeface="Libre Baskerville Bold"/>
              </a:rPr>
              <a:t> del </a:t>
            </a:r>
            <a:r>
              <a:rPr lang="en-US" sz="3999" b="1" dirty="0" err="1">
                <a:solidFill>
                  <a:srgbClr val="000000"/>
                </a:solidFill>
                <a:latin typeface="Libre Baskerville Bold"/>
              </a:rPr>
              <a:t>impuesto</a:t>
            </a:r>
            <a:r>
              <a:rPr lang="en-US" sz="3999" b="1" dirty="0">
                <a:solidFill>
                  <a:srgbClr val="000000"/>
                </a:solidFill>
                <a:latin typeface="Libre Baskerville Bold"/>
              </a:rPr>
              <a:t> de </a:t>
            </a:r>
            <a:r>
              <a:rPr lang="en-US" sz="3999" b="1" dirty="0" err="1">
                <a:solidFill>
                  <a:srgbClr val="000000"/>
                </a:solidFill>
                <a:latin typeface="Libre Baskerville Bold"/>
              </a:rPr>
              <a:t>Industria</a:t>
            </a:r>
            <a:r>
              <a:rPr lang="en-US" sz="3999" b="1" dirty="0">
                <a:solidFill>
                  <a:srgbClr val="000000"/>
                </a:solidFill>
                <a:latin typeface="Libre Baskerville Bold"/>
              </a:rPr>
              <a:t>, </a:t>
            </a:r>
            <a:r>
              <a:rPr lang="en-US" sz="3999" b="1" dirty="0" err="1">
                <a:solidFill>
                  <a:srgbClr val="000000"/>
                </a:solidFill>
                <a:latin typeface="Libre Baskerville Bold"/>
              </a:rPr>
              <a:t>Comercio</a:t>
            </a:r>
            <a:r>
              <a:rPr lang="en-US" sz="3999" b="1" dirty="0">
                <a:solidFill>
                  <a:srgbClr val="000000"/>
                </a:solidFill>
                <a:latin typeface="Libre Baskerville Bold"/>
              </a:rPr>
              <a:t> y </a:t>
            </a:r>
            <a:r>
              <a:rPr lang="en-US" sz="3999" b="1" dirty="0" err="1">
                <a:solidFill>
                  <a:srgbClr val="000000"/>
                </a:solidFill>
                <a:latin typeface="Libre Baskerville Bold"/>
              </a:rPr>
              <a:t>Servicio</a:t>
            </a:r>
            <a:endParaRPr lang="en-US" sz="3999" b="1" dirty="0">
              <a:solidFill>
                <a:srgbClr val="000000"/>
              </a:solidFill>
              <a:latin typeface="Libre Baskerville Bo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463479" y="3600450"/>
            <a:ext cx="2544578" cy="2544578"/>
            <a:chOff x="0" y="0"/>
            <a:chExt cx="812800" cy="812800"/>
          </a:xfrm>
        </p:grpSpPr>
        <p:sp>
          <p:nvSpPr>
            <p:cNvPr id="4" name="Freeform 4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004AAD"/>
            </a:solidFill>
          </p:spPr>
        </p:sp>
        <p:sp>
          <p:nvSpPr>
            <p:cNvPr id="5" name="TextBox 5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>
                  <a:solidFill>
                    <a:srgbClr val="FFFFFF"/>
                  </a:solidFill>
                  <a:latin typeface="Libre Baskerville Bold"/>
                </a:rPr>
                <a:t>ICS</a:t>
              </a: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3973396" y="1888103"/>
            <a:ext cx="2122243" cy="2036197"/>
            <a:chOff x="0" y="0"/>
            <a:chExt cx="812800" cy="812800"/>
          </a:xfrm>
        </p:grpSpPr>
        <p:sp>
          <p:nvSpPr>
            <p:cNvPr id="7" name="Freeform 7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4798E3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 dirty="0">
                  <a:solidFill>
                    <a:srgbClr val="FFFFFF"/>
                  </a:solidFill>
                  <a:latin typeface="Libre Baskerville Bold"/>
                </a:rPr>
                <a:t>Bar y cantinas</a:t>
              </a:r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3973396" y="5657850"/>
            <a:ext cx="2117507" cy="2076450"/>
            <a:chOff x="0" y="0"/>
            <a:chExt cx="812800" cy="812800"/>
          </a:xfrm>
        </p:grpSpPr>
        <p:sp>
          <p:nvSpPr>
            <p:cNvPr id="10" name="Freeform 10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5FCEF6"/>
            </a:solidFill>
          </p:spPr>
        </p:sp>
        <p:sp>
          <p:nvSpPr>
            <p:cNvPr id="11" name="TextBox 11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 dirty="0" err="1">
                  <a:solidFill>
                    <a:srgbClr val="FFFFFF"/>
                  </a:solidFill>
                  <a:latin typeface="Libre Baskerville Bold"/>
                </a:rPr>
                <a:t>Billares</a:t>
              </a:r>
              <a:r>
                <a:rPr lang="en-US" sz="2499" dirty="0">
                  <a:solidFill>
                    <a:srgbClr val="FFFFFF"/>
                  </a:solidFill>
                  <a:latin typeface="Libre Baskerville Bold"/>
                </a:rPr>
                <a:t> y </a:t>
              </a:r>
              <a:r>
                <a:rPr lang="en-US" sz="2499" dirty="0" err="1">
                  <a:solidFill>
                    <a:srgbClr val="FFFFFF"/>
                  </a:solidFill>
                  <a:latin typeface="Libre Baskerville Bold"/>
                </a:rPr>
                <a:t>otros</a:t>
              </a:r>
              <a:endParaRPr lang="en-US" sz="2499" dirty="0">
                <a:solidFill>
                  <a:srgbClr val="FFFFFF"/>
                </a:solidFill>
                <a:latin typeface="Libre Baskerville Bold"/>
              </a:endParaRPr>
            </a:p>
          </p:txBody>
        </p:sp>
      </p:grpSp>
      <p:pic>
        <p:nvPicPr>
          <p:cNvPr id="12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>
            <a:off x="3093261" y="2978097"/>
            <a:ext cx="1017478" cy="4114800"/>
          </a:xfrm>
          <a:prstGeom prst="rect">
            <a:avLst/>
          </a:prstGeom>
        </p:spPr>
      </p:pic>
      <p:sp>
        <p:nvSpPr>
          <p:cNvPr id="17" name="TextBox 17"/>
          <p:cNvSpPr txBox="1"/>
          <p:nvPr/>
        </p:nvSpPr>
        <p:spPr>
          <a:xfrm>
            <a:off x="2438400" y="696205"/>
            <a:ext cx="15036241" cy="6740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sz="3999" b="1" dirty="0">
                <a:solidFill>
                  <a:srgbClr val="000000"/>
                </a:solidFill>
                <a:latin typeface="Libre Baskerville Bold"/>
              </a:rPr>
              <a:t>Base para el </a:t>
            </a:r>
            <a:r>
              <a:rPr lang="en-US" sz="3999" b="1" dirty="0" err="1">
                <a:solidFill>
                  <a:srgbClr val="000000"/>
                </a:solidFill>
                <a:latin typeface="Libre Baskerville Bold"/>
              </a:rPr>
              <a:t>cálculo</a:t>
            </a:r>
            <a:r>
              <a:rPr lang="en-US" sz="3999" b="1" dirty="0">
                <a:solidFill>
                  <a:srgbClr val="000000"/>
                </a:solidFill>
                <a:latin typeface="Libre Baskerville Bold"/>
              </a:rPr>
              <a:t> del </a:t>
            </a:r>
            <a:r>
              <a:rPr lang="en-US" sz="3999" b="1" dirty="0" err="1">
                <a:solidFill>
                  <a:srgbClr val="000000"/>
                </a:solidFill>
                <a:latin typeface="Libre Baskerville Bold"/>
              </a:rPr>
              <a:t>impuesto</a:t>
            </a:r>
            <a:r>
              <a:rPr lang="en-US" sz="3999" b="1" dirty="0">
                <a:solidFill>
                  <a:srgbClr val="000000"/>
                </a:solidFill>
                <a:latin typeface="Libre Baskerville Bold"/>
              </a:rPr>
              <a:t> de </a:t>
            </a:r>
            <a:r>
              <a:rPr lang="en-US" sz="3999" b="1" dirty="0" err="1">
                <a:solidFill>
                  <a:srgbClr val="000000"/>
                </a:solidFill>
                <a:latin typeface="Libre Baskerville Bold"/>
              </a:rPr>
              <a:t>Industria</a:t>
            </a:r>
            <a:r>
              <a:rPr lang="en-US" sz="3999" b="1" dirty="0">
                <a:solidFill>
                  <a:srgbClr val="000000"/>
                </a:solidFill>
                <a:latin typeface="Libre Baskerville Bold"/>
              </a:rPr>
              <a:t>, </a:t>
            </a:r>
            <a:r>
              <a:rPr lang="en-US" sz="3999" b="1" dirty="0" err="1">
                <a:solidFill>
                  <a:srgbClr val="000000"/>
                </a:solidFill>
                <a:latin typeface="Libre Baskerville Bold"/>
              </a:rPr>
              <a:t>Comercio</a:t>
            </a:r>
            <a:r>
              <a:rPr lang="en-US" sz="3999" b="1" dirty="0">
                <a:solidFill>
                  <a:srgbClr val="000000"/>
                </a:solidFill>
                <a:latin typeface="Libre Baskerville Bold"/>
              </a:rPr>
              <a:t> y </a:t>
            </a:r>
            <a:r>
              <a:rPr lang="en-US" sz="3999" b="1" dirty="0" err="1">
                <a:solidFill>
                  <a:srgbClr val="000000"/>
                </a:solidFill>
                <a:latin typeface="Libre Baskerville Bold"/>
              </a:rPr>
              <a:t>Servicio</a:t>
            </a:r>
            <a:endParaRPr lang="en-US" sz="3999" b="1" dirty="0">
              <a:solidFill>
                <a:srgbClr val="000000"/>
              </a:solidFill>
              <a:latin typeface="Libre Baskerville Bold"/>
            </a:endParaRPr>
          </a:p>
        </p:txBody>
      </p:sp>
      <p:grpSp>
        <p:nvGrpSpPr>
          <p:cNvPr id="18" name="Group 9"/>
          <p:cNvGrpSpPr/>
          <p:nvPr/>
        </p:nvGrpSpPr>
        <p:grpSpPr>
          <a:xfrm>
            <a:off x="5226397" y="3752850"/>
            <a:ext cx="2241203" cy="2153624"/>
            <a:chOff x="1813" y="0"/>
            <a:chExt cx="809173" cy="812800"/>
          </a:xfrm>
          <a:solidFill>
            <a:schemeClr val="accent5">
              <a:lumMod val="75000"/>
            </a:schemeClr>
          </a:solidFill>
        </p:grpSpPr>
        <p:sp>
          <p:nvSpPr>
            <p:cNvPr id="19" name="Freeform 10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grpFill/>
          </p:spPr>
        </p:sp>
        <p:sp>
          <p:nvSpPr>
            <p:cNvPr id="20" name="TextBox 11"/>
            <p:cNvSpPr txBox="1"/>
            <p:nvPr/>
          </p:nvSpPr>
          <p:spPr>
            <a:xfrm>
              <a:off x="143607" y="162646"/>
              <a:ext cx="525584" cy="461118"/>
            </a:xfrm>
            <a:prstGeom prst="rect">
              <a:avLst/>
            </a:prstGeom>
            <a:grpFill/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499"/>
                </a:lnSpc>
              </a:pPr>
              <a:r>
                <a:rPr lang="en-US" sz="2499" dirty="0">
                  <a:solidFill>
                    <a:srgbClr val="FFFFFF"/>
                  </a:solidFill>
                  <a:latin typeface="Libre Baskerville Bold"/>
                </a:rPr>
                <a:t>Mesas de </a:t>
              </a:r>
              <a:r>
                <a:rPr lang="en-US" sz="2499" dirty="0" err="1">
                  <a:solidFill>
                    <a:srgbClr val="FFFFFF"/>
                  </a:solidFill>
                  <a:latin typeface="Libre Baskerville Bold"/>
                </a:rPr>
                <a:t>futbolito</a:t>
              </a:r>
              <a:endParaRPr lang="en-US" sz="2499" dirty="0">
                <a:solidFill>
                  <a:srgbClr val="FFFFFF"/>
                </a:solidFill>
                <a:latin typeface="Libre Baskerville Bold"/>
              </a:endParaRPr>
            </a:p>
          </p:txBody>
        </p:sp>
      </p:grpSp>
      <p:sp>
        <p:nvSpPr>
          <p:cNvPr id="21" name="CuadroTexto 20"/>
          <p:cNvSpPr txBox="1"/>
          <p:nvPr/>
        </p:nvSpPr>
        <p:spPr>
          <a:xfrm>
            <a:off x="8305800" y="4053582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dirty="0"/>
              <a:t>Art.79 Billares, por cada mesa pagarán mensualmente el equivalente a un salario mínimo diario</a:t>
            </a:r>
          </a:p>
        </p:txBody>
      </p:sp>
    </p:spTree>
    <p:extLst>
      <p:ext uri="{BB962C8B-B14F-4D97-AF65-F5344CB8AC3E}">
        <p14:creationId xmlns:p14="http://schemas.microsoft.com/office/powerpoint/2010/main" val="1415655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796</Words>
  <Application>Microsoft Office PowerPoint</Application>
  <PresentationFormat>Personalizado</PresentationFormat>
  <Paragraphs>112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6" baseType="lpstr">
      <vt:lpstr>Arial</vt:lpstr>
      <vt:lpstr>Calibri</vt:lpstr>
      <vt:lpstr>Libre Baskerville</vt:lpstr>
      <vt:lpstr>Libre Baskerville Bold</vt:lpstr>
      <vt:lpstr>Open Sans</vt:lpstr>
      <vt:lpstr>Open Sans Extra Bold</vt:lpstr>
      <vt:lpstr>Open Sans Light Bold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Tipos de impuestos municipales</dc:title>
  <dc:creator>Andres Domínguez</dc:creator>
  <cp:lastModifiedBy>DELL</cp:lastModifiedBy>
  <cp:revision>20</cp:revision>
  <dcterms:created xsi:type="dcterms:W3CDTF">2006-08-16T00:00:00Z</dcterms:created>
  <dcterms:modified xsi:type="dcterms:W3CDTF">2023-07-11T22:06:20Z</dcterms:modified>
  <dc:identifier>DAFkC_zgKsY</dc:identifier>
</cp:coreProperties>
</file>