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87" autoAdjust="0"/>
    <p:restoredTop sz="94690"/>
  </p:normalViewPr>
  <p:slideViewPr>
    <p:cSldViewPr>
      <p:cViewPr>
        <p:scale>
          <a:sx n="66" d="100"/>
          <a:sy n="66" d="100"/>
        </p:scale>
        <p:origin x="-141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48BA-F40B-4260-9701-78B421DED38C}" type="datetimeFigureOut">
              <a:rPr lang="en-IN" smtClean="0"/>
              <a:pPr/>
              <a:t>21-03-2023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FEC68-0C98-4AAE-8E88-32E93D5D6AE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87738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48BA-F40B-4260-9701-78B421DED38C}" type="datetimeFigureOut">
              <a:rPr lang="en-IN" smtClean="0"/>
              <a:pPr/>
              <a:t>21-03-2023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FEC68-0C98-4AAE-8E88-32E93D5D6AE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298526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48BA-F40B-4260-9701-78B421DED38C}" type="datetimeFigureOut">
              <a:rPr lang="en-IN" smtClean="0"/>
              <a:pPr/>
              <a:t>21-03-2023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FEC68-0C98-4AAE-8E88-32E93D5D6AE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2609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48BA-F40B-4260-9701-78B421DED38C}" type="datetimeFigureOut">
              <a:rPr lang="en-IN" smtClean="0"/>
              <a:pPr/>
              <a:t>21-03-2023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FEC68-0C98-4AAE-8E88-32E93D5D6AE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77197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48BA-F40B-4260-9701-78B421DED38C}" type="datetimeFigureOut">
              <a:rPr lang="en-IN" smtClean="0"/>
              <a:pPr/>
              <a:t>21-03-2023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FEC68-0C98-4AAE-8E88-32E93D5D6AE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55130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48BA-F40B-4260-9701-78B421DED38C}" type="datetimeFigureOut">
              <a:rPr lang="en-IN" smtClean="0"/>
              <a:pPr/>
              <a:t>21-03-2023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FEC68-0C98-4AAE-8E88-32E93D5D6AE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44164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48BA-F40B-4260-9701-78B421DED38C}" type="datetimeFigureOut">
              <a:rPr lang="en-IN" smtClean="0"/>
              <a:pPr/>
              <a:t>21-03-2023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FEC68-0C98-4AAE-8E88-32E93D5D6AE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121610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48BA-F40B-4260-9701-78B421DED38C}" type="datetimeFigureOut">
              <a:rPr lang="en-IN" smtClean="0"/>
              <a:pPr/>
              <a:t>21-03-2023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FEC68-0C98-4AAE-8E88-32E93D5D6AE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194980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48BA-F40B-4260-9701-78B421DED38C}" type="datetimeFigureOut">
              <a:rPr lang="en-IN" smtClean="0"/>
              <a:pPr/>
              <a:t>21-03-2023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FEC68-0C98-4AAE-8E88-32E93D5D6AE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3262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48BA-F40B-4260-9701-78B421DED38C}" type="datetimeFigureOut">
              <a:rPr lang="en-IN" smtClean="0"/>
              <a:pPr/>
              <a:t>21-03-2023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FEC68-0C98-4AAE-8E88-32E93D5D6AE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3025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48BA-F40B-4260-9701-78B421DED38C}" type="datetimeFigureOut">
              <a:rPr lang="en-IN" smtClean="0"/>
              <a:pPr/>
              <a:t>21-03-2023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FEC68-0C98-4AAE-8E88-32E93D5D6AE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130750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748BA-F40B-4260-9701-78B421DED38C}" type="datetimeFigureOut">
              <a:rPr lang="en-IN" smtClean="0"/>
              <a:pPr/>
              <a:t>21-03-2023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FEC68-0C98-4AAE-8E88-32E93D5D6AE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503071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IN" sz="2400" dirty="0"/>
              <a:t>PROTOCOL FOR THE SUBMISSION OF THESIS FOR THE DEGREE OF MASTER OF SURGERY (OBSTETRICS &amp; GYNAECOLOGY)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13493" y="2924944"/>
            <a:ext cx="5661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/>
              <a:t>UNIVERSITY OF </a:t>
            </a:r>
            <a:r>
              <a:rPr lang="en-US" sz="2400" dirty="0"/>
              <a:t>DELHI </a:t>
            </a:r>
            <a:r>
              <a:rPr lang="en-IN" sz="2400" dirty="0"/>
              <a:t>(SESSION </a:t>
            </a:r>
            <a:r>
              <a:rPr lang="en-IN" sz="2400" dirty="0" smtClean="0"/>
              <a:t>2022-2025) </a:t>
            </a:r>
            <a:endParaRPr lang="en-IN" sz="2400" dirty="0"/>
          </a:p>
        </p:txBody>
      </p:sp>
      <p:sp>
        <p:nvSpPr>
          <p:cNvPr id="6" name="Rectangle 5"/>
          <p:cNvSpPr/>
          <p:nvPr/>
        </p:nvSpPr>
        <p:spPr>
          <a:xfrm>
            <a:off x="836562" y="4555017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/>
              <a:t>TO STUDY THE </a:t>
            </a:r>
            <a:r>
              <a:rPr lang="en-IN" sz="2400" dirty="0" smtClean="0"/>
              <a:t>EFFECT OF VITAMIN D SUPPLEMENTATION ON IMPROVING GLYCAEMIC CONTROL IN VITAMIN D DEFICIENT DIABETIC PREGNANT WOMAN </a:t>
            </a:r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4029821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F216DE-9C3A-C649-A145-EB7233973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b="1" u="sng" dirty="0"/>
              <a:t>Counselling:</a:t>
            </a:r>
          </a:p>
          <a:p>
            <a:pPr marL="0" indent="0">
              <a:buNone/>
            </a:pPr>
            <a:r>
              <a:rPr lang="en-IN" dirty="0"/>
              <a:t>All women fulfilling inclusion and exclusion criteria will be counselled regarding the benefits and side effects of </a:t>
            </a:r>
            <a:r>
              <a:rPr lang="en-IN" dirty="0" smtClean="0"/>
              <a:t>vitamin D </a:t>
            </a:r>
            <a:r>
              <a:rPr lang="en-IN" dirty="0"/>
              <a:t>in their own language.</a:t>
            </a:r>
          </a:p>
          <a:p>
            <a:pPr marL="0" indent="0">
              <a:buNone/>
            </a:pPr>
            <a:r>
              <a:rPr lang="en-IN" b="1" u="sng" dirty="0"/>
              <a:t>Consent:</a:t>
            </a:r>
          </a:p>
          <a:p>
            <a:pPr marL="0" indent="0">
              <a:buNone/>
            </a:pPr>
            <a:r>
              <a:rPr lang="en-IN" dirty="0"/>
              <a:t>Written and informed consent will be</a:t>
            </a:r>
            <a:r>
              <a:rPr lang="en-US" dirty="0"/>
              <a:t> </a:t>
            </a:r>
            <a:r>
              <a:rPr lang="en-IN" dirty="0"/>
              <a:t>taken from the participant after explaining the </a:t>
            </a:r>
            <a:r>
              <a:rPr lang="en-IN" dirty="0" smtClean="0"/>
              <a:t>efficacy and side effects </a:t>
            </a:r>
            <a:r>
              <a:rPr lang="en-IN" smtClean="0"/>
              <a:t>of vitamin D.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397341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19256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000" b="1" u="sng" dirty="0" smtClean="0"/>
              <a:t>HISTORY:</a:t>
            </a:r>
            <a:endParaRPr lang="en-IN" sz="2000" b="1" u="sng" dirty="0"/>
          </a:p>
          <a:p>
            <a:pPr marL="0" indent="0">
              <a:buNone/>
            </a:pPr>
            <a:r>
              <a:rPr lang="en-IN" sz="2000" dirty="0"/>
              <a:t>A detailed history will be elicited from each patient included in the study.</a:t>
            </a:r>
          </a:p>
          <a:p>
            <a:pPr marL="0" indent="0">
              <a:buNone/>
            </a:pPr>
            <a:r>
              <a:rPr lang="en-IN" sz="2000" dirty="0"/>
              <a:t>History will include:</a:t>
            </a:r>
          </a:p>
          <a:p>
            <a:r>
              <a:rPr lang="en-IN" sz="2000" b="1" dirty="0" smtClean="0"/>
              <a:t>PRESENT HISTORY</a:t>
            </a:r>
            <a:r>
              <a:rPr lang="en-IN" sz="2000" dirty="0" smtClean="0"/>
              <a:t>: which includes last menstrual period and period of </a:t>
            </a:r>
            <a:r>
              <a:rPr lang="en-IN" sz="2000" dirty="0" err="1" smtClean="0"/>
              <a:t>gestation,will</a:t>
            </a:r>
            <a:r>
              <a:rPr lang="en-IN" sz="2000" dirty="0" smtClean="0"/>
              <a:t> be calculated.   Detailed trimester wise history along with presenting complaints of diabetes mellitus, if any.</a:t>
            </a:r>
          </a:p>
          <a:p>
            <a:r>
              <a:rPr lang="en-IN" sz="2000" b="1" dirty="0" smtClean="0"/>
              <a:t>PAST HISTORY</a:t>
            </a:r>
            <a:r>
              <a:rPr lang="en-IN" sz="2000" dirty="0" smtClean="0"/>
              <a:t>: which includes h/o DM, HTN, jaundice, asthma, thyroid dysfunction.</a:t>
            </a:r>
          </a:p>
          <a:p>
            <a:r>
              <a:rPr lang="en-IN" sz="2000" b="1" dirty="0" smtClean="0"/>
              <a:t>MEDICATIONS HISTORY</a:t>
            </a:r>
            <a:r>
              <a:rPr lang="en-IN" sz="2000" dirty="0" smtClean="0"/>
              <a:t>: Oral hypoglycaemic drugs, insulin </a:t>
            </a:r>
          </a:p>
          <a:p>
            <a:r>
              <a:rPr lang="en-IN" sz="2000" b="1" dirty="0" smtClean="0"/>
              <a:t>OBSTETRICS HISTORY : </a:t>
            </a:r>
            <a:r>
              <a:rPr lang="en-IN" sz="2000" dirty="0" smtClean="0"/>
              <a:t>including marital history, gravidity and parity, h/o excessive weight gain, previous </a:t>
            </a:r>
            <a:r>
              <a:rPr lang="en-IN" sz="2000" dirty="0" err="1" smtClean="0"/>
              <a:t>macrosomia</a:t>
            </a:r>
            <a:r>
              <a:rPr lang="en-IN" sz="2000" dirty="0" smtClean="0"/>
              <a:t>, recurrent pregnancy loss previous stillbirth, previous preterm delivery, unexplained </a:t>
            </a:r>
            <a:r>
              <a:rPr lang="en-IN" sz="2000" dirty="0" err="1" smtClean="0"/>
              <a:t>perinatal</a:t>
            </a:r>
            <a:r>
              <a:rPr lang="en-IN" sz="2000" dirty="0" smtClean="0"/>
              <a:t> loss, GDM in previous pregnancy.</a:t>
            </a:r>
          </a:p>
          <a:p>
            <a:endParaRPr lang="en-IN" sz="2000" dirty="0"/>
          </a:p>
          <a:p>
            <a:pPr marL="0" indent="0">
              <a:buNone/>
            </a:pPr>
            <a:r>
              <a:rPr lang="en-IN" sz="2000" b="1" dirty="0"/>
              <a:t>Past History</a:t>
            </a:r>
            <a:r>
              <a:rPr lang="en-IN" sz="2000" b="1" dirty="0" smtClean="0"/>
              <a:t>, </a:t>
            </a:r>
            <a:r>
              <a:rPr lang="en-IN" sz="2000" b="1" dirty="0"/>
              <a:t>Personal </a:t>
            </a:r>
            <a:r>
              <a:rPr lang="en-IN" sz="2000" b="1" dirty="0" smtClean="0"/>
              <a:t>History and family History</a:t>
            </a:r>
            <a:endParaRPr lang="en-IN" sz="2000" b="1" dirty="0"/>
          </a:p>
        </p:txBody>
      </p:sp>
    </p:spTree>
    <p:extLst>
      <p:ext uri="{BB962C8B-B14F-4D97-AF65-F5344CB8AC3E}">
        <p14:creationId xmlns="" xmlns:p14="http://schemas.microsoft.com/office/powerpoint/2010/main" val="2626387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b="1" dirty="0"/>
              <a:t>Physical Examination:</a:t>
            </a:r>
          </a:p>
          <a:p>
            <a:r>
              <a:rPr lang="en-IN" b="1" dirty="0" smtClean="0"/>
              <a:t>GENERAL PHYSICAL EXAMINATION</a:t>
            </a:r>
            <a:r>
              <a:rPr lang="en-IN" dirty="0" smtClean="0"/>
              <a:t>: A thorough general physical examination will be done for Temperature, Pulse rate, Respiratory rate, Blood pressure, Weight &amp; Height. Pallor, </a:t>
            </a:r>
            <a:r>
              <a:rPr lang="en-IN" dirty="0" err="1" smtClean="0"/>
              <a:t>Icterus</a:t>
            </a:r>
            <a:r>
              <a:rPr lang="en-IN" dirty="0" smtClean="0"/>
              <a:t>, </a:t>
            </a:r>
            <a:r>
              <a:rPr lang="en-IN" dirty="0" err="1" smtClean="0"/>
              <a:t>Lymphadenopathy</a:t>
            </a:r>
            <a:r>
              <a:rPr lang="en-IN" dirty="0" smtClean="0"/>
              <a:t>, and Pedal </a:t>
            </a:r>
            <a:r>
              <a:rPr lang="en-IN" dirty="0" err="1" smtClean="0"/>
              <a:t>edema</a:t>
            </a:r>
            <a:r>
              <a:rPr lang="en-IN" dirty="0" smtClean="0"/>
              <a:t> will be noted.</a:t>
            </a:r>
          </a:p>
          <a:p>
            <a:r>
              <a:rPr lang="en-IN" dirty="0" smtClean="0"/>
              <a:t>Calculation of BMI from weight and height.</a:t>
            </a:r>
          </a:p>
          <a:p>
            <a:pPr>
              <a:buNone/>
            </a:pPr>
            <a:endParaRPr lang="en-IN" dirty="0" smtClean="0"/>
          </a:p>
          <a:p>
            <a:r>
              <a:rPr lang="en-IN" b="1" dirty="0" smtClean="0"/>
              <a:t>SYSTEMIC EXAMINATION: </a:t>
            </a:r>
            <a:r>
              <a:rPr lang="en-IN" dirty="0" smtClean="0"/>
              <a:t>Detailed examination of Respiratory system, Cardiovascular system, and Central nervous system.</a:t>
            </a:r>
          </a:p>
          <a:p>
            <a:r>
              <a:rPr lang="en-IN" b="1" dirty="0" smtClean="0"/>
              <a:t>OBSTETRICAL EXAMINATION</a:t>
            </a:r>
            <a:r>
              <a:rPr lang="en-IN" dirty="0" smtClean="0"/>
              <a:t>: Per abdomen which includes inspection, palpation and auscultation.</a:t>
            </a:r>
          </a:p>
          <a:p>
            <a:r>
              <a:rPr lang="en-IN" b="1" dirty="0" smtClean="0"/>
              <a:t>Local examination:</a:t>
            </a:r>
            <a:r>
              <a:rPr lang="en-IN" dirty="0" smtClean="0"/>
              <a:t> Labia, vulva, any discharge or ulceration.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678511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5861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N" b="1" u="sng" dirty="0"/>
              <a:t>Basic Investigations</a:t>
            </a:r>
            <a:r>
              <a:rPr lang="en-IN" dirty="0"/>
              <a:t>:</a:t>
            </a:r>
          </a:p>
          <a:p>
            <a:pPr marL="0" indent="0">
              <a:buNone/>
            </a:pPr>
            <a:r>
              <a:rPr lang="en-IN" dirty="0" smtClean="0"/>
              <a:t> </a:t>
            </a:r>
            <a:r>
              <a:rPr lang="en-IN" dirty="0" err="1" smtClean="0"/>
              <a:t>Hemogram</a:t>
            </a:r>
            <a:r>
              <a:rPr lang="en-IN" dirty="0" smtClean="0"/>
              <a:t> (Complete blood count - Haemoglobin, TLC, DLC, Platelet Count, Peripheral Smear), Blood group, VDRL, HIV, LFT- Serum </a:t>
            </a:r>
            <a:r>
              <a:rPr lang="en-IN" dirty="0" err="1" smtClean="0"/>
              <a:t>Bilirubin</a:t>
            </a:r>
            <a:r>
              <a:rPr lang="en-IN" dirty="0" smtClean="0"/>
              <a:t>, AST, ALT, Alkaline </a:t>
            </a:r>
            <a:r>
              <a:rPr lang="en-IN" dirty="0" err="1" smtClean="0"/>
              <a:t>Phosphatase</a:t>
            </a:r>
            <a:r>
              <a:rPr lang="en-IN" dirty="0" smtClean="0"/>
              <a:t>, KFT- Blood Urea, Serum </a:t>
            </a:r>
            <a:r>
              <a:rPr lang="en-IN" dirty="0" err="1" smtClean="0"/>
              <a:t>Creatinine</a:t>
            </a:r>
            <a:r>
              <a:rPr lang="en-IN" dirty="0" smtClean="0"/>
              <a:t>, Urine – including microscopic </a:t>
            </a:r>
            <a:r>
              <a:rPr lang="en-IN" dirty="0" err="1" smtClean="0"/>
              <a:t>examination,albumin</a:t>
            </a:r>
            <a:r>
              <a:rPr lang="en-IN" dirty="0" smtClean="0"/>
              <a:t>, sugar and culture as and when indicated, HbA1C and Serum TSH.</a:t>
            </a:r>
          </a:p>
          <a:p>
            <a:pPr marL="0" indent="0">
              <a:buNone/>
            </a:pPr>
            <a:r>
              <a:rPr lang="en-IN" b="1" u="sng" dirty="0" smtClean="0"/>
              <a:t>Special Investigation:</a:t>
            </a:r>
            <a:endParaRPr lang="en-IN" b="1" u="sng" dirty="0"/>
          </a:p>
          <a:p>
            <a:r>
              <a:rPr lang="en-IN" dirty="0" smtClean="0"/>
              <a:t>Pregnant women will be screened for </a:t>
            </a:r>
            <a:r>
              <a:rPr lang="en-IN" dirty="0" err="1" smtClean="0"/>
              <a:t>pregestational</a:t>
            </a:r>
            <a:r>
              <a:rPr lang="en-IN" dirty="0" smtClean="0"/>
              <a:t> </a:t>
            </a:r>
            <a:r>
              <a:rPr lang="en-IN" dirty="0" err="1" smtClean="0"/>
              <a:t>diabetes,overt</a:t>
            </a:r>
            <a:r>
              <a:rPr lang="en-IN" dirty="0" smtClean="0"/>
              <a:t> diabetic (if FBS &gt;126mg/dl, HbA1C &gt;6.5 and RBS&gt;200 mg/dl) ,gestational diabetes based on 75 gm OGTT(DIPSI)-2h&gt;140mg/dl.</a:t>
            </a:r>
          </a:p>
          <a:p>
            <a:r>
              <a:rPr lang="en-IN" dirty="0" smtClean="0"/>
              <a:t>Vitamin D levels</a:t>
            </a:r>
          </a:p>
          <a:p>
            <a:r>
              <a:rPr lang="en-IN" dirty="0" smtClean="0"/>
              <a:t>HbA1C</a:t>
            </a:r>
          </a:p>
          <a:p>
            <a:r>
              <a:rPr lang="en-IN" dirty="0" smtClean="0"/>
              <a:t>Abdominal </a:t>
            </a:r>
            <a:r>
              <a:rPr lang="en-IN" dirty="0" err="1" smtClean="0"/>
              <a:t>ultrasonography</a:t>
            </a:r>
            <a:r>
              <a:rPr lang="en-IN" dirty="0" smtClean="0"/>
              <a:t> and </a:t>
            </a:r>
            <a:r>
              <a:rPr lang="en-IN" dirty="0" err="1" smtClean="0"/>
              <a:t>doppler</a:t>
            </a:r>
            <a:r>
              <a:rPr lang="en-IN" dirty="0" smtClean="0"/>
              <a:t> as and when indicated.</a:t>
            </a:r>
          </a:p>
          <a:p>
            <a:r>
              <a:rPr lang="en-IN" dirty="0" err="1" smtClean="0">
                <a:ea typeface="Calibri"/>
                <a:cs typeface="Mangal"/>
              </a:rPr>
              <a:t>Fundus</a:t>
            </a:r>
            <a:r>
              <a:rPr lang="en-IN" dirty="0" smtClean="0">
                <a:ea typeface="Calibri"/>
                <a:cs typeface="Mangal"/>
              </a:rPr>
              <a:t> Examination</a:t>
            </a:r>
            <a:endParaRPr lang="en-IN" dirty="0" smtClean="0"/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u="sng" dirty="0"/>
              <a:t>Investigations</a:t>
            </a:r>
            <a:r>
              <a:rPr lang="en-IN" dirty="0"/>
              <a:t>:</a:t>
            </a:r>
            <a:br>
              <a:rPr lang="en-IN" dirty="0"/>
            </a:b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250349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143302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The participants will be followed up by regular antenatal check ups after the initiation of the trial </a:t>
            </a:r>
          </a:p>
          <a:p>
            <a:r>
              <a:rPr lang="en-IN" dirty="0" smtClean="0"/>
              <a:t>Any side effects will be noted.</a:t>
            </a:r>
          </a:p>
          <a:p>
            <a:r>
              <a:rPr lang="en-IN" dirty="0" err="1" smtClean="0"/>
              <a:t>Glycemic</a:t>
            </a:r>
            <a:r>
              <a:rPr lang="en-IN" dirty="0" smtClean="0"/>
              <a:t> control, medication changes in terms of dosage and requirement of oral hypoglycaemic drugs and insulin will be recorded.</a:t>
            </a:r>
          </a:p>
          <a:p>
            <a:r>
              <a:rPr lang="en-IN" dirty="0" smtClean="0"/>
              <a:t>Maternal outcomes in terms of mode of </a:t>
            </a:r>
            <a:r>
              <a:rPr lang="en-IN" dirty="0" err="1" smtClean="0"/>
              <a:t>delivery,any</a:t>
            </a:r>
            <a:r>
              <a:rPr lang="en-IN" dirty="0" smtClean="0"/>
              <a:t> complications during pregnancy and postpartum complications will be recorded and </a:t>
            </a:r>
            <a:r>
              <a:rPr lang="en-IN" dirty="0" err="1" smtClean="0"/>
              <a:t>fetal</a:t>
            </a:r>
            <a:r>
              <a:rPr lang="en-IN" dirty="0" smtClean="0"/>
              <a:t> outcomes in terms of APGAR,NICU admissions will </a:t>
            </a:r>
            <a:r>
              <a:rPr lang="en-IN" smtClean="0"/>
              <a:t>be recorded.</a:t>
            </a:r>
            <a:endParaRPr lang="en-IN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/>
              <a:t>Follow Up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675253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86808" cy="557214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n-IN" sz="7200" dirty="0" smtClean="0">
                <a:latin typeface="+mj-lt"/>
                <a:ea typeface="Times New Roman"/>
                <a:cs typeface="Mangal"/>
              </a:rPr>
              <a:t>The collected data will be entered in Microsoft Excel and then will be analysed and statistically evaluated using SPSS-25 version.</a:t>
            </a:r>
            <a:endParaRPr lang="en-IN" sz="7200" dirty="0" smtClean="0">
              <a:latin typeface="+mj-lt"/>
              <a:ea typeface="Calibri"/>
              <a:cs typeface="Mangal"/>
            </a:endParaRP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n-IN" sz="7200" dirty="0" smtClean="0">
                <a:latin typeface="+mj-lt"/>
                <a:ea typeface="Times New Roman"/>
                <a:cs typeface="Mangal"/>
              </a:rPr>
              <a:t>Normality of each variable will be assessed by using the </a:t>
            </a:r>
            <a:r>
              <a:rPr lang="en-IN" sz="7200" dirty="0" err="1" smtClean="0">
                <a:latin typeface="+mj-lt"/>
                <a:ea typeface="Times New Roman"/>
                <a:cs typeface="Mangal"/>
              </a:rPr>
              <a:t>Kolmogorov</a:t>
            </a:r>
            <a:r>
              <a:rPr lang="en-IN" sz="7200" dirty="0" smtClean="0">
                <a:latin typeface="+mj-lt"/>
                <a:ea typeface="Times New Roman"/>
                <a:cs typeface="Mangal"/>
              </a:rPr>
              <a:t>- </a:t>
            </a:r>
            <a:r>
              <a:rPr lang="en-IN" sz="7200" dirty="0" err="1" smtClean="0">
                <a:latin typeface="+mj-lt"/>
                <a:ea typeface="Times New Roman"/>
                <a:cs typeface="Mangal"/>
              </a:rPr>
              <a:t>Simirnov</a:t>
            </a:r>
            <a:r>
              <a:rPr lang="en-IN" sz="7200" dirty="0" smtClean="0">
                <a:latin typeface="+mj-lt"/>
                <a:ea typeface="Times New Roman"/>
                <a:cs typeface="Mangal"/>
              </a:rPr>
              <a:t> test. Quantitative data will be expressed by mean, standard deviation or median with </a:t>
            </a:r>
            <a:r>
              <a:rPr lang="en-IN" sz="7200" dirty="0" err="1" smtClean="0">
                <a:latin typeface="+mj-lt"/>
                <a:ea typeface="Times New Roman"/>
                <a:cs typeface="Mangal"/>
              </a:rPr>
              <a:t>interquartile</a:t>
            </a:r>
            <a:r>
              <a:rPr lang="en-IN" sz="7200" dirty="0" smtClean="0">
                <a:latin typeface="+mj-lt"/>
                <a:ea typeface="Times New Roman"/>
                <a:cs typeface="Mangal"/>
              </a:rPr>
              <a:t> range and depends on normal distribution, difference between two groups will be tested by student t test or Mann Whitney U test while for pre-post comparison paired t test or </a:t>
            </a:r>
            <a:r>
              <a:rPr lang="en-IN" sz="7200" dirty="0" err="1" smtClean="0">
                <a:latin typeface="+mj-lt"/>
                <a:ea typeface="Times New Roman"/>
                <a:cs typeface="Mangal"/>
              </a:rPr>
              <a:t>Wilcoxon</a:t>
            </a:r>
            <a:r>
              <a:rPr lang="en-IN" sz="7200" dirty="0" smtClean="0">
                <a:latin typeface="+mj-lt"/>
                <a:ea typeface="Times New Roman"/>
                <a:cs typeface="Mangal"/>
              </a:rPr>
              <a:t> signed rank test will be used. Qualitative data will be expressed in percentage and difference between the proportions will be tested by chi square test or Fisher’s exact </a:t>
            </a:r>
            <a:r>
              <a:rPr lang="en-IN" sz="7200" dirty="0" err="1" smtClean="0">
                <a:latin typeface="+mj-lt"/>
                <a:ea typeface="Times New Roman"/>
                <a:cs typeface="Mangal"/>
              </a:rPr>
              <a:t>test.‘P</a:t>
            </a:r>
            <a:r>
              <a:rPr lang="en-IN" sz="7200" dirty="0" smtClean="0">
                <a:latin typeface="+mj-lt"/>
                <a:ea typeface="Times New Roman"/>
                <a:cs typeface="Mangal"/>
              </a:rPr>
              <a:t>’ value less than 0.05 would be considered statistically significant</a:t>
            </a:r>
            <a:r>
              <a:rPr lang="en-IN" sz="7200" dirty="0" smtClean="0">
                <a:latin typeface="Times New Roman"/>
                <a:ea typeface="Times New Roman"/>
                <a:cs typeface="Mangal"/>
              </a:rPr>
              <a:t>.</a:t>
            </a: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endParaRPr lang="en-IN" sz="2800" dirty="0" smtClean="0">
              <a:ea typeface="Calibri"/>
              <a:cs typeface="Mangal"/>
            </a:endParaRPr>
          </a:p>
          <a:p>
            <a:pPr algn="just"/>
            <a:endParaRPr lang="en-IN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/>
              <a:t>Statistical </a:t>
            </a:r>
            <a:r>
              <a:rPr lang="en-IN" b="1" u="sng" dirty="0" smtClean="0"/>
              <a:t>analysis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153354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852936"/>
            <a:ext cx="8229600" cy="1143000"/>
          </a:xfrm>
        </p:spPr>
        <p:txBody>
          <a:bodyPr/>
          <a:lstStyle/>
          <a:p>
            <a:r>
              <a:rPr lang="en-IN" dirty="0"/>
              <a:t>Thank You</a:t>
            </a:r>
          </a:p>
        </p:txBody>
      </p:sp>
    </p:spTree>
    <p:extLst>
      <p:ext uri="{BB962C8B-B14F-4D97-AF65-F5344CB8AC3E}">
        <p14:creationId xmlns="" xmlns:p14="http://schemas.microsoft.com/office/powerpoint/2010/main" val="766909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2400" dirty="0"/>
              <a:t>PROTOCOL FOR SUBMISSION OF PLAN OF THESIS FOR THE AWARD OF M.S. (OBSTETRICS AND GYNAECOLOGY) UNIVERSITY OF DELHI SESSION: </a:t>
            </a:r>
            <a:r>
              <a:rPr lang="en-IN" sz="2400" dirty="0" smtClean="0"/>
              <a:t>2022-2025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057" y="160656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N" b="1" dirty="0"/>
              <a:t>Name of student </a:t>
            </a:r>
            <a:r>
              <a:rPr lang="en-IN" dirty="0"/>
              <a:t>: Dr. </a:t>
            </a:r>
            <a:r>
              <a:rPr lang="en-IN" dirty="0" smtClean="0"/>
              <a:t>LALNUNPUII  </a:t>
            </a: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b="1" dirty="0"/>
              <a:t>Name of supervisor </a:t>
            </a:r>
            <a:r>
              <a:rPr lang="en-IN" dirty="0"/>
              <a:t>: Dr. </a:t>
            </a:r>
            <a:r>
              <a:rPr lang="en-IN" dirty="0" smtClean="0"/>
              <a:t>SANGITA NANGIA, </a:t>
            </a:r>
            <a:r>
              <a:rPr lang="en-IN" dirty="0"/>
              <a:t>M.D. , </a:t>
            </a:r>
            <a:r>
              <a:rPr lang="en-IN" dirty="0" smtClean="0"/>
              <a:t>MEDICAL SUPERINTENDENT </a:t>
            </a:r>
            <a:r>
              <a:rPr lang="en-IN" dirty="0" err="1" smtClean="0"/>
              <a:t>Kasturba</a:t>
            </a:r>
            <a:r>
              <a:rPr lang="en-IN" dirty="0" smtClean="0"/>
              <a:t> </a:t>
            </a:r>
            <a:r>
              <a:rPr lang="en-IN" dirty="0"/>
              <a:t>hospital, Delhi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US" b="1" dirty="0"/>
              <a:t>Name of co-supervisor : </a:t>
            </a:r>
            <a:r>
              <a:rPr lang="en-US" dirty="0"/>
              <a:t>Dr Mohini Paul, M.D., Senior Specialist, Department of Obstetrics and </a:t>
            </a:r>
            <a:r>
              <a:rPr lang="en-US" dirty="0" err="1"/>
              <a:t>Gynaecology</a:t>
            </a:r>
            <a:r>
              <a:rPr lang="en-US" dirty="0"/>
              <a:t>. Kasturba Hospital Delhi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Name of Co-investigator</a:t>
            </a:r>
            <a:r>
              <a:rPr lang="en-US" dirty="0" smtClean="0"/>
              <a:t>: Dr </a:t>
            </a:r>
            <a:r>
              <a:rPr lang="en-US" dirty="0" err="1" smtClean="0"/>
              <a:t>Anjali</a:t>
            </a:r>
            <a:r>
              <a:rPr lang="en-US" dirty="0" smtClean="0"/>
              <a:t> </a:t>
            </a:r>
            <a:r>
              <a:rPr lang="en-US" dirty="0" err="1" smtClean="0"/>
              <a:t>Mathur</a:t>
            </a:r>
            <a:r>
              <a:rPr lang="en-US" dirty="0" smtClean="0"/>
              <a:t>, H.O.D Pathology</a:t>
            </a:r>
            <a:endParaRPr lang="en-IN" dirty="0"/>
          </a:p>
          <a:p>
            <a:pPr marL="0" indent="0">
              <a:buNone/>
            </a:pPr>
            <a:r>
              <a:rPr lang="en-IN" dirty="0" smtClean="0"/>
              <a:t>                                                Dr </a:t>
            </a:r>
            <a:r>
              <a:rPr lang="en-IN" dirty="0" err="1" smtClean="0"/>
              <a:t>Surendra</a:t>
            </a:r>
            <a:r>
              <a:rPr lang="en-IN" dirty="0" smtClean="0"/>
              <a:t> </a:t>
            </a:r>
            <a:r>
              <a:rPr lang="en-IN" smtClean="0"/>
              <a:t>H.O.D Medicine</a:t>
            </a:r>
            <a:endParaRPr lang="en-IN" dirty="0"/>
          </a:p>
          <a:p>
            <a:pPr marL="0" indent="0">
              <a:buNone/>
            </a:pPr>
            <a:r>
              <a:rPr lang="en-IN" b="1" dirty="0"/>
              <a:t>Duration of course </a:t>
            </a:r>
            <a:r>
              <a:rPr lang="en-IN" dirty="0"/>
              <a:t>: 3 years</a:t>
            </a:r>
          </a:p>
        </p:txBody>
      </p:sp>
    </p:spTree>
    <p:extLst>
      <p:ext uri="{BB962C8B-B14F-4D97-AF65-F5344CB8AC3E}">
        <p14:creationId xmlns="" xmlns:p14="http://schemas.microsoft.com/office/powerpoint/2010/main" val="32284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IN" dirty="0"/>
              <a:t>Introduction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sz="2800" dirty="0" smtClean="0">
                <a:latin typeface="Times New Roman"/>
                <a:ea typeface="Arial Unicode MS"/>
              </a:rPr>
              <a:t>Diabetes is a </a:t>
            </a:r>
            <a:r>
              <a:rPr lang="en-IN" sz="2800" dirty="0" err="1" smtClean="0">
                <a:latin typeface="Times New Roman"/>
                <a:ea typeface="Arial Unicode MS"/>
              </a:rPr>
              <a:t>chronic,metabolic</a:t>
            </a:r>
            <a:r>
              <a:rPr lang="en-IN" sz="2800" dirty="0" smtClean="0">
                <a:latin typeface="Times New Roman"/>
                <a:ea typeface="Arial Unicode MS"/>
              </a:rPr>
              <a:t> disease characterized by elevated levels of blood glucose which leads over time to serious damage to the </a:t>
            </a:r>
            <a:r>
              <a:rPr lang="en-IN" sz="2800" dirty="0" err="1" smtClean="0">
                <a:latin typeface="Times New Roman"/>
                <a:ea typeface="Arial Unicode MS"/>
              </a:rPr>
              <a:t>heart,blood</a:t>
            </a:r>
            <a:r>
              <a:rPr lang="en-IN" sz="2800" dirty="0" smtClean="0">
                <a:latin typeface="Times New Roman"/>
                <a:ea typeface="Arial Unicode MS"/>
              </a:rPr>
              <a:t> </a:t>
            </a:r>
            <a:r>
              <a:rPr lang="en-IN" sz="2800" dirty="0" err="1" smtClean="0">
                <a:latin typeface="Times New Roman"/>
                <a:ea typeface="Arial Unicode MS"/>
              </a:rPr>
              <a:t>vesels,eyes,kidneys,and</a:t>
            </a:r>
            <a:r>
              <a:rPr lang="en-IN" sz="2800" dirty="0" smtClean="0">
                <a:latin typeface="Times New Roman"/>
                <a:ea typeface="Arial Unicode MS"/>
              </a:rPr>
              <a:t> </a:t>
            </a:r>
            <a:r>
              <a:rPr lang="en-IN" sz="2800" dirty="0" err="1" smtClean="0">
                <a:latin typeface="Times New Roman"/>
                <a:ea typeface="Arial Unicode MS"/>
              </a:rPr>
              <a:t>nerves.It</a:t>
            </a:r>
            <a:r>
              <a:rPr lang="en-IN" sz="2800" dirty="0" smtClean="0">
                <a:latin typeface="Times New Roman"/>
                <a:ea typeface="Arial Unicode MS"/>
              </a:rPr>
              <a:t> is a common metabolic complication of pregnancy and affected women fall into two subgroups: women with pre-existing diabetes and those with gestational diabetes mellitus (GDM). Gestational diabetes mellitus is defined as carbohydrate intolerance of varying degrees of severity with onset or first recognized during pregnancy.</a:t>
            </a:r>
          </a:p>
          <a:p>
            <a:r>
              <a:rPr lang="en-IN" sz="3000" dirty="0" smtClean="0">
                <a:latin typeface="Times New Roman"/>
                <a:ea typeface="Arial Unicode MS"/>
              </a:rPr>
              <a:t>Vitamin D helps in maintaining glucose homeostasis by binding and activating vitamin D receptors in the pancreatic beta cells and regulating insulin production in relation to the level of blood glucose.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83674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714356"/>
            <a:ext cx="8320438" cy="5869006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Times New Roman"/>
                <a:ea typeface="Arial Unicode MS"/>
              </a:rPr>
              <a:t>The mechanisms of action which may explain a possible role for vitamin D to help improve glucose metabolism are its anti-inflammatory and </a:t>
            </a:r>
            <a:r>
              <a:rPr lang="en-IN" sz="2800" dirty="0" err="1" smtClean="0">
                <a:latin typeface="Times New Roman"/>
                <a:ea typeface="Arial Unicode MS"/>
              </a:rPr>
              <a:t>immunomodulatory</a:t>
            </a:r>
            <a:r>
              <a:rPr lang="en-IN" sz="2800" dirty="0" smtClean="0">
                <a:latin typeface="Times New Roman"/>
                <a:ea typeface="Arial Unicode MS"/>
              </a:rPr>
              <a:t> </a:t>
            </a:r>
            <a:r>
              <a:rPr lang="en-IN" sz="2800" dirty="0" err="1" smtClean="0">
                <a:latin typeface="Times New Roman"/>
                <a:ea typeface="Arial Unicode MS"/>
              </a:rPr>
              <a:t>effects,the</a:t>
            </a:r>
            <a:r>
              <a:rPr lang="en-IN" sz="2800" dirty="0" smtClean="0">
                <a:latin typeface="Times New Roman"/>
                <a:ea typeface="Arial Unicode MS"/>
              </a:rPr>
              <a:t> induction of insulin secretion by pancreatic beta </a:t>
            </a:r>
            <a:r>
              <a:rPr lang="en-IN" sz="2800" dirty="0" err="1" smtClean="0">
                <a:latin typeface="Times New Roman"/>
                <a:ea typeface="Arial Unicode MS"/>
              </a:rPr>
              <a:t>cells,its</a:t>
            </a:r>
            <a:r>
              <a:rPr lang="en-IN" sz="2800" dirty="0" smtClean="0">
                <a:latin typeface="Times New Roman"/>
                <a:ea typeface="Arial Unicode MS"/>
              </a:rPr>
              <a:t> indirect effect on regulating calcium concentration in the pancreatic beta cells and subsequent insulin secretion</a:t>
            </a:r>
          </a:p>
          <a:p>
            <a:r>
              <a:rPr lang="en-IN" sz="2800" dirty="0" smtClean="0"/>
              <a:t>Vitamin D receptors are expressed on various insulin-dependent tissues including the </a:t>
            </a:r>
            <a:r>
              <a:rPr lang="en-IN" sz="2800" dirty="0" err="1" smtClean="0"/>
              <a:t>liver,skeletal</a:t>
            </a:r>
            <a:r>
              <a:rPr lang="en-IN" sz="2800" dirty="0" smtClean="0"/>
              <a:t> </a:t>
            </a:r>
            <a:r>
              <a:rPr lang="en-IN" sz="2800" dirty="0" err="1" smtClean="0"/>
              <a:t>muscle,and</a:t>
            </a:r>
            <a:r>
              <a:rPr lang="en-IN" sz="2800" dirty="0" smtClean="0"/>
              <a:t> adipose tissue suggesting a role for vitamin D in glucose utilization and insulin sensitivity.</a:t>
            </a:r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720977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Aim and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103671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 smtClean="0">
                <a:latin typeface="Times New Roman"/>
                <a:ea typeface="Arial Unicode MS"/>
              </a:rPr>
              <a:t>To study the effect of vitamin D supplementation on improving </a:t>
            </a:r>
            <a:r>
              <a:rPr lang="en-US" sz="2400" b="1" dirty="0" err="1" smtClean="0">
                <a:latin typeface="Times New Roman"/>
                <a:ea typeface="Arial Unicode MS"/>
              </a:rPr>
              <a:t>glycaemic</a:t>
            </a:r>
            <a:r>
              <a:rPr lang="en-US" sz="2400" b="1" dirty="0" smtClean="0">
                <a:latin typeface="Times New Roman"/>
                <a:ea typeface="Arial Unicode MS"/>
              </a:rPr>
              <a:t> control in diabetic pregnant women.</a:t>
            </a:r>
            <a:endParaRPr lang="en-IN" sz="2000" b="1" dirty="0" smtClean="0">
              <a:latin typeface="Times New Roman"/>
              <a:ea typeface="Arial Unicode MS"/>
            </a:endParaRPr>
          </a:p>
          <a:p>
            <a:pPr marL="0" indent="0" algn="just">
              <a:buNone/>
            </a:pPr>
            <a:endParaRPr lang="en-IN" sz="2400" b="1" dirty="0"/>
          </a:p>
          <a:p>
            <a:endParaRPr lang="en-IN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2285992"/>
            <a:ext cx="82912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identify </a:t>
            </a:r>
            <a:r>
              <a:rPr lang="en-US" sz="2400" dirty="0" err="1" smtClean="0"/>
              <a:t>pregestational</a:t>
            </a:r>
            <a:r>
              <a:rPr lang="en-US" sz="2400" dirty="0" smtClean="0"/>
              <a:t> </a:t>
            </a:r>
            <a:r>
              <a:rPr lang="en-US" sz="2400" dirty="0" err="1" smtClean="0"/>
              <a:t>diabetes,overt</a:t>
            </a:r>
            <a:r>
              <a:rPr lang="en-US" sz="2400" dirty="0" smtClean="0"/>
              <a:t> diabetic and gestational diabetes in pregnant women.</a:t>
            </a:r>
            <a:endParaRPr lang="en-IN" sz="2400" dirty="0" smtClean="0"/>
          </a:p>
          <a:p>
            <a:pPr marL="457200" lvl="0" indent="-457200">
              <a:buFont typeface="+mj-lt"/>
              <a:buAutoNum type="arabicPeriod"/>
            </a:pPr>
            <a:endParaRPr lang="en-IN" sz="2400" dirty="0"/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/>
              <a:t>To randomize diabetic pregnant women into groups and identify vitamin D levels in a study group.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supplement vitamin D in vitamin D deficient diabetic pregnant women in a  study group.</a:t>
            </a:r>
            <a:endParaRPr lang="en-IN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study the effect of vitamin D supplementation in terms of </a:t>
            </a:r>
            <a:r>
              <a:rPr lang="en-US" sz="2400" dirty="0" err="1" smtClean="0"/>
              <a:t>glycaemic</a:t>
            </a:r>
            <a:r>
              <a:rPr lang="en-US" sz="2400" dirty="0" smtClean="0"/>
              <a:t> control in diabetic pregnant women.</a:t>
            </a:r>
            <a:endParaRPr lang="en-IN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IN" sz="2400" dirty="0" smtClean="0"/>
              <a:t>To study the </a:t>
            </a:r>
            <a:r>
              <a:rPr lang="en-IN" sz="2400" dirty="0" err="1" smtClean="0"/>
              <a:t>fetomaternal</a:t>
            </a:r>
            <a:r>
              <a:rPr lang="en-IN" sz="2400" dirty="0" smtClean="0"/>
              <a:t> outcome in vitamin D supplemented diabetic pregnant women versus non-supplemented control group.</a:t>
            </a:r>
          </a:p>
          <a:p>
            <a:pPr marL="457200" indent="-457200">
              <a:buFont typeface="+mj-lt"/>
              <a:buAutoNum type="arabicPeriod"/>
            </a:pPr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2941610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Materials and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186766" cy="524005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N" sz="2400" b="1" u="sng" dirty="0"/>
              <a:t>Place of study:</a:t>
            </a:r>
            <a:r>
              <a:rPr lang="en-IN" sz="2400" b="1" dirty="0"/>
              <a:t> </a:t>
            </a:r>
            <a:r>
              <a:rPr lang="en-IN" sz="2400" dirty="0"/>
              <a:t>Department of Obstetric and Gynaecology, Kasturba Hospital, </a:t>
            </a:r>
            <a:r>
              <a:rPr lang="en-IN" sz="2400" dirty="0" err="1"/>
              <a:t>Daryaganj</a:t>
            </a:r>
            <a:r>
              <a:rPr lang="en-IN" sz="2400" dirty="0"/>
              <a:t> </a:t>
            </a:r>
          </a:p>
          <a:p>
            <a:pPr marL="0" indent="0">
              <a:buNone/>
            </a:pPr>
            <a:endParaRPr lang="en-IN" sz="2400" u="sng" dirty="0"/>
          </a:p>
          <a:p>
            <a:pPr marL="0" indent="0">
              <a:buNone/>
            </a:pPr>
            <a:r>
              <a:rPr lang="en-IN" sz="2400" b="1" u="sng" dirty="0"/>
              <a:t>Period of study</a:t>
            </a:r>
            <a:r>
              <a:rPr lang="en-IN" sz="2400" b="1" dirty="0"/>
              <a:t>:</a:t>
            </a:r>
            <a:r>
              <a:rPr lang="en-IN" sz="2400" dirty="0"/>
              <a:t> January </a:t>
            </a:r>
            <a:r>
              <a:rPr lang="en-IN" sz="2400" dirty="0" smtClean="0"/>
              <a:t>2023- </a:t>
            </a:r>
            <a:r>
              <a:rPr lang="en-IN" sz="2400" dirty="0"/>
              <a:t>December </a:t>
            </a:r>
            <a:r>
              <a:rPr lang="en-IN" sz="2400" dirty="0" smtClean="0"/>
              <a:t>2024</a:t>
            </a:r>
            <a:endParaRPr lang="en-IN" sz="2400" dirty="0"/>
          </a:p>
          <a:p>
            <a:pPr marL="0" indent="0">
              <a:buNone/>
            </a:pPr>
            <a:endParaRPr lang="en-IN" sz="2400" u="sng" dirty="0"/>
          </a:p>
          <a:p>
            <a:pPr marL="0" indent="0">
              <a:buNone/>
            </a:pPr>
            <a:r>
              <a:rPr lang="en-IN" sz="2400" b="1" u="sng" dirty="0"/>
              <a:t>Study Design:</a:t>
            </a:r>
            <a:r>
              <a:rPr lang="en-IN" sz="2400" dirty="0"/>
              <a:t> </a:t>
            </a:r>
            <a:r>
              <a:rPr lang="en-IN" sz="2400" dirty="0" smtClean="0"/>
              <a:t>case control study</a:t>
            </a:r>
            <a:endParaRPr lang="en-IN" sz="2400" u="sng" dirty="0"/>
          </a:p>
          <a:p>
            <a:pPr marL="0" indent="0">
              <a:buNone/>
            </a:pPr>
            <a:endParaRPr lang="en-IN" sz="2400" u="sng" dirty="0"/>
          </a:p>
          <a:p>
            <a:pPr marL="0" indent="0">
              <a:buNone/>
            </a:pPr>
            <a:r>
              <a:rPr lang="en-IN" sz="2400" b="1" u="sng" dirty="0"/>
              <a:t>Sample size: </a:t>
            </a:r>
            <a:r>
              <a:rPr lang="en-IN" sz="2400" b="1" u="sng" dirty="0" smtClean="0"/>
              <a:t> </a:t>
            </a:r>
            <a:r>
              <a:rPr lang="en-IN" sz="2400" dirty="0" smtClean="0"/>
              <a:t>At 95% confidence level and80% power, taking </a:t>
            </a:r>
            <a:r>
              <a:rPr lang="en-IN" sz="2400" dirty="0" err="1" smtClean="0"/>
              <a:t>thepercentage</a:t>
            </a:r>
            <a:r>
              <a:rPr lang="en-IN" sz="2400" dirty="0" smtClean="0"/>
              <a:t> of subjects with </a:t>
            </a:r>
            <a:r>
              <a:rPr lang="en-IN" sz="2400" dirty="0" err="1" smtClean="0"/>
              <a:t>glycemic</a:t>
            </a:r>
            <a:r>
              <a:rPr lang="en-IN" sz="2400" dirty="0" smtClean="0"/>
              <a:t> control after giving Vitamin D supplementation in GDM women with vitamin  D </a:t>
            </a:r>
            <a:r>
              <a:rPr lang="en-IN" sz="2400" dirty="0" err="1" smtClean="0"/>
              <a:t>deficiencyas</a:t>
            </a:r>
            <a:r>
              <a:rPr lang="en-IN" sz="2400" dirty="0" smtClean="0"/>
              <a:t> 30%and percentage of subjects with </a:t>
            </a:r>
            <a:r>
              <a:rPr lang="en-IN" sz="2400" dirty="0" err="1" smtClean="0"/>
              <a:t>glycemic</a:t>
            </a:r>
            <a:r>
              <a:rPr lang="en-IN" sz="2400" dirty="0" smtClean="0"/>
              <a:t> control in control group as 51.2% (RV </a:t>
            </a:r>
            <a:r>
              <a:rPr lang="en-IN" sz="2400" dirty="0" err="1" smtClean="0"/>
              <a:t>Bhavya</a:t>
            </a:r>
            <a:r>
              <a:rPr lang="en-IN" sz="2400" dirty="0" smtClean="0"/>
              <a:t> </a:t>
            </a:r>
            <a:r>
              <a:rPr lang="en-IN" sz="2400" dirty="0" err="1" smtClean="0"/>
              <a:t>Swetha</a:t>
            </a:r>
            <a:r>
              <a:rPr lang="en-IN" sz="2400" dirty="0" smtClean="0"/>
              <a:t> et al),sample size was calculated as83 per group using the formula</a:t>
            </a:r>
          </a:p>
          <a:p>
            <a:pPr marL="0" indent="0">
              <a:buNone/>
            </a:pPr>
            <a:r>
              <a:rPr lang="en-IN" sz="2400" dirty="0" smtClean="0"/>
              <a:t> </a:t>
            </a:r>
          </a:p>
          <a:p>
            <a:pPr marL="0" indent="0">
              <a:buNone/>
            </a:pPr>
            <a:r>
              <a:rPr lang="en-IN" sz="2400" dirty="0" smtClean="0"/>
              <a:t>Where P1 = percentage of subjects with </a:t>
            </a:r>
            <a:r>
              <a:rPr lang="en-IN" sz="2400" dirty="0" err="1" smtClean="0"/>
              <a:t>glycemic</a:t>
            </a:r>
            <a:r>
              <a:rPr lang="en-IN" sz="2400" dirty="0" smtClean="0"/>
              <a:t> control after giving Vitamin D supplementation in GDM women with vitamin  D deficiency = 30% =0.30</a:t>
            </a:r>
          </a:p>
          <a:p>
            <a:pPr marL="0" indent="0">
              <a:buNone/>
            </a:pPr>
            <a:r>
              <a:rPr lang="en-IN" sz="2400" dirty="0" smtClean="0"/>
              <a:t>P2=percentage of subjects with </a:t>
            </a:r>
            <a:r>
              <a:rPr lang="en-IN" sz="2400" dirty="0" err="1" smtClean="0"/>
              <a:t>glycemic</a:t>
            </a:r>
            <a:r>
              <a:rPr lang="en-IN" sz="2400" dirty="0" smtClean="0"/>
              <a:t> control in control group  = 51.2% =0.512</a:t>
            </a:r>
          </a:p>
          <a:p>
            <a:pPr marL="0" indent="0">
              <a:buNone/>
            </a:pPr>
            <a:r>
              <a:rPr lang="en-IN" sz="2400" dirty="0" smtClean="0"/>
              <a:t>Z1-α/2 = The standard normal deviate for α =1.96</a:t>
            </a:r>
          </a:p>
          <a:p>
            <a:pPr marL="0" indent="0">
              <a:buNone/>
            </a:pPr>
            <a:r>
              <a:rPr lang="en-IN" sz="2400" dirty="0" smtClean="0"/>
              <a:t>Z1-β = The standard normal deviate for β (80% power) = 0.84</a:t>
            </a:r>
          </a:p>
          <a:p>
            <a:pPr marL="0" indent="0">
              <a:buNone/>
            </a:pPr>
            <a:r>
              <a:rPr lang="en-IN" sz="2400" dirty="0" smtClean="0"/>
              <a:t>P=(p1+p2)/2 = (0.30+0.512)/2=0.406</a:t>
            </a:r>
          </a:p>
          <a:p>
            <a:pPr marL="0" indent="0">
              <a:buNone/>
            </a:pPr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605271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9829"/>
            <a:ext cx="8229600" cy="5505475"/>
          </a:xfrm>
        </p:spPr>
        <p:txBody>
          <a:bodyPr>
            <a:normAutofit fontScale="77500" lnSpcReduction="20000"/>
          </a:bodyPr>
          <a:lstStyle/>
          <a:p>
            <a:r>
              <a:rPr lang="en-IN" b="1" u="sng" dirty="0" smtClean="0"/>
              <a:t>INCLUSION CRITERIA:</a:t>
            </a:r>
            <a:endParaRPr lang="en-IN" dirty="0" smtClean="0"/>
          </a:p>
          <a:p>
            <a:pPr lvl="0"/>
            <a:r>
              <a:rPr lang="en-IN" b="1" dirty="0" smtClean="0"/>
              <a:t>Cases: </a:t>
            </a:r>
            <a:r>
              <a:rPr lang="en-IN" dirty="0" smtClean="0"/>
              <a:t>Minimum of 82  pregnancies with </a:t>
            </a:r>
            <a:r>
              <a:rPr lang="en-IN" dirty="0" err="1" smtClean="0"/>
              <a:t>pregestational</a:t>
            </a:r>
            <a:r>
              <a:rPr lang="en-IN" dirty="0" smtClean="0"/>
              <a:t> </a:t>
            </a:r>
            <a:r>
              <a:rPr lang="en-IN" dirty="0" err="1" smtClean="0"/>
              <a:t>diabetes,overt</a:t>
            </a:r>
            <a:r>
              <a:rPr lang="en-IN" dirty="0" smtClean="0"/>
              <a:t> diabetes and gestational diabetes including both </a:t>
            </a:r>
            <a:r>
              <a:rPr lang="en-IN" dirty="0" err="1" smtClean="0"/>
              <a:t>primigravida</a:t>
            </a:r>
            <a:r>
              <a:rPr lang="en-IN" dirty="0" smtClean="0"/>
              <a:t> and </a:t>
            </a:r>
            <a:r>
              <a:rPr lang="en-IN" dirty="0" err="1" smtClean="0"/>
              <a:t>multigravida</a:t>
            </a:r>
            <a:r>
              <a:rPr lang="en-IN" dirty="0" smtClean="0"/>
              <a:t>, with </a:t>
            </a:r>
            <a:r>
              <a:rPr lang="en-IN" dirty="0" err="1" smtClean="0"/>
              <a:t>vit</a:t>
            </a:r>
            <a:r>
              <a:rPr lang="en-IN" dirty="0" smtClean="0"/>
              <a:t> d deficient will be recruited at antenatal clinic and day assessment unit and supplement </a:t>
            </a:r>
            <a:r>
              <a:rPr lang="en-IN" dirty="0" err="1" smtClean="0"/>
              <a:t>Vit</a:t>
            </a:r>
            <a:r>
              <a:rPr lang="en-IN" dirty="0" smtClean="0"/>
              <a:t> D from second trimester of pregnancy.</a:t>
            </a:r>
          </a:p>
          <a:p>
            <a:r>
              <a:rPr lang="en-GB" dirty="0" smtClean="0"/>
              <a:t>Gestational Diabetes Mellitus is diagnosed by the following criteria :</a:t>
            </a:r>
            <a:endParaRPr lang="en-IN" dirty="0" smtClean="0"/>
          </a:p>
          <a:p>
            <a:r>
              <a:rPr lang="en-GB" dirty="0" smtClean="0"/>
              <a:t>Deranged DIPSI: Whose, non-fasting oral glucose tolerance with 75gm of glucose, with post </a:t>
            </a:r>
            <a:r>
              <a:rPr lang="en-GB" dirty="0" err="1" smtClean="0"/>
              <a:t>prandial</a:t>
            </a:r>
            <a:r>
              <a:rPr lang="en-GB" dirty="0" smtClean="0"/>
              <a:t> plasma glucose after 2hrs cut off being more than or equal to 140mg/dl.</a:t>
            </a:r>
            <a:endParaRPr lang="en-IN" dirty="0" smtClean="0"/>
          </a:p>
          <a:p>
            <a:r>
              <a:rPr lang="en-IN" b="1" dirty="0" smtClean="0"/>
              <a:t>Control:</a:t>
            </a:r>
            <a:r>
              <a:rPr lang="en-IN" dirty="0" smtClean="0"/>
              <a:t> Minimum of 82 pregnancies with </a:t>
            </a:r>
            <a:r>
              <a:rPr lang="en-IN" dirty="0" err="1" smtClean="0"/>
              <a:t>pregestational</a:t>
            </a:r>
            <a:r>
              <a:rPr lang="en-IN" dirty="0" smtClean="0"/>
              <a:t> </a:t>
            </a:r>
            <a:r>
              <a:rPr lang="en-IN" dirty="0" err="1" smtClean="0"/>
              <a:t>diabetes,overt</a:t>
            </a:r>
            <a:r>
              <a:rPr lang="en-IN" dirty="0" smtClean="0"/>
              <a:t> diabetes and gestational diabetes including both </a:t>
            </a:r>
            <a:r>
              <a:rPr lang="en-IN" dirty="0" err="1" smtClean="0"/>
              <a:t>primigravida</a:t>
            </a:r>
            <a:r>
              <a:rPr lang="en-IN" dirty="0" smtClean="0"/>
              <a:t> and </a:t>
            </a:r>
            <a:r>
              <a:rPr lang="en-IN" dirty="0" err="1" smtClean="0"/>
              <a:t>multigravida</a:t>
            </a:r>
            <a:r>
              <a:rPr lang="en-IN" dirty="0" smtClean="0"/>
              <a:t>   for vitamin D estimation at term or at the time of delivery.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545479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u="sng" dirty="0"/>
              <a:t>Exclusion criteria:</a:t>
            </a:r>
          </a:p>
          <a:p>
            <a:pPr lvl="0">
              <a:buNone/>
            </a:pPr>
            <a:endParaRPr lang="en-IN" dirty="0" smtClean="0"/>
          </a:p>
          <a:p>
            <a:pPr lvl="0">
              <a:buNone/>
            </a:pPr>
            <a:r>
              <a:rPr lang="en-IN" dirty="0" smtClean="0"/>
              <a:t>1.  Multi-</a:t>
            </a:r>
            <a:r>
              <a:rPr lang="en-IN" dirty="0" err="1" smtClean="0"/>
              <a:t>fetal</a:t>
            </a:r>
            <a:r>
              <a:rPr lang="en-IN" dirty="0" smtClean="0"/>
              <a:t> pregnancy.</a:t>
            </a:r>
          </a:p>
          <a:p>
            <a:pPr lvl="0">
              <a:buNone/>
            </a:pPr>
            <a:r>
              <a:rPr lang="en-IN" dirty="0" smtClean="0"/>
              <a:t>2.  Term pregnant women.</a:t>
            </a:r>
          </a:p>
          <a:p>
            <a:pPr lvl="0">
              <a:buNone/>
            </a:pPr>
            <a:r>
              <a:rPr lang="en-IN" dirty="0" smtClean="0"/>
              <a:t>3.  Pregnant women with </a:t>
            </a:r>
            <a:r>
              <a:rPr lang="en-IN" dirty="0" err="1" smtClean="0"/>
              <a:t>hypertension,chronic</a:t>
            </a:r>
            <a:r>
              <a:rPr lang="en-IN" dirty="0" smtClean="0"/>
              <a:t> kidney or liver disease or any other medical disorder.</a:t>
            </a:r>
          </a:p>
          <a:p>
            <a:pPr marL="514350" indent="-514350">
              <a:buFont typeface="+mj-lt"/>
              <a:buAutoNum type="arabicPeriod"/>
            </a:pPr>
            <a:endParaRPr lang="en-IN" dirty="0"/>
          </a:p>
          <a:p>
            <a:pPr marL="514350" indent="-514350">
              <a:buFont typeface="+mj-lt"/>
              <a:buAutoNum type="arabicPeriod"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138604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D1F2D3D-2002-F340-9742-6FE1A9ED6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/>
              <a:t>Methodology: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400" dirty="0"/>
              <a:t>After all Counselling and consent, the basic detailed history, clinical examination will be done </a:t>
            </a:r>
          </a:p>
          <a:p>
            <a:endParaRPr lang="en-US" sz="3400" dirty="0"/>
          </a:p>
          <a:p>
            <a:r>
              <a:rPr lang="en-US" sz="3400" dirty="0" smtClean="0"/>
              <a:t>Pregnant women will be screened for diabetes and divided into two groups Group A and Group </a:t>
            </a:r>
            <a:r>
              <a:rPr lang="en-US" sz="3400" dirty="0" err="1" smtClean="0"/>
              <a:t>B.Group</a:t>
            </a:r>
            <a:r>
              <a:rPr lang="en-US" sz="3400" dirty="0" smtClean="0"/>
              <a:t> A will be screened for vitamin D deficiency as soon as they entered the </a:t>
            </a:r>
            <a:r>
              <a:rPr lang="en-US" sz="3400" dirty="0" err="1" smtClean="0"/>
              <a:t>study.Those</a:t>
            </a:r>
            <a:r>
              <a:rPr lang="en-US" sz="3400" dirty="0" smtClean="0"/>
              <a:t> who are found to be deficient will be an intervention group where Vitamin D will be </a:t>
            </a:r>
            <a:r>
              <a:rPr lang="en-US" sz="3400" dirty="0" smtClean="0"/>
              <a:t>supplemented with 60,000 units of vitamin D3 per </a:t>
            </a:r>
            <a:r>
              <a:rPr lang="en-US" sz="3400" dirty="0" err="1" smtClean="0"/>
              <a:t>month.Women</a:t>
            </a:r>
            <a:r>
              <a:rPr lang="en-US" sz="3400" dirty="0" smtClean="0"/>
              <a:t> </a:t>
            </a:r>
            <a:r>
              <a:rPr lang="en-US" sz="3400" dirty="0" smtClean="0"/>
              <a:t>in group </a:t>
            </a:r>
            <a:r>
              <a:rPr lang="en-US" sz="3400" dirty="0" smtClean="0"/>
              <a:t>B will be given routine antenatal care and </a:t>
            </a:r>
            <a:r>
              <a:rPr lang="en-US" sz="3400" dirty="0" smtClean="0"/>
              <a:t>will be screened for vitamin D deficiency at term or at the time of delivery and those who are found to be vitamin D deficient will be included in the control group. </a:t>
            </a:r>
            <a:endParaRPr lang="en-IN" sz="3400" dirty="0"/>
          </a:p>
          <a:p>
            <a:pPr marL="0" indent="0">
              <a:buNone/>
            </a:pPr>
            <a:endParaRPr lang="en-IN" sz="3400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188614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</TotalTime>
  <Words>1364</Words>
  <Application>Microsoft Macintosh PowerPoint</Application>
  <PresentationFormat>On-screen Show 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PROTOCOL FOR THE SUBMISSION OF THESIS FOR THE DEGREE OF MASTER OF SURGERY (OBSTETRICS &amp; GYNAECOLOGY) </vt:lpstr>
      <vt:lpstr>PROTOCOL FOR SUBMISSION OF PLAN OF THESIS FOR THE AWARD OF M.S. (OBSTETRICS AND GYNAECOLOGY) UNIVERSITY OF DELHI SESSION: 2022-2025</vt:lpstr>
      <vt:lpstr>Introduction</vt:lpstr>
      <vt:lpstr>Slide 4</vt:lpstr>
      <vt:lpstr>Aim and Objective</vt:lpstr>
      <vt:lpstr>Materials and Methods</vt:lpstr>
      <vt:lpstr>Slide 7</vt:lpstr>
      <vt:lpstr>Slide 8</vt:lpstr>
      <vt:lpstr>Methodology:</vt:lpstr>
      <vt:lpstr>Detailed Methods</vt:lpstr>
      <vt:lpstr>Slide 11</vt:lpstr>
      <vt:lpstr>Slide 12</vt:lpstr>
      <vt:lpstr>Investigations: </vt:lpstr>
      <vt:lpstr>Follow Up</vt:lpstr>
      <vt:lpstr>Statistical analysis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anant_kumar</dc:creator>
  <cp:lastModifiedBy>User</cp:lastModifiedBy>
  <cp:revision>96</cp:revision>
  <dcterms:created xsi:type="dcterms:W3CDTF">2020-11-08T15:49:43Z</dcterms:created>
  <dcterms:modified xsi:type="dcterms:W3CDTF">2023-03-21T06:42:04Z</dcterms:modified>
</cp:coreProperties>
</file>