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47"/>
  </p:notesMasterIdLst>
  <p:sldIdLst>
    <p:sldId id="257" r:id="rId2"/>
    <p:sldId id="299" r:id="rId3"/>
    <p:sldId id="258" r:id="rId4"/>
    <p:sldId id="300" r:id="rId5"/>
    <p:sldId id="301" r:id="rId6"/>
    <p:sldId id="307" r:id="rId7"/>
    <p:sldId id="259" r:id="rId8"/>
    <p:sldId id="260" r:id="rId9"/>
    <p:sldId id="261" r:id="rId10"/>
    <p:sldId id="298" r:id="rId11"/>
    <p:sldId id="262" r:id="rId12"/>
    <p:sldId id="263" r:id="rId13"/>
    <p:sldId id="304" r:id="rId14"/>
    <p:sldId id="265" r:id="rId15"/>
    <p:sldId id="266" r:id="rId16"/>
    <p:sldId id="267" r:id="rId17"/>
    <p:sldId id="268" r:id="rId18"/>
    <p:sldId id="269" r:id="rId19"/>
    <p:sldId id="270" r:id="rId20"/>
    <p:sldId id="272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302" r:id="rId38"/>
    <p:sldId id="303" r:id="rId39"/>
    <p:sldId id="291" r:id="rId40"/>
    <p:sldId id="292" r:id="rId41"/>
    <p:sldId id="293" r:id="rId42"/>
    <p:sldId id="294" r:id="rId43"/>
    <p:sldId id="296" r:id="rId44"/>
    <p:sldId id="305" r:id="rId45"/>
    <p:sldId id="306" r:id="rId4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0" autoAdjust="0"/>
    <p:restoredTop sz="94660"/>
  </p:normalViewPr>
  <p:slideViewPr>
    <p:cSldViewPr>
      <p:cViewPr varScale="1">
        <p:scale>
          <a:sx n="74" d="100"/>
          <a:sy n="74" d="100"/>
        </p:scale>
        <p:origin x="12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39A1E2-12EF-4F93-B023-A0104192C825}" type="datetimeFigureOut">
              <a:rPr lang="tr-TR" smtClean="0"/>
              <a:pPr/>
              <a:t>14.12.2021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3FE433-B0E6-4774-BD76-B49B2059AEE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5627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198AF-63CB-4B6A-B8E5-46850D033C9A}" type="datetime1">
              <a:rPr lang="tr-TR" smtClean="0"/>
              <a:pPr/>
              <a:t>14.12.2021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05CCA-C09A-49F7-93EC-4DF6562BD9F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18239-6E0B-45E5-AD0E-51EA18FDC3EF}" type="datetime1">
              <a:rPr lang="tr-TR" smtClean="0"/>
              <a:pPr/>
              <a:t>14.12.2021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05CCA-C09A-49F7-93EC-4DF6562BD9F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69F73-00FC-4781-9FE7-06AB7A0D0EF1}" type="datetime1">
              <a:rPr lang="tr-TR" smtClean="0"/>
              <a:pPr/>
              <a:t>14.12.2021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05CCA-C09A-49F7-93EC-4DF6562BD9F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A504-6D2B-4CD9-B54A-8DECF6336ABF}" type="datetime1">
              <a:rPr lang="tr-TR" smtClean="0"/>
              <a:pPr/>
              <a:t>14.12.2021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05CCA-C09A-49F7-93EC-4DF6562BD9F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1F47A-E996-4A53-9F92-5EE1B6F005B9}" type="datetime1">
              <a:rPr lang="tr-TR" smtClean="0"/>
              <a:pPr/>
              <a:t>14.12.2021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05CCA-C09A-49F7-93EC-4DF6562BD9F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3CAA5-723A-4B4C-8247-52589990289E}" type="datetime1">
              <a:rPr lang="tr-TR" smtClean="0"/>
              <a:pPr/>
              <a:t>14.12.2021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05CCA-C09A-49F7-93EC-4DF6562BD9F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8220-6D15-4884-A70F-CF4C52A87C2F}" type="datetime1">
              <a:rPr lang="tr-TR" smtClean="0"/>
              <a:pPr/>
              <a:t>14.12.2021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05CCA-C09A-49F7-93EC-4DF6562BD9F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5609-DB16-47E4-AC63-8C9D302ACF4E}" type="datetime1">
              <a:rPr lang="tr-TR" smtClean="0"/>
              <a:pPr/>
              <a:t>14.12.2021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05CCA-C09A-49F7-93EC-4DF6562BD9F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AB57F-6E47-47D2-9E23-F8A5C22432B9}" type="datetime1">
              <a:rPr lang="tr-TR" smtClean="0"/>
              <a:pPr/>
              <a:t>14.12.2021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05CCA-C09A-49F7-93EC-4DF6562BD9F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B6739-E7EA-4932-86BC-79444B7CE4AB}" type="datetime1">
              <a:rPr lang="tr-TR" smtClean="0"/>
              <a:pPr/>
              <a:t>14.12.2021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05CCA-C09A-49F7-93EC-4DF6562BD9F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7F282-1302-4CBB-ADB7-88361C77E367}" type="datetime1">
              <a:rPr lang="tr-TR" smtClean="0"/>
              <a:pPr/>
              <a:t>14.12.2021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C605CCA-C09A-49F7-93EC-4DF6562BD9F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05127A3-D693-4AE9-998E-9F3D447A6AE7}" type="datetime1">
              <a:rPr lang="tr-TR" smtClean="0"/>
              <a:pPr/>
              <a:t>14.12.2021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C605CCA-C09A-49F7-93EC-4DF6562BD9F0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971600" y="1700808"/>
            <a:ext cx="7143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5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KİŞİLİK BOZUKLUKLARI  </a:t>
            </a:r>
          </a:p>
        </p:txBody>
      </p:sp>
      <p:sp>
        <p:nvSpPr>
          <p:cNvPr id="4" name="3 Metin kutusu"/>
          <p:cNvSpPr txBox="1"/>
          <p:nvPr/>
        </p:nvSpPr>
        <p:spPr>
          <a:xfrm>
            <a:off x="899592" y="4077072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	</a:t>
            </a:r>
            <a:r>
              <a:rPr lang="tr-TR" smtClean="0"/>
              <a:t>	</a:t>
            </a: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457200" y="46024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tr-TR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Klinik Tablo</a:t>
            </a:r>
            <a:endParaRPr lang="tr-TR" sz="4400" dirty="0">
              <a:solidFill>
                <a:schemeClr val="tx1"/>
              </a:solidFill>
            </a:endParaRPr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 fontScale="92500" lnSpcReduction="10000"/>
          </a:bodyPr>
          <a:lstStyle/>
          <a:p>
            <a:pPr marL="457200" lvl="0" indent="-457200" algn="just">
              <a:buFont typeface="Arial" pitchFamily="34" charset="0"/>
              <a:buChar char="•"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Kişilik bozukluğu olan hastalar genellikle geçici stresi pek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tolere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edemezler. </a:t>
            </a:r>
          </a:p>
          <a:p>
            <a:pPr marL="457200" lvl="0" indent="-457200" algn="just">
              <a:buFont typeface="Arial" pitchFamily="34" charset="0"/>
              <a:buChar char="•"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Kendi özelliklerini değiştirmek için değil, dıştan gelen stresi aşabilmek için yardım isterler. </a:t>
            </a:r>
          </a:p>
          <a:p>
            <a:pPr marL="457200" lvl="0" indent="-457200" algn="just">
              <a:buFont typeface="Arial" pitchFamily="34" charset="0"/>
              <a:buChar char="•"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Fiziksel hastalıkta olduğu gibi stres büyükse, hasta daha fazla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regresse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olabilir ve kısa bir zaman gerçeği değerlendirme yetisinin bozulduğu işlev göremez hale geldikleri 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geçici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psikotik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reaksiyonlar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geliştirebilirler.</a:t>
            </a:r>
            <a:endParaRPr lang="tr-TR" dirty="0"/>
          </a:p>
        </p:txBody>
      </p:sp>
      <p:sp>
        <p:nvSpPr>
          <p:cNvPr id="2" name="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05CCA-C09A-49F7-93EC-4DF6562BD9F0}" type="slidenum">
              <a:rPr lang="tr-TR" smtClean="0"/>
              <a:pPr/>
              <a:t>10</a:t>
            </a:fld>
            <a:endParaRPr lang="tr-TR"/>
          </a:p>
        </p:txBody>
      </p:sp>
      <p:sp>
        <p:nvSpPr>
          <p:cNvPr id="3" name="2 Metin kutusu"/>
          <p:cNvSpPr txBox="1"/>
          <p:nvPr/>
        </p:nvSpPr>
        <p:spPr>
          <a:xfrm>
            <a:off x="1043608" y="1124744"/>
            <a:ext cx="7272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/>
            <a:r>
              <a:rPr lang="tr-TR" sz="2400" b="1" dirty="0" smtClean="0">
                <a:solidFill>
                  <a:srgbClr val="002060"/>
                </a:solidFill>
              </a:rPr>
              <a:t> </a:t>
            </a:r>
            <a:endParaRPr lang="tr-TR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457200" y="178497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tr-TR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Etiyoloji</a:t>
            </a:r>
            <a:endParaRPr lang="tr-TR" sz="4400" dirty="0">
              <a:solidFill>
                <a:schemeClr val="tx1"/>
              </a:solidFill>
            </a:endParaRPr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457200" y="1331640"/>
            <a:ext cx="8229600" cy="5526360"/>
          </a:xfrm>
        </p:spPr>
        <p:txBody>
          <a:bodyPr>
            <a:noAutofit/>
          </a:bodyPr>
          <a:lstStyle/>
          <a:p>
            <a:pPr algn="just"/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Kalıtım: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İkizler ve evlat edinilenler üzerinde yapılan çalışmalara göre kimi kişilik bozukluğu türlerinde soya çekimin rolü vardır. </a:t>
            </a:r>
          </a:p>
          <a:p>
            <a:pPr marL="651510" lvl="1" indent="-285750" algn="just"/>
            <a:r>
              <a:rPr lang="tr-TR" b="1" dirty="0" err="1" smtClean="0">
                <a:latin typeface="Times New Roman" pitchFamily="18" charset="0"/>
                <a:cs typeface="Times New Roman" pitchFamily="18" charset="0"/>
              </a:rPr>
              <a:t>Şizotipal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b="1" dirty="0" err="1" smtClean="0">
                <a:latin typeface="Times New Roman" pitchFamily="18" charset="0"/>
                <a:cs typeface="Times New Roman" pitchFamily="18" charset="0"/>
              </a:rPr>
              <a:t>paranoid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 ve </a:t>
            </a:r>
            <a:r>
              <a:rPr lang="tr-TR" b="1" dirty="0" err="1" smtClean="0">
                <a:latin typeface="Times New Roman" pitchFamily="18" charset="0"/>
                <a:cs typeface="Times New Roman" pitchFamily="18" charset="0"/>
              </a:rPr>
              <a:t>antisosyal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kişilik bozukluğu gösterenlerde soya çekimin etkinliği gösterilmiştir.</a:t>
            </a:r>
          </a:p>
          <a:p>
            <a:pPr marL="651510" lvl="1" indent="-285750"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Kişilik bozukluklarının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kalıtılabilirlik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oranları %45 civarı.</a:t>
            </a:r>
          </a:p>
          <a:p>
            <a:pPr marL="651510" lvl="1" indent="-285750" algn="just"/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A kümesi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kb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olanların 1. derece akrabalarında 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şizofreni spektrum bozuklukları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651510" lvl="1" indent="-285750" algn="just"/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C kümes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kb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olanların 1. derece akrabalarında ise </a:t>
            </a:r>
            <a:r>
              <a:rPr lang="tr-TR" b="1" dirty="0" err="1" smtClean="0">
                <a:latin typeface="Times New Roman" pitchFamily="18" charset="0"/>
                <a:cs typeface="Times New Roman" pitchFamily="18" charset="0"/>
              </a:rPr>
              <a:t>anksiyete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 bozuklukları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daha fazla. </a:t>
            </a:r>
          </a:p>
          <a:p>
            <a:pPr marL="651510" lvl="1" indent="-285750" algn="just"/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B kümesindeki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bireylerin yakınlarında ise </a:t>
            </a:r>
            <a:r>
              <a:rPr lang="tr-TR" b="1" dirty="0" err="1" smtClean="0">
                <a:latin typeface="Times New Roman" pitchFamily="18" charset="0"/>
                <a:cs typeface="Times New Roman" pitchFamily="18" charset="0"/>
              </a:rPr>
              <a:t>dürtüsellik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 ve </a:t>
            </a:r>
            <a:r>
              <a:rPr lang="tr-TR" b="1" dirty="0" err="1" smtClean="0">
                <a:latin typeface="Times New Roman" pitchFamily="18" charset="0"/>
                <a:cs typeface="Times New Roman" pitchFamily="18" charset="0"/>
              </a:rPr>
              <a:t>duygudurum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 bozukluğu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daha fazla. </a:t>
            </a:r>
          </a:p>
          <a:p>
            <a:pPr marL="651510" lvl="1" indent="-285750" algn="just"/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tr-TR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Etiyoloji</a:t>
            </a:r>
            <a:endParaRPr lang="tr-TR" sz="4400" dirty="0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457200" y="1259632"/>
            <a:ext cx="8229600" cy="506496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tr-TR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000" b="1" dirty="0">
                <a:latin typeface="Times New Roman" pitchFamily="18" charset="0"/>
                <a:cs typeface="Times New Roman" pitchFamily="18" charset="0"/>
              </a:rPr>
              <a:t>Yapısal etkenler: 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Doğumdan önce, doğum sırası ve doğumdan sonra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MSS’ni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etkileyen durumlar kişilik bozukluklarına zemin hazırlayabilir. </a:t>
            </a:r>
          </a:p>
          <a:p>
            <a:pPr marL="651510" lvl="1" indent="-285750" algn="just"/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Örneğin </a:t>
            </a:r>
            <a:r>
              <a:rPr lang="tr-TR" sz="2000" i="1" dirty="0">
                <a:latin typeface="Times New Roman" pitchFamily="18" charset="0"/>
                <a:cs typeface="Times New Roman" pitchFamily="18" charset="0"/>
              </a:rPr>
              <a:t>dikkat eksikliği sendromu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gösteren, </a:t>
            </a:r>
            <a:r>
              <a:rPr lang="tr-TR" sz="2000" i="1" dirty="0" err="1">
                <a:latin typeface="Times New Roman" pitchFamily="18" charset="0"/>
                <a:cs typeface="Times New Roman" pitchFamily="18" charset="0"/>
              </a:rPr>
              <a:t>hiperkinetik</a:t>
            </a:r>
            <a:r>
              <a:rPr lang="tr-TR" sz="2000" i="1" dirty="0">
                <a:latin typeface="Times New Roman" pitchFamily="18" charset="0"/>
                <a:cs typeface="Times New Roman" pitchFamily="18" charset="0"/>
              </a:rPr>
              <a:t>, minimal beyin </a:t>
            </a:r>
            <a:r>
              <a:rPr lang="tr-TR" sz="2000" i="1" dirty="0" err="1">
                <a:latin typeface="Times New Roman" pitchFamily="18" charset="0"/>
                <a:cs typeface="Times New Roman" pitchFamily="18" charset="0"/>
              </a:rPr>
              <a:t>disfonksiyonu</a:t>
            </a:r>
            <a:r>
              <a:rPr lang="tr-TR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olan çocuklarda sonradan kişilik bozukluğu (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dissosyal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antisosyal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) riskinin daha fazla olduğu bilinmektedir. </a:t>
            </a:r>
          </a:p>
          <a:p>
            <a:pPr marL="651510" lvl="1" indent="-285750" algn="just"/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Bedensel sakatlıklar da kişilik oluşumunda önemli rol oynayabilirler. 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tr-TR" sz="20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tr-TR" sz="2000" b="1" dirty="0" err="1" smtClean="0">
                <a:latin typeface="Times New Roman" pitchFamily="18" charset="0"/>
                <a:cs typeface="Times New Roman" pitchFamily="18" charset="0"/>
              </a:rPr>
              <a:t>Nörobiyolojik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> etkenler: </a:t>
            </a:r>
          </a:p>
          <a:p>
            <a:pPr marL="708660" lvl="1" indent="-342900" algn="just">
              <a:buFont typeface="Arial" pitchFamily="34" charset="0"/>
              <a:buChar char="•"/>
            </a:pPr>
            <a:r>
              <a:rPr lang="tr-TR" sz="2000" b="1" dirty="0" err="1" smtClean="0">
                <a:latin typeface="Times New Roman" pitchFamily="18" charset="0"/>
                <a:cs typeface="Times New Roman" pitchFamily="18" charset="0"/>
              </a:rPr>
              <a:t>Şizotipallerin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beyin görüntüleme bulguları ve BOS-plazma bulguları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şizofeni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ile benzerlikler bulunmuştur.</a:t>
            </a:r>
          </a:p>
          <a:p>
            <a:pPr marL="708660" lvl="1" indent="-342900" algn="just">
              <a:buFont typeface="Arial" pitchFamily="34" charset="0"/>
              <a:buChar char="•"/>
            </a:pPr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708660" lvl="1" indent="-342900" algn="just">
              <a:buFont typeface="Arial" pitchFamily="34" charset="0"/>
              <a:buChar char="•"/>
            </a:pPr>
            <a:r>
              <a:rPr lang="tr-TR" sz="2000" b="1" dirty="0" err="1" smtClean="0">
                <a:latin typeface="Times New Roman" pitchFamily="18" charset="0"/>
                <a:cs typeface="Times New Roman" pitchFamily="18" charset="0"/>
              </a:rPr>
              <a:t>Antisosyallerde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düşük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serotonin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ve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dürtüsellik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ilişkili bulunmuştur. BOS 5-HIAA düşük. Plazma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testesteron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ile saldırganlık bağlantılı bulunmuştur.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tr-TR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tr-TR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tr-TR" sz="20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tr-TR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tr-T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tr-TR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Etiyoloji</a:t>
            </a:r>
            <a:endParaRPr lang="tr-T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935479"/>
            <a:ext cx="8229600" cy="4785995"/>
          </a:xfrm>
        </p:spPr>
        <p:txBody>
          <a:bodyPr>
            <a:normAutofit fontScale="77500" lnSpcReduction="20000"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Çevresel etkenler: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Kişilik bozukluğunun gelişmesinde aile ve toplumsal çevrenin önemli etken olduğu bilinmektedir. 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tr-TR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708660" lvl="1" indent="-342900" algn="just">
              <a:buFont typeface="Arial" pitchFamily="34" charset="0"/>
              <a:buChar char="•"/>
            </a:pPr>
            <a:r>
              <a:rPr lang="tr-TR" b="1" i="1" dirty="0" smtClean="0">
                <a:latin typeface="Times New Roman" pitchFamily="18" charset="0"/>
                <a:cs typeface="Times New Roman" pitchFamily="18" charset="0"/>
              </a:rPr>
              <a:t>Sosyopatik </a:t>
            </a:r>
            <a:r>
              <a:rPr lang="tr-TR" b="1" i="1" dirty="0">
                <a:latin typeface="Times New Roman" pitchFamily="18" charset="0"/>
                <a:cs typeface="Times New Roman" pitchFamily="18" charset="0"/>
              </a:rPr>
              <a:t>kişilik </a:t>
            </a:r>
            <a:r>
              <a:rPr lang="tr-TR" b="1" i="1" dirty="0" err="1">
                <a:latin typeface="Times New Roman" pitchFamily="18" charset="0"/>
                <a:cs typeface="Times New Roman" pitchFamily="18" charset="0"/>
              </a:rPr>
              <a:t>bozukluğu’</a:t>
            </a:r>
            <a:r>
              <a:rPr lang="tr-TR" b="1" dirty="0" err="1">
                <a:latin typeface="Times New Roman" pitchFamily="18" charset="0"/>
                <a:cs typeface="Times New Roman" pitchFamily="18" charset="0"/>
              </a:rPr>
              <a:t>nun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çelişkili değer yargıları ve tutumları olan ya da parçalanmış ailelerden çıktığı ileri sürülür. 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tr-TR" sz="2800" dirty="0">
              <a:latin typeface="Times New Roman" pitchFamily="18" charset="0"/>
              <a:cs typeface="Times New Roman" pitchFamily="18" charset="0"/>
            </a:endParaRPr>
          </a:p>
          <a:p>
            <a:pPr marL="708660" lvl="1" indent="-342900" algn="just">
              <a:buFont typeface="Arial" pitchFamily="34" charset="0"/>
              <a:buChar char="•"/>
            </a:pPr>
            <a:r>
              <a:rPr lang="tr-TR" b="1" dirty="0">
                <a:latin typeface="Times New Roman" pitchFamily="18" charset="0"/>
                <a:cs typeface="Times New Roman" pitchFamily="18" charset="0"/>
              </a:rPr>
              <a:t>Düzensiz, güvencesiz, ağır sosyal ve ekonomik sorunları olan toplum kesimlerinde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(horlanmış azınlık grupları, gettolar) daha çok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sosyopatik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kişilik bozukluğu oluştuğu görüşü oldukça yaygındır. 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tr-TR" sz="2800" dirty="0">
              <a:latin typeface="Times New Roman" pitchFamily="18" charset="0"/>
              <a:cs typeface="Times New Roman" pitchFamily="18" charset="0"/>
            </a:endParaRPr>
          </a:p>
          <a:p>
            <a:pPr marL="708660" lvl="1" indent="-342900" algn="just">
              <a:buFont typeface="Arial" pitchFamily="34" charset="0"/>
              <a:buChar char="•"/>
            </a:pPr>
            <a:r>
              <a:rPr lang="tr-TR" b="1" dirty="0">
                <a:latin typeface="Times New Roman" pitchFamily="18" charset="0"/>
                <a:cs typeface="Times New Roman" pitchFamily="18" charset="0"/>
              </a:rPr>
              <a:t>Bağımlılık eğilimi gösteren gençlerin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büyük çoğunluğu dirlik ve düzenden yoksun, güven ortamı sağlamayan, insanlar arası etkileşimi ve iletişimi bozuk ailelerden çıkmaktadır. 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tr-TR" sz="2800" dirty="0">
              <a:latin typeface="Times New Roman" pitchFamily="18" charset="0"/>
              <a:cs typeface="Times New Roman" pitchFamily="18" charset="0"/>
            </a:endParaRPr>
          </a:p>
          <a:p>
            <a:pPr marL="708660" lvl="1" indent="-342900" algn="just">
              <a:buFont typeface="Arial" pitchFamily="34" charset="0"/>
              <a:buChar char="•"/>
            </a:pPr>
            <a:r>
              <a:rPr lang="tr-TR" b="1" dirty="0">
                <a:latin typeface="Times New Roman" pitchFamily="18" charset="0"/>
                <a:cs typeface="Times New Roman" pitchFamily="18" charset="0"/>
              </a:rPr>
              <a:t>Anne yoksunluğu koşullarında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(yuvalar, yetiştirme yurtları) yetişmiş çocuklarda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sosyopatik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kişilik bozukluğunun daha çok görüldüğü bilinmektedir. 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05CCA-C09A-49F7-93EC-4DF6562BD9F0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84458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428599" y="18864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tr-TR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Paranoid</a:t>
            </a:r>
            <a:r>
              <a:rPr lang="tr-TR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Kişilik Bozukluğu </a:t>
            </a:r>
            <a:endParaRPr lang="tr-TR" sz="4000" dirty="0">
              <a:solidFill>
                <a:schemeClr val="tx1"/>
              </a:solidFill>
            </a:endParaRPr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5373216"/>
          </a:xfrm>
        </p:spPr>
        <p:txBody>
          <a:bodyPr>
            <a:noAutofit/>
          </a:bodyPr>
          <a:lstStyle/>
          <a:p>
            <a:pPr algn="just"/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Kuşkucu, alıngan, kuruntulu kişilerdir.</a:t>
            </a:r>
          </a:p>
          <a:p>
            <a:pPr marL="342900" lvl="0" indent="-342900" algn="just">
              <a:buNone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Başkalarının tutum ve davranışlarından kendilerine bir kötülük gelebileceği kuşkusu ile aşırı dikkatli, tetikte ve savunucudurlar. </a:t>
            </a:r>
          </a:p>
          <a:p>
            <a:pPr marL="0" lvl="0" indent="0" algn="just">
              <a:buNone/>
            </a:pPr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Çabuk alınırlar ve başkalarının söz, bakış ve hareketlerini kendilerine karşı olumsuz yorumlamaya eğilim gösterirler. </a:t>
            </a:r>
          </a:p>
          <a:p>
            <a:pPr marL="342900" lvl="0" indent="-342900" algn="just">
              <a:buFont typeface="Arial" pitchFamily="34" charset="0"/>
              <a:buChar char="•"/>
            </a:pPr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Genellikle çok kıskanç, kinci ve aşırı gururludurlar. Sürekli kin besler, yani onur kırıcı davranışları, haksızlıkları ya da görmemezlikten gelinmesini bağışlamazlar.</a:t>
            </a:r>
          </a:p>
          <a:p>
            <a:pPr marL="342900" lvl="0" indent="-342900" algn="just">
              <a:buFont typeface="Arial" pitchFamily="34" charset="0"/>
              <a:buChar char="•"/>
            </a:pPr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Gurur, alınganlık, kincilik ve kıskançlığa bağlı olarak pireyi deve yapmaya, tartışmaya ve kavga yapmaya eğilimlidirler. </a:t>
            </a:r>
          </a:p>
          <a:p>
            <a:pPr algn="just"/>
            <a:endParaRPr lang="tr-T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tr-TR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Paranoid</a:t>
            </a:r>
            <a:r>
              <a:rPr lang="tr-TR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Kişilik Bozukluğu </a:t>
            </a:r>
            <a:endParaRPr lang="tr-TR" sz="4000" dirty="0">
              <a:solidFill>
                <a:schemeClr val="tx1"/>
              </a:solidFill>
            </a:endParaRPr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457200" y="1331640"/>
            <a:ext cx="8229600" cy="4992960"/>
          </a:xfrm>
        </p:spPr>
        <p:txBody>
          <a:bodyPr>
            <a:noAutofit/>
          </a:bodyPr>
          <a:lstStyle/>
          <a:p>
            <a:pPr marL="457200" lvl="0" indent="-457200" algn="just">
              <a:buFont typeface="Arial" pitchFamily="34" charset="0"/>
              <a:buChar char="•"/>
            </a:pPr>
            <a:endParaRPr lang="tr-TR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Özellikle cinsel konularda ve yakın ilişkilerde aşırı duyarlı, alıngan ve kuşkucudurlar. </a:t>
            </a:r>
          </a:p>
          <a:p>
            <a:pPr marL="457200" lvl="0" indent="-457200" algn="just">
              <a:buFont typeface="Arial" pitchFamily="34" charset="0"/>
              <a:buChar char="•"/>
            </a:pPr>
            <a:endParaRPr lang="tr-TR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Söylediklerinin kendisine karşı kötü niyetle kullanılacağından yersiz yere korktuğundan dolayı başkalarına asla sır vermezler.</a:t>
            </a:r>
          </a:p>
          <a:p>
            <a:pPr marL="457200" lvl="0" indent="-457200" algn="just">
              <a:buFont typeface="Arial" pitchFamily="34" charset="0"/>
              <a:buChar char="•"/>
            </a:pPr>
            <a:endParaRPr lang="tr-TR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Başkalarına soğuk ve yukardan bakan, çabuk eleştiren, eleştiri ve şaka kaldırmayan özellikleri belirgindir.</a:t>
            </a:r>
          </a:p>
          <a:p>
            <a:pPr marL="457200" lvl="0" indent="-457200" algn="just">
              <a:buFont typeface="Arial" pitchFamily="34" charset="0"/>
              <a:buChar char="•"/>
            </a:pPr>
            <a:endParaRPr lang="tr-TR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Başarısızlıklarını ve kusurlarını başkalarını eleştirerek ve haksız bularak </a:t>
            </a:r>
            <a:r>
              <a:rPr lang="tr-TR" sz="1800" dirty="0" err="1" smtClean="0">
                <a:latin typeface="Times New Roman" pitchFamily="18" charset="0"/>
                <a:cs typeface="Times New Roman" pitchFamily="18" charset="0"/>
              </a:rPr>
              <a:t>rasyonalize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 ederler. </a:t>
            </a:r>
          </a:p>
          <a:p>
            <a:pPr marL="457200" lvl="0" indent="-457200" algn="just">
              <a:buFont typeface="Arial" pitchFamily="34" charset="0"/>
              <a:buChar char="•"/>
            </a:pPr>
            <a:endParaRPr lang="tr-TR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Başkalarınca anlaşılamayan biçimde, karakterine ya da itibarına saldırıldığı yargısına varır ve öfkeyle ya da karşı saldırı ile birden tepki gösterirler.</a:t>
            </a:r>
          </a:p>
          <a:p>
            <a:pPr marL="457200" lvl="0" indent="-457200" algn="just">
              <a:buFont typeface="Arial" pitchFamily="34" charset="0"/>
              <a:buChar char="•"/>
            </a:pPr>
            <a:endParaRPr lang="tr-TR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Haksız yere eşinin </a:t>
            </a:r>
            <a:r>
              <a:rPr lang="tr-TR" sz="1800" dirty="0" err="1" smtClean="0">
                <a:latin typeface="Times New Roman" pitchFamily="18" charset="0"/>
                <a:cs typeface="Times New Roman" pitchFamily="18" charset="0"/>
              </a:rPr>
              <a:t>sadakatından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 şüphelenirler. </a:t>
            </a:r>
          </a:p>
          <a:p>
            <a:pPr algn="just"/>
            <a:endParaRPr lang="tr-T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tr-TR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Şizoid</a:t>
            </a:r>
            <a:r>
              <a:rPr lang="tr-TR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Kişilik Bozukluğu</a:t>
            </a:r>
            <a:endParaRPr lang="tr-TR" sz="4000" dirty="0">
              <a:solidFill>
                <a:schemeClr val="tx1"/>
              </a:solidFill>
            </a:endParaRPr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Yakın ilişki kurmaktan, topluma karışmaktan kaçınan, duygularını belli etmediği için soğuk görünen, içe-dönük kişilerdir. </a:t>
            </a:r>
          </a:p>
          <a:p>
            <a:pPr marL="457200" lvl="0" indent="-457200" algn="just">
              <a:buFont typeface="Arial" pitchFamily="34" charset="0"/>
              <a:buChar char="•"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Kolay arkadaşlık kuramazlar ve yalnızlığı tercih ederler. Birinci derece akrabaları dışında yakın arkadaşları ya da sırdaşları yoktur.</a:t>
            </a:r>
          </a:p>
          <a:p>
            <a:pPr marL="457200" lvl="0" indent="-457200" algn="just">
              <a:buFont typeface="Arial" pitchFamily="34" charset="0"/>
              <a:buChar char="•"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Belirgin duygusal dalgalanma göstermezler; sevinçleri, üzüntüleri, öfkeleri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dışardan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kolay belli olmaz. </a:t>
            </a:r>
          </a:p>
          <a:p>
            <a:pPr marL="457200" lvl="0" indent="-457200" algn="just">
              <a:buFont typeface="Arial" pitchFamily="34" charset="0"/>
              <a:buChar char="•"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İlgileri ve eylemleri kısıtlı ve genellikle yalnız başına olur.</a:t>
            </a:r>
          </a:p>
          <a:p>
            <a:pPr marL="457200" lvl="0" indent="-457200" algn="just">
              <a:buFont typeface="Arial" pitchFamily="34" charset="0"/>
              <a:buChar char="•"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Kendilerine yakınlık gösterenlere soğuk, itici davranırlar ve eninde sonunda onlardan uzaklaşırlar. </a:t>
            </a:r>
          </a:p>
          <a:p>
            <a:pPr algn="just"/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Şizoid</a:t>
            </a:r>
            <a:r>
              <a:rPr lang="tr-TR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Kişilik Bozukluğu</a:t>
            </a:r>
            <a:endParaRPr lang="tr-TR" sz="4000" dirty="0">
              <a:solidFill>
                <a:schemeClr val="tx1"/>
              </a:solidFill>
            </a:endParaRPr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lvl="0" indent="-457200" algn="just">
              <a:buFont typeface="Arial" pitchFamily="34" charset="0"/>
              <a:buChar char="•"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Başkalarının övgü veya eleştirilerine karşı ilgisiz görünürler.</a:t>
            </a:r>
          </a:p>
          <a:p>
            <a:pPr marL="457200" lvl="0" indent="-457200" algn="just">
              <a:buFont typeface="Arial" pitchFamily="34" charset="0"/>
              <a:buChar char="•"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Kimileri sanata, entelektüel uğraşlara düşkün olabilirler; kimilerinde de hem dış hem iç dünya kısır ve kısıtlıdır. </a:t>
            </a:r>
          </a:p>
          <a:p>
            <a:pPr marL="457200" lvl="0" indent="-457200" algn="just">
              <a:buFont typeface="Arial" pitchFamily="34" charset="0"/>
              <a:buChar char="•"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Şizofreniklerin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bir bölümünde hastalık öncesi kişilik genellikle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şizoid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özellikler gösterir. </a:t>
            </a:r>
          </a:p>
          <a:p>
            <a:pPr algn="just"/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611560" y="40466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tr-TR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Şizotipal</a:t>
            </a:r>
            <a:r>
              <a:rPr lang="tr-TR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Kişilik Bozukluğu</a:t>
            </a:r>
            <a:endParaRPr lang="tr-TR" sz="4000" dirty="0">
              <a:solidFill>
                <a:schemeClr val="tx1"/>
              </a:solidFill>
            </a:endParaRPr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96544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tr-TR" sz="28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Bu bozukluğun temel özellikleri düşünce, davranış ve görünümde gariplikler bulunmasıdır.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Bu gariplikler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şizofrenik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olarak adlandırılacak kadar ciddi değildir ve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psikotik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atak hikayesi bulunmaz. </a:t>
            </a:r>
          </a:p>
          <a:p>
            <a:pPr marL="457200" lvl="0" indent="-457200" algn="just">
              <a:buFont typeface="Arial" pitchFamily="34" charset="0"/>
              <a:buChar char="•"/>
            </a:pPr>
            <a:endParaRPr lang="tr-TR" sz="28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Düşünce ve davranışlarında garip, olağan-dışı özellikler taşıyan, zor ilişki kuran, 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eksantrik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kişilerdir. </a:t>
            </a:r>
          </a:p>
          <a:p>
            <a:pPr marL="457200" lvl="0" indent="-457200" algn="just">
              <a:buFont typeface="Arial" pitchFamily="34" charset="0"/>
              <a:buChar char="•"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Referans fikirleri (hezeyanları kapsamaz), kuşkuculuk ve alınganlık</a:t>
            </a:r>
          </a:p>
          <a:p>
            <a:pPr marL="457200" lvl="0" indent="-457200" algn="just">
              <a:buFont typeface="Arial" pitchFamily="34" charset="0"/>
              <a:buChar char="•"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Garip, büyüsel inanışlar (telepati, altıcı his sahibi olmak gibi), </a:t>
            </a:r>
          </a:p>
          <a:p>
            <a:pPr marL="457200" lvl="0" indent="-457200" algn="just">
              <a:buFont typeface="Arial" pitchFamily="34" charset="0"/>
              <a:buChar char="•"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Zaman zaman olağandışı algısal yaşantılar, belirgin olmayan illüzyonlar olabilir. </a:t>
            </a:r>
          </a:p>
          <a:p>
            <a:pPr marL="457200" lvl="0" indent="-457200" algn="just">
              <a:buFont typeface="Arial" pitchFamily="34" charset="0"/>
              <a:buChar char="•"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Bazen konuşmaları ve hareketleri müphem, duruma uyumsuz ve acayiptir. </a:t>
            </a:r>
          </a:p>
          <a:p>
            <a:pPr algn="just"/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tr-TR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Şizotipal</a:t>
            </a:r>
            <a:r>
              <a:rPr lang="tr-TR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Kişilik Bozukluğu </a:t>
            </a:r>
            <a:endParaRPr lang="tr-TR" sz="4000" dirty="0">
              <a:solidFill>
                <a:schemeClr val="tx1"/>
              </a:solidFill>
            </a:endParaRPr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457200" y="1619672"/>
            <a:ext cx="8229600" cy="4704928"/>
          </a:xfrm>
        </p:spPr>
        <p:txBody>
          <a:bodyPr>
            <a:normAutofit fontScale="85000" lnSpcReduction="20000"/>
          </a:bodyPr>
          <a:lstStyle/>
          <a:p>
            <a:pPr marL="457200" lvl="0" indent="-45720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Garip, değişik bir tip izlenimi bırakırlar. İlişkileri kısıtlı, anlaşılması güç kişilerdir. </a:t>
            </a:r>
          </a:p>
          <a:p>
            <a:pPr marL="457200" lvl="0" indent="-457200" algn="just">
              <a:buFont typeface="Arial" pitchFamily="34" charset="0"/>
              <a:buChar char="•"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Tanıdık olmayan çevrelerde çabuk sıkılırlar ve uzaklaşmak isterler. Birinci derece akrabalar dışında yakın arkadaşları ya da sırdaşları yoktur. </a:t>
            </a:r>
          </a:p>
          <a:p>
            <a:pPr marL="457200" lvl="0" indent="-457200" algn="just">
              <a:buFont typeface="Arial" pitchFamily="34" charset="0"/>
              <a:buChar char="•"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Uygunsuz ya da kısıtlı duygulanım gösterirler</a:t>
            </a:r>
          </a:p>
          <a:p>
            <a:pPr marL="457200" lvl="0" indent="-457200" algn="just">
              <a:buFont typeface="Arial" pitchFamily="34" charset="0"/>
              <a:buChar char="•"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tr-TR" sz="2800" b="1" i="1" dirty="0" smtClean="0">
                <a:latin typeface="Times New Roman" pitchFamily="18" charset="0"/>
                <a:cs typeface="Times New Roman" pitchFamily="18" charset="0"/>
              </a:rPr>
              <a:t>Ağır stres altında geçici psikoz belirtileri gösterebilirler; fakat belirtiler şizofreni tanısı koymaya yetmez. Sınırda (</a:t>
            </a:r>
            <a:r>
              <a:rPr lang="tr-TR" sz="2800" b="1" i="1" dirty="0" err="1" smtClean="0">
                <a:latin typeface="Times New Roman" pitchFamily="18" charset="0"/>
                <a:cs typeface="Times New Roman" pitchFamily="18" charset="0"/>
              </a:rPr>
              <a:t>borderline</a:t>
            </a:r>
            <a:r>
              <a:rPr lang="tr-TR" sz="2800" b="1" i="1" dirty="0" smtClean="0">
                <a:latin typeface="Times New Roman" pitchFamily="18" charset="0"/>
                <a:cs typeface="Times New Roman" pitchFamily="18" charset="0"/>
              </a:rPr>
              <a:t>) kişilik bozukluğu ile ortak bir çok özellikleri bulunur ve bazen ayırıcı tanısı yapılamayabilir.</a:t>
            </a:r>
          </a:p>
          <a:p>
            <a:pPr algn="just"/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Kişilik bozuklukları</a:t>
            </a:r>
            <a:r>
              <a:rPr lang="tr-TR" sz="4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4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tr-TR" sz="4400" dirty="0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437727" y="1628800"/>
            <a:ext cx="8229600" cy="4922520"/>
          </a:xfrm>
        </p:spPr>
        <p:txBody>
          <a:bodyPr>
            <a:normAutofit fontScale="70000" lnSpcReduction="20000"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Genel toplumdaki yaygınlığı %10-20 arasında olduğu hesaplanmakta ve süresi on yıllarla ifade edilmektedir.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tr-TR" sz="28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Erkeklerde kadınlardan 4-5 kat fazla. 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tr-TR" sz="28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Kadınlarda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Borderline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Histrionik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ve Bağımlı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kb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. erkeklerden sık; Diğer türler erkeklerde daha sık görülür. Kaçıngan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kb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.’da ise kadın ve erkek farklılığı yoktur.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Şiddet içeren ve içermeyen suç örneklerinin çoğu ve hapishane popülasyonunun büyük bir kısmı altta yatan bir kişilik bozukluğu ile ilgilidir. 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Bu kişilerin çalışma ve sevme yetilerinde süreğen bozuklukları vardır.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Daha düşük eğitim düzeyinde olmaya, madde bağımlılığına, yalnızlığa ve işsizliğe, evlilik güçlüklerine eğilimlidirler. 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1529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Şizotipal</a:t>
            </a:r>
            <a:r>
              <a:rPr lang="tr-TR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Kişilik Bozukluğu </a:t>
            </a:r>
            <a:endParaRPr lang="tr-TR" sz="4000" dirty="0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Bozukluk şiddetindeki dalgalanmalarla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süregen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bir gidiş gösterir. </a:t>
            </a:r>
          </a:p>
          <a:p>
            <a:pPr algn="just"/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Açık bir şizofreni tablosu çok nadir görülür. </a:t>
            </a:r>
          </a:p>
          <a:p>
            <a:pPr algn="just"/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Kesin bir başlangıç yoktur. </a:t>
            </a:r>
          </a:p>
          <a:p>
            <a:pPr algn="just"/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Rahatsızlığın oluşumu ve gidişi bir kişilik bozukluğu gibidir. </a:t>
            </a:r>
          </a:p>
          <a:p>
            <a:pPr algn="just"/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Şizofreni hastalarının akrabalarında daha sık görülür ve şizofreninin genetik spektrumunun bir parçası olduğu düşünülmektedir.</a:t>
            </a:r>
          </a:p>
          <a:p>
            <a:pPr algn="just"/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433738" y="26064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tr-TR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Antisosyal</a:t>
            </a:r>
            <a:r>
              <a:rPr lang="tr-TR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kişilik bozukluğu </a:t>
            </a:r>
            <a:endParaRPr lang="tr-TR" sz="4000" dirty="0">
              <a:solidFill>
                <a:schemeClr val="tx1"/>
              </a:solidFill>
            </a:endParaRPr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Autofit/>
          </a:bodyPr>
          <a:lstStyle/>
          <a:p>
            <a:pPr algn="just"/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 Erkek/Kadın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 3/1</a:t>
            </a:r>
            <a:endParaRPr lang="tr-TR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tr-TR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tr-TR" sz="1800" i="1" dirty="0" err="1" smtClean="0">
                <a:latin typeface="Times New Roman" pitchFamily="18" charset="0"/>
                <a:cs typeface="Times New Roman" pitchFamily="18" charset="0"/>
              </a:rPr>
              <a:t>Sosyopat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” ya da “</a:t>
            </a:r>
            <a:r>
              <a:rPr lang="tr-TR" sz="1800" i="1" dirty="0" smtClean="0">
                <a:latin typeface="Times New Roman" pitchFamily="18" charset="0"/>
                <a:cs typeface="Times New Roman" pitchFamily="18" charset="0"/>
              </a:rPr>
              <a:t>psikopat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” da denen </a:t>
            </a:r>
            <a:r>
              <a:rPr lang="tr-TR" sz="1800" dirty="0" err="1" smtClean="0">
                <a:latin typeface="Times New Roman" pitchFamily="18" charset="0"/>
                <a:cs typeface="Times New Roman" pitchFamily="18" charset="0"/>
              </a:rPr>
              <a:t>antisosyal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 kişilik bozukluğu olanlarda başkalarının haklarına tecavüz etme şeklinde sürekli ve kronik bir </a:t>
            </a:r>
            <a:r>
              <a:rPr lang="tr-TR" sz="1800" dirty="0" err="1" smtClean="0">
                <a:latin typeface="Times New Roman" pitchFamily="18" charset="0"/>
                <a:cs typeface="Times New Roman" pitchFamily="18" charset="0"/>
              </a:rPr>
              <a:t>antisosyal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 davranış hikayesi vardır. </a:t>
            </a:r>
          </a:p>
          <a:p>
            <a:pPr algn="just"/>
            <a:endParaRPr lang="tr-TR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Dürtülerini kontrol edemezler ve anında hazza eğilimlidirler. Denetimsiz, atak (</a:t>
            </a:r>
            <a:r>
              <a:rPr lang="tr-TR" sz="1800" dirty="0" err="1" smtClean="0">
                <a:latin typeface="Times New Roman" pitchFamily="18" charset="0"/>
                <a:cs typeface="Times New Roman" pitchFamily="18" charset="0"/>
              </a:rPr>
              <a:t>impulsive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), saldırgan davranış gösterirler. Yani </a:t>
            </a:r>
            <a:r>
              <a:rPr lang="tr-TR" sz="1800" dirty="0" err="1" smtClean="0">
                <a:latin typeface="Times New Roman" pitchFamily="18" charset="0"/>
                <a:cs typeface="Times New Roman" pitchFamily="18" charset="0"/>
              </a:rPr>
              <a:t>altbenlik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tr-TR" sz="1800" dirty="0" err="1" smtClean="0">
                <a:latin typeface="Times New Roman" pitchFamily="18" charset="0"/>
                <a:cs typeface="Times New Roman" pitchFamily="18" charset="0"/>
              </a:rPr>
              <a:t>id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) benliğe egemendir.</a:t>
            </a:r>
          </a:p>
          <a:p>
            <a:pPr algn="just"/>
            <a:endParaRPr lang="tr-TR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Ben-merkezci (bencil) ve aşırı isteyicidirler. </a:t>
            </a:r>
          </a:p>
          <a:p>
            <a:pPr algn="just"/>
            <a:endParaRPr lang="tr-TR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1800" dirty="0" err="1" smtClean="0">
                <a:latin typeface="Times New Roman" pitchFamily="18" charset="0"/>
                <a:cs typeface="Times New Roman" pitchFamily="18" charset="0"/>
              </a:rPr>
              <a:t>Üstbenlik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 gelişmemiş gibidir; genellikle vicdan ve suçluluk duyguları bulunmaz. Pişmanlıkları olsa bile </a:t>
            </a:r>
            <a:r>
              <a:rPr lang="tr-TR" sz="1800" dirty="0" err="1" smtClean="0">
                <a:latin typeface="Times New Roman" pitchFamily="18" charset="0"/>
                <a:cs typeface="Times New Roman" pitchFamily="18" charset="0"/>
              </a:rPr>
              <a:t>yüzeyel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 ve geçicidir</a:t>
            </a:r>
          </a:p>
          <a:p>
            <a:pPr algn="just"/>
            <a:endParaRPr lang="tr-TR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Tutuklanması için zemin hazırlayan eylemlerde tekrar tekrar bulunurlar ve yasalara uygun toplumsal davranış biçimine ayak uyduramazlar.</a:t>
            </a:r>
          </a:p>
          <a:p>
            <a:pPr algn="just"/>
            <a:endParaRPr lang="tr-T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aşlık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tr-TR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Antisosyal</a:t>
            </a:r>
            <a:r>
              <a:rPr lang="tr-TR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kişilik bozukluğu </a:t>
            </a:r>
            <a:endParaRPr lang="tr-TR" sz="4000" dirty="0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 fontScale="77500" lnSpcReduction="20000"/>
          </a:bodyPr>
          <a:lstStyle/>
          <a:p>
            <a:pPr marL="342900" lvl="0" indent="-34290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Bu nedenle sık sık karakollara düşer ve tutuklanırlar, fakat gördükleri cezalardan asla ders almazlar. </a:t>
            </a:r>
          </a:p>
          <a:p>
            <a:pPr marL="342900" lvl="0" indent="-342900" algn="just">
              <a:buFont typeface="Arial" pitchFamily="34" charset="0"/>
              <a:buChar char="•"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Sürekli yalan söyler, takma adlar kullanır, dürüst değildirler veya kişisel çıkarları, zevkleri için başkalarını atlatırlar.</a:t>
            </a:r>
          </a:p>
          <a:p>
            <a:pPr marL="342900" lvl="0" indent="-342900" algn="just">
              <a:buFont typeface="Arial" pitchFamily="34" charset="0"/>
              <a:buChar char="•"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Toplumun geleneklerini ve yasalarını çiğneme alışkanlığı bu kişilerde yaşam boyu sürer. </a:t>
            </a:r>
          </a:p>
          <a:p>
            <a:pPr marL="342900" lvl="0" indent="-342900" algn="just">
              <a:buFont typeface="Arial" pitchFamily="34" charset="0"/>
              <a:buChar char="•"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Kendisinin veya başkalarının güvenliği konusunda umursamazdırlar.</a:t>
            </a:r>
          </a:p>
          <a:p>
            <a:pPr marL="342900" lvl="0" indent="-342900" algn="just">
              <a:buFont typeface="Arial" pitchFamily="34" charset="0"/>
              <a:buChar char="•"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Sürekli ve tutarlı ilişki kuramazlar, kurdukları ilişkilerde kısa sürede aldatıcı olurlar. </a:t>
            </a:r>
          </a:p>
          <a:p>
            <a:pPr algn="just"/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465043" y="18864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tr-TR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Antisosyal</a:t>
            </a:r>
            <a:r>
              <a:rPr lang="tr-TR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kişilik bozukluğu </a:t>
            </a:r>
            <a:endParaRPr lang="tr-TR" sz="4000" dirty="0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449560" y="1700808"/>
            <a:ext cx="8229600" cy="4389120"/>
          </a:xfrm>
        </p:spPr>
        <p:txBody>
          <a:bodyPr>
            <a:normAutofit fontScale="92500" lnSpcReduction="20000"/>
          </a:bodyPr>
          <a:lstStyle/>
          <a:p>
            <a:pPr marL="342900" lvl="0" indent="-342900" algn="just">
              <a:buNone/>
            </a:pP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Kavgacılık, sahtecilik, hırsızlık, alkol ve başka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psikoaktif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maddelere düşkünlük, toplum içinde ve aile yaşamında çeşitli sorumsuz davranış örnekleri gösterirler. </a:t>
            </a:r>
          </a:p>
          <a:p>
            <a:pPr marL="342900" lvl="0" indent="-342900" algn="just">
              <a:buFont typeface="Arial" pitchFamily="34" charset="0"/>
              <a:buChar char="•"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Yaptıklarına kendilerince mantıklı açıklamalar getirirler.</a:t>
            </a:r>
          </a:p>
          <a:p>
            <a:pPr marL="342900" lvl="0" indent="-342900" algn="just">
              <a:buFont typeface="Arial" pitchFamily="34" charset="0"/>
              <a:buChar char="•"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Kişi en az 18 yaşındadır.</a:t>
            </a:r>
          </a:p>
          <a:p>
            <a:pPr marL="342900" lvl="0" indent="-342900" algn="just">
              <a:buFont typeface="Arial" pitchFamily="34" charset="0"/>
              <a:buChar char="•"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15 yaşından önce başlayan Davranım Bozukluğunun kanıtları vardır</a:t>
            </a:r>
          </a:p>
          <a:p>
            <a:pPr algn="just"/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462474" y="1906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tr-TR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Antisosyal</a:t>
            </a:r>
            <a:r>
              <a:rPr lang="tr-TR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kişilik bozukluğu </a:t>
            </a:r>
            <a:endParaRPr lang="tr-TR" sz="4000" dirty="0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462474" y="1196752"/>
            <a:ext cx="8229600" cy="6030417"/>
          </a:xfrm>
        </p:spPr>
        <p:txBody>
          <a:bodyPr>
            <a:noAutofit/>
          </a:bodyPr>
          <a:lstStyle/>
          <a:p>
            <a:pPr algn="just">
              <a:buNone/>
            </a:pPr>
            <a:endParaRPr lang="tr-TR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tr-TR" sz="1400" dirty="0" smtClean="0">
                <a:latin typeface="Times New Roman" pitchFamily="18" charset="0"/>
                <a:cs typeface="Times New Roman" pitchFamily="18" charset="0"/>
              </a:rPr>
              <a:t>Bu kişiler çocukluk çağında da yalancılık, hırsızlık, evden kaçma, kavgacılık davranışları göstermiş kişilerdir. 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tr-TR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tr-TR" sz="1400" dirty="0" smtClean="0">
                <a:latin typeface="Times New Roman" pitchFamily="18" charset="0"/>
                <a:cs typeface="Times New Roman" pitchFamily="18" charset="0"/>
              </a:rPr>
              <a:t>Çocukluk çağında davranım bozukluğu tanısı alan bu kişiler 18 yaşından sonra </a:t>
            </a:r>
            <a:r>
              <a:rPr lang="tr-TR" sz="1400" dirty="0" err="1" smtClean="0">
                <a:latin typeface="Times New Roman" pitchFamily="18" charset="0"/>
                <a:cs typeface="Times New Roman" pitchFamily="18" charset="0"/>
              </a:rPr>
              <a:t>antisosyal</a:t>
            </a:r>
            <a:r>
              <a:rPr lang="tr-TR" sz="1400" dirty="0" smtClean="0">
                <a:latin typeface="Times New Roman" pitchFamily="18" charset="0"/>
                <a:cs typeface="Times New Roman" pitchFamily="18" charset="0"/>
              </a:rPr>
              <a:t> kişilik bozukluğu tanısını alırlar. 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tr-TR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tr-TR" sz="1400" dirty="0" smtClean="0">
                <a:latin typeface="Times New Roman" pitchFamily="18" charset="0"/>
                <a:cs typeface="Times New Roman" pitchFamily="18" charset="0"/>
              </a:rPr>
              <a:t>Bu hızlı ve uçarı yaşam 30 yaşlarında duraklar; fakat bencillik ve sorumsuzluk sürer. 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tr-TR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tr-TR" sz="1400" dirty="0" smtClean="0">
                <a:latin typeface="Times New Roman" pitchFamily="18" charset="0"/>
                <a:cs typeface="Times New Roman" pitchFamily="18" charset="0"/>
              </a:rPr>
              <a:t>Bu bozukluk düşük sosyoekonomik gruplardaki kişiler arasında daha sıktır. 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tr-TR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tr-TR" sz="1400" dirty="0" smtClean="0">
                <a:latin typeface="Times New Roman" pitchFamily="18" charset="0"/>
                <a:cs typeface="Times New Roman" pitchFamily="18" charset="0"/>
              </a:rPr>
              <a:t>Çocuklukta minimal beyin </a:t>
            </a:r>
            <a:r>
              <a:rPr lang="tr-TR" sz="1400" dirty="0" err="1" smtClean="0">
                <a:latin typeface="Times New Roman" pitchFamily="18" charset="0"/>
                <a:cs typeface="Times New Roman" pitchFamily="18" charset="0"/>
              </a:rPr>
              <a:t>disfonksiyonu</a:t>
            </a:r>
            <a:r>
              <a:rPr lang="tr-TR" sz="1400" dirty="0" smtClean="0">
                <a:latin typeface="Times New Roman" pitchFamily="18" charset="0"/>
                <a:cs typeface="Times New Roman" pitchFamily="18" charset="0"/>
              </a:rPr>
              <a:t> olan, dikkat eksikliği ve </a:t>
            </a:r>
            <a:r>
              <a:rPr lang="tr-TR" sz="1400" dirty="0" err="1" smtClean="0">
                <a:latin typeface="Times New Roman" pitchFamily="18" charset="0"/>
                <a:cs typeface="Times New Roman" pitchFamily="18" charset="0"/>
              </a:rPr>
              <a:t>hiperaktivite</a:t>
            </a:r>
            <a:r>
              <a:rPr lang="tr-TR" sz="1400" dirty="0" smtClean="0">
                <a:latin typeface="Times New Roman" pitchFamily="18" charset="0"/>
                <a:cs typeface="Times New Roman" pitchFamily="18" charset="0"/>
              </a:rPr>
              <a:t> gösterenlerde </a:t>
            </a:r>
            <a:r>
              <a:rPr lang="tr-TR" sz="1400" dirty="0" err="1" smtClean="0">
                <a:latin typeface="Times New Roman" pitchFamily="18" charset="0"/>
                <a:cs typeface="Times New Roman" pitchFamily="18" charset="0"/>
              </a:rPr>
              <a:t>antisosyal</a:t>
            </a:r>
            <a:r>
              <a:rPr lang="tr-TR" sz="1400" dirty="0" smtClean="0">
                <a:latin typeface="Times New Roman" pitchFamily="18" charset="0"/>
                <a:cs typeface="Times New Roman" pitchFamily="18" charset="0"/>
              </a:rPr>
              <a:t> kişilik riski daha yüksektir. 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tr-TR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tr-TR" sz="1400" dirty="0" smtClean="0">
                <a:latin typeface="Times New Roman" pitchFamily="18" charset="0"/>
                <a:cs typeface="Times New Roman" pitchFamily="18" charset="0"/>
              </a:rPr>
              <a:t>Genellikle </a:t>
            </a:r>
            <a:r>
              <a:rPr lang="tr-TR" sz="1400" dirty="0" err="1" smtClean="0">
                <a:latin typeface="Times New Roman" pitchFamily="18" charset="0"/>
                <a:cs typeface="Times New Roman" pitchFamily="18" charset="0"/>
              </a:rPr>
              <a:t>alkolizma</a:t>
            </a:r>
            <a:r>
              <a:rPr lang="tr-TR" sz="1400" dirty="0" smtClean="0">
                <a:latin typeface="Times New Roman" pitchFamily="18" charset="0"/>
                <a:cs typeface="Times New Roman" pitchFamily="18" charset="0"/>
              </a:rPr>
              <a:t> ve suça eğilimli, aşırı dayak atan ana-babanın bulunduğu düzensiz, dengesiz ve parçalanmış ailelerden gelirler. Bir kısmı da yuvalarda, kimsesizler yurdunda yetişmişlerdir.  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tr-TR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tr-TR" sz="1400" dirty="0" smtClean="0">
                <a:latin typeface="Times New Roman" pitchFamily="18" charset="0"/>
                <a:cs typeface="Times New Roman" pitchFamily="18" charset="0"/>
              </a:rPr>
              <a:t>Ağır cinsel bozukluk gösterenlerin çoğunda </a:t>
            </a:r>
            <a:r>
              <a:rPr lang="tr-TR" sz="1400" dirty="0" err="1" smtClean="0">
                <a:latin typeface="Times New Roman" pitchFamily="18" charset="0"/>
                <a:cs typeface="Times New Roman" pitchFamily="18" charset="0"/>
              </a:rPr>
              <a:t>antisosyal</a:t>
            </a:r>
            <a:r>
              <a:rPr lang="tr-TR" sz="1400" dirty="0" smtClean="0">
                <a:latin typeface="Times New Roman" pitchFamily="18" charset="0"/>
                <a:cs typeface="Times New Roman" pitchFamily="18" charset="0"/>
              </a:rPr>
              <a:t> kişilik bozukluğu vardır. 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tr-TR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tr-TR" sz="1400" dirty="0" err="1" smtClean="0">
                <a:latin typeface="Times New Roman" pitchFamily="18" charset="0"/>
                <a:cs typeface="Times New Roman" pitchFamily="18" charset="0"/>
              </a:rPr>
              <a:t>Antisosyal</a:t>
            </a:r>
            <a:r>
              <a:rPr lang="tr-TR" sz="1400" dirty="0" smtClean="0">
                <a:latin typeface="Times New Roman" pitchFamily="18" charset="0"/>
                <a:cs typeface="Times New Roman" pitchFamily="18" charset="0"/>
              </a:rPr>
              <a:t> kişilik bozukluğu bulunan bir ailede erkek çocuklarda </a:t>
            </a:r>
            <a:r>
              <a:rPr lang="tr-TR" sz="1400" dirty="0" err="1" smtClean="0">
                <a:latin typeface="Times New Roman" pitchFamily="18" charset="0"/>
                <a:cs typeface="Times New Roman" pitchFamily="18" charset="0"/>
              </a:rPr>
              <a:t>antisosyal</a:t>
            </a:r>
            <a:r>
              <a:rPr lang="tr-TR" sz="1400" dirty="0" smtClean="0">
                <a:latin typeface="Times New Roman" pitchFamily="18" charset="0"/>
                <a:cs typeface="Times New Roman" pitchFamily="18" charset="0"/>
              </a:rPr>
              <a:t> kişilik ve madde bağımlılığı; kız çocuklarında ise </a:t>
            </a:r>
            <a:r>
              <a:rPr lang="tr-TR" sz="1400" dirty="0" err="1" smtClean="0">
                <a:latin typeface="Times New Roman" pitchFamily="18" charset="0"/>
                <a:cs typeface="Times New Roman" pitchFamily="18" charset="0"/>
              </a:rPr>
              <a:t>somatizasyon</a:t>
            </a:r>
            <a:r>
              <a:rPr lang="tr-TR" sz="1400" dirty="0" smtClean="0">
                <a:latin typeface="Times New Roman" pitchFamily="18" charset="0"/>
                <a:cs typeface="Times New Roman" pitchFamily="18" charset="0"/>
              </a:rPr>
              <a:t> bozukluğu riski yüksektir. </a:t>
            </a:r>
          </a:p>
          <a:p>
            <a:pPr algn="just"/>
            <a:endParaRPr lang="tr-T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463758" y="-9939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tr-TR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Sınırda (</a:t>
            </a:r>
            <a:r>
              <a:rPr lang="tr-TR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Borderline</a:t>
            </a:r>
            <a:r>
              <a:rPr lang="tr-TR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Kişilik Bozukluğu </a:t>
            </a:r>
            <a:endParaRPr lang="tr-TR" sz="3200" dirty="0">
              <a:solidFill>
                <a:schemeClr val="tx1"/>
              </a:solidFill>
            </a:endParaRPr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457200" y="1331640"/>
            <a:ext cx="8229600" cy="552636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%2 yaygınlık, ayaktan psikiyatri hastalarında %10, yatan psikiyatri hastalarında %20 civarı.</a:t>
            </a:r>
          </a:p>
          <a:p>
            <a:pPr algn="just"/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Borderline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terimi, bu bozukluğun nevroz ve psikoz arasındaki sınırda kavramından köken almıştır. </a:t>
            </a:r>
          </a:p>
          <a:p>
            <a:pPr algn="just"/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Bu bozukluk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borderline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şizofreni,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psödonörotik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şizofreni,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ambulatuvar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şizofreni olarak da adlandırılmaktadır. Yıllardan beri oldukça tartışmalı bir tanıdır.</a:t>
            </a:r>
          </a:p>
          <a:p>
            <a:pPr algn="just"/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Bozukluğun en önemli özelliği benlik imajı, kişilerarası ilişkiler ve mizaç alanında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instabilite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bulunmasıdır. </a:t>
            </a:r>
          </a:p>
          <a:p>
            <a:pPr algn="just"/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Bu kişilik bozukluğunda bireyin kimlik duygusunda, ilişkilerinde ve duygulanımında yaygın ve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süregen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bir dengesizlik belirgindir. </a:t>
            </a:r>
          </a:p>
          <a:p>
            <a:pPr algn="just"/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Cinsel, mesleksel ve toplumsal kimliklerinde derin güvensizlik ve dengesizlik gösterirler. </a:t>
            </a:r>
          </a:p>
          <a:p>
            <a:pPr algn="just"/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Kimlik duygusu (sense of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identity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) gelişmemiştir. </a:t>
            </a:r>
          </a:p>
          <a:p>
            <a:pPr algn="just"/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Gerçek ya da hayali bir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terkedilmeden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kaçınmak için çılgınca çabalar gösterirler.</a:t>
            </a:r>
          </a:p>
          <a:p>
            <a:pPr algn="just"/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tr-TR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Sınırda (</a:t>
            </a:r>
            <a:r>
              <a:rPr lang="tr-TR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Borderline</a:t>
            </a:r>
            <a:r>
              <a:rPr lang="tr-TR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Kişilik Bozukluğu</a:t>
            </a:r>
            <a:endParaRPr lang="tr-TR" sz="4000" dirty="0">
              <a:solidFill>
                <a:schemeClr val="tx1"/>
              </a:solidFill>
            </a:endParaRPr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922520"/>
          </a:xfrm>
        </p:spPr>
        <p:txBody>
          <a:bodyPr>
            <a:normAutofit fontScale="70000" lnSpcReduction="20000"/>
          </a:bodyPr>
          <a:lstStyle/>
          <a:p>
            <a:pPr marL="457200" lvl="0" indent="-457200" algn="just">
              <a:buFont typeface="Arial" pitchFamily="34" charset="0"/>
              <a:buChar char="•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Gözünde aşırı büyütme (göklere çıkarma) ve yerin dibine sokma uçları arasında arasına gidip gelirler ve kişilerarası ilişkilerde gergin ve tutarsızdırlar.</a:t>
            </a:r>
          </a:p>
          <a:p>
            <a:pPr marL="457200" lvl="0" indent="-457200" algn="just">
              <a:buFont typeface="Arial" pitchFamily="34" charset="0"/>
              <a:buChar char="•"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Çabucak düş kırıklığına uğrarlar, sıkıntı, depresyon belirtileri gösterirler. </a:t>
            </a:r>
          </a:p>
          <a:p>
            <a:pPr marL="457200" lvl="0" indent="-457200" algn="just">
              <a:buFont typeface="Arial" pitchFamily="34" charset="0"/>
              <a:buChar char="•"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Tekrarlayan intihar davranışları, girişimleri ve kendine kıyım davranışları gösterirler. </a:t>
            </a:r>
          </a:p>
          <a:p>
            <a:pPr marL="457200" lvl="0" indent="-457200" algn="just">
              <a:buFont typeface="Arial" pitchFamily="34" charset="0"/>
              <a:buChar char="•"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Boşluk ve anlamsızlık duygularından yakınırlar.</a:t>
            </a:r>
          </a:p>
          <a:p>
            <a:pPr marL="457200" lvl="0" indent="-457200" algn="just">
              <a:buFont typeface="Arial" pitchFamily="34" charset="0"/>
              <a:buChar char="•"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Uygunsuz, yoğun öfke gösterir veya öfkesini kontrol altında tutamazlar (örneğin sık sık hiddetlenir, geçmek bilmeyen öfkeye sahiptir, sık sık kavgalara karışırlar)</a:t>
            </a:r>
          </a:p>
          <a:p>
            <a:pPr marL="457200" lvl="0" indent="-457200" algn="just">
              <a:buFont typeface="Arial" pitchFamily="34" charset="0"/>
              <a:buChar char="•"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Sresle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ilgili gelip geçici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paranoid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durumlar gösterirler.</a:t>
            </a:r>
          </a:p>
          <a:p>
            <a:pPr algn="just"/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4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Histrionik</a:t>
            </a:r>
            <a:r>
              <a:rPr lang="tr-TR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Kişilik Bozukluğu </a:t>
            </a:r>
            <a:br>
              <a:rPr lang="tr-TR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tr-TR" sz="4400" dirty="0">
              <a:solidFill>
                <a:schemeClr val="tx1"/>
              </a:solidFill>
            </a:endParaRPr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389120"/>
          </a:xfrm>
        </p:spPr>
        <p:txBody>
          <a:bodyPr>
            <a:normAutofit fontScale="85000" lnSpcReduction="20000"/>
          </a:bodyPr>
          <a:lstStyle/>
          <a:p>
            <a:pPr algn="just"/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Birçok çevrede hala histerik kişilik bozukluğu olarak adlandırılmaktadır. </a:t>
            </a:r>
            <a:r>
              <a:rPr lang="tr-TR" sz="2800" i="1" dirty="0" smtClean="0">
                <a:latin typeface="Times New Roman" pitchFamily="18" charset="0"/>
                <a:cs typeface="Times New Roman" pitchFamily="18" charset="0"/>
              </a:rPr>
              <a:t>Histeri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terimi artık kullanılmamaktadır.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Histrio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latincede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aktör, oyuncu anlamına gelmektedir.</a:t>
            </a:r>
          </a:p>
          <a:p>
            <a:pPr algn="just"/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İlgi odağı olmadığı durumlarda rahatsız olurlar, dikkati üzerine çekme isteği ve çabaları içindedirler. </a:t>
            </a:r>
            <a:r>
              <a:rPr lang="tr-TR" sz="2800" i="1" dirty="0" smtClean="0">
                <a:latin typeface="Times New Roman" pitchFamily="18" charset="0"/>
                <a:cs typeface="Times New Roman" pitchFamily="18" charset="0"/>
              </a:rPr>
              <a:t>Egosantrik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–tüm dikkatini –çevreden ziyade- kendisine yönelten;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herşeyi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ve herkesi kendi açısından değerlendiren- ve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narsisistiktirler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lvl="0" indent="-457200" algn="just">
              <a:buFont typeface="Arial" pitchFamily="34" charset="0"/>
              <a:buChar char="•"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İlgiyi üzerine çekmek için sürekli olarak fizik görünümünü kullanırlar. Gösterişli ve çekici olmaya çalışırlar. Kimilerinde baştan çıkarıcı davranışlar (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seductive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) dikkati çeker.</a:t>
            </a:r>
          </a:p>
          <a:p>
            <a:pPr algn="just"/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tr-TR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Histrionik</a:t>
            </a:r>
            <a:r>
              <a:rPr lang="tr-TR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Kişilik Bozukluğu </a:t>
            </a:r>
            <a:endParaRPr lang="tr-TR" sz="4000" dirty="0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752528"/>
          </a:xfrm>
        </p:spPr>
        <p:txBody>
          <a:bodyPr>
            <a:noAutofit/>
          </a:bodyPr>
          <a:lstStyle/>
          <a:p>
            <a:pPr marL="457200" lvl="0" indent="-457200" algn="just">
              <a:buFont typeface="Arial" pitchFamily="34" charset="0"/>
              <a:buChar char="•"/>
            </a:pPr>
            <a:endParaRPr lang="tr-TR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/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Olayları büyütmeye, dramatize etmeye, hatta yalan öyküler (</a:t>
            </a:r>
            <a:r>
              <a:rPr lang="tr-TR" sz="1600" dirty="0" err="1" smtClean="0">
                <a:latin typeface="Times New Roman" pitchFamily="18" charset="0"/>
                <a:cs typeface="Times New Roman" pitchFamily="18" charset="0"/>
              </a:rPr>
              <a:t>mitomani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) anlatmaya eğilimlidirler.</a:t>
            </a:r>
          </a:p>
          <a:p>
            <a:pPr marL="457200" lvl="0" indent="-457200" algn="just">
              <a:buFont typeface="Arial" pitchFamily="34" charset="0"/>
              <a:buChar char="•"/>
            </a:pPr>
            <a:endParaRPr lang="tr-TR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/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Abartılmış duygusal tepkiler ve beden, yüz hareketleri; çabuk etkilenme gibi özellikler bulunur. </a:t>
            </a:r>
          </a:p>
          <a:p>
            <a:pPr marL="457200" lvl="0" indent="-457200" algn="just">
              <a:buFont typeface="Arial" pitchFamily="34" charset="0"/>
              <a:buChar char="•"/>
            </a:pPr>
            <a:endParaRPr lang="tr-TR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/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Çabuk arkadaş olur, fakat çabuk reddedilmiş hissederler. </a:t>
            </a:r>
          </a:p>
          <a:p>
            <a:pPr marL="457200" lvl="0" indent="-457200" algn="just">
              <a:buFont typeface="Arial" pitchFamily="34" charset="0"/>
              <a:buChar char="•"/>
            </a:pPr>
            <a:endParaRPr lang="tr-TR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/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Genel olarak yapaylık, oyunculuk, yüzeysellik ilişkilere egemendir.   </a:t>
            </a:r>
          </a:p>
          <a:p>
            <a:pPr marL="457200" indent="-457200" algn="just">
              <a:buNone/>
            </a:pPr>
            <a:endParaRPr lang="tr-TR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/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Kişilerarası ilişkilerde saf, telkine yatkın ve bağımlıdırlar. Başkalarından ya da olaylardan kolay etkilenir.</a:t>
            </a:r>
          </a:p>
          <a:p>
            <a:pPr marL="457200" indent="-457200" algn="just"/>
            <a:endParaRPr lang="tr-TR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/>
            <a:r>
              <a:rPr lang="tr-TR" sz="1600" dirty="0" err="1" smtClean="0">
                <a:latin typeface="Times New Roman" pitchFamily="18" charset="0"/>
                <a:cs typeface="Times New Roman" pitchFamily="18" charset="0"/>
              </a:rPr>
              <a:t>Şevkat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 ve sevgi açlığı gösterirler. Fakat olgun, dengeli ilişkiler kuramazlar.</a:t>
            </a:r>
          </a:p>
          <a:p>
            <a:pPr marL="457200" lvl="0" indent="-457200" algn="just">
              <a:buFont typeface="Arial" pitchFamily="34" charset="0"/>
              <a:buChar char="•"/>
            </a:pPr>
            <a:endParaRPr lang="tr-TR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    Bu kişilik bozukluğunun yaygınlığı kesin olarak bilinmemektedir. Bu tanı, kadınlarda   erkeklere göre daha fazla konmaktadır. </a:t>
            </a:r>
          </a:p>
          <a:p>
            <a:pPr algn="just"/>
            <a:endParaRPr lang="tr-T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tr-TR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Narsisistik</a:t>
            </a:r>
            <a:r>
              <a:rPr lang="tr-TR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Kişilik Bozukluğu</a:t>
            </a:r>
            <a:endParaRPr lang="tr-TR" sz="4000" dirty="0">
              <a:solidFill>
                <a:schemeClr val="tx1"/>
              </a:solidFill>
            </a:endParaRPr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Kendilerini fiziksel ve ruhsal yönden aşırı beğenen ve üstün gören, sürekli beğeni, ilgi ve onay bekleyen; gittikleri yerde hemen özel bir yeri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hakettiğine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inanan kişilerdir. </a:t>
            </a:r>
          </a:p>
          <a:p>
            <a:pPr algn="just"/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En güzel, en yakışıklı, en başarılı, en parlak kişi olma hayallerine kendilerini kaptırırlar. </a:t>
            </a:r>
          </a:p>
          <a:p>
            <a:pPr algn="just"/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Çok beğenilmek isterler.</a:t>
            </a:r>
          </a:p>
          <a:p>
            <a:pPr algn="just"/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“Özel” ve eşi bulunmaz biri olduğuna ve ancak başka özel ya da toplumsal durumu üstün kişilerin (ya da kurumların) kendisini anlayabileceğine ya da ancak onlarla arkadaşlık etmesi gerektiğine inanırlar.</a:t>
            </a:r>
          </a:p>
          <a:p>
            <a:pPr algn="just"/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Böylesine yoğun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narsisistik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beklentiler içinde kuşkusuz hayal kırıklıkları, incinmeler de sık olur. </a:t>
            </a:r>
          </a:p>
          <a:p>
            <a:pPr algn="just"/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755576" y="2348880"/>
            <a:ext cx="7572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algn="just"/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tr-TR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tr-TR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Kişilik bozuklukları</a:t>
            </a:r>
            <a:r>
              <a:rPr lang="tr-TR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tr-TR" sz="4400" dirty="0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 algn="just">
              <a:buFont typeface="Arial" pitchFamily="34" charset="0"/>
              <a:buChar char="•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Kişilik, bireyin kendine özgü ve ayırıcı davranışlarının bütünü olarak tanımlanır. </a:t>
            </a:r>
          </a:p>
          <a:p>
            <a:pPr marL="914400" lvl="1" indent="-457200" algn="just">
              <a:buFont typeface="Arial" pitchFamily="34" charset="0"/>
              <a:buChar char="•"/>
            </a:pP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 algn="just">
              <a:buFont typeface="Arial" pitchFamily="34" charset="0"/>
              <a:buChar char="•"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Bireyin kendine özgü olan ve onu başkalarından ayırt ettiren uyum özelliklerini içerir. </a:t>
            </a:r>
          </a:p>
          <a:p>
            <a:pPr marL="914400" lvl="1" indent="-457200" algn="just">
              <a:buFont typeface="Arial" pitchFamily="34" charset="0"/>
              <a:buChar char="•"/>
            </a:pP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 algn="just">
              <a:buFont typeface="Arial" pitchFamily="34" charset="0"/>
              <a:buChar char="•"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Günlük konuşmalara kulak verildiğinde “mizaç”, “huy”, “karakter” gibi sözcüklerle eş anlamlarda kullanıldığı görülür.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445840" y="18864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tr-TR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Narsisistik</a:t>
            </a:r>
            <a:r>
              <a:rPr lang="tr-TR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Kişilik Bozukluğu</a:t>
            </a:r>
            <a:endParaRPr lang="tr-TR" sz="4000" dirty="0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184576"/>
          </a:xfrm>
        </p:spPr>
        <p:txBody>
          <a:bodyPr>
            <a:normAutofit fontScale="55000" lnSpcReduction="20000"/>
          </a:bodyPr>
          <a:lstStyle/>
          <a:p>
            <a:pPr marL="457200" lvl="0" indent="-457200">
              <a:buFont typeface="Arial" pitchFamily="34" charset="0"/>
              <a:buChar char="•"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Benlik saygısı sanki hep dışarıdan gelecek ilgi, beğeni ve onaylarla beslenmektedir.</a:t>
            </a:r>
          </a:p>
          <a:p>
            <a:pPr marL="457200" lvl="0" indent="-457200">
              <a:buFont typeface="Arial" pitchFamily="34" charset="0"/>
              <a:buChar char="•"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Eleştiriye dayanamazlar ve sürekli övgü beklerler.</a:t>
            </a:r>
          </a:p>
          <a:p>
            <a:pPr marL="457200" lvl="0" indent="-457200">
              <a:buFont typeface="Arial" pitchFamily="34" charset="0"/>
              <a:buChar char="•"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Bu nedenle görünüş ve davranış hep onları elde etmeye yöneliktir. </a:t>
            </a:r>
          </a:p>
          <a:p>
            <a:pPr marL="457200" lvl="0" indent="-457200">
              <a:buFont typeface="Arial" pitchFamily="34" charset="0"/>
              <a:buChar char="•"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Beklentileri karşılanmayınca benlik saygısı çabuk düşer, kırgınlıklar, sıkıntı ve depresyonlar olabilir. </a:t>
            </a:r>
          </a:p>
          <a:p>
            <a:pPr marL="457200" lvl="0" indent="-457200">
              <a:buFont typeface="Arial" pitchFamily="34" charset="0"/>
              <a:buChar char="•"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Kendilerini yüceltmek, daha üstün görmek ve göstermek için başkalarını kullanırlar, hatta sömürürler. Arkadaşlıklar yalnız bu yönde çıkarlar sağlamak içindir. </a:t>
            </a:r>
          </a:p>
          <a:p>
            <a:pPr marL="457200" lvl="0" indent="-457200">
              <a:buFont typeface="Arial" pitchFamily="34" charset="0"/>
              <a:buChar char="•"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Başkalarının duygu ve düşüncelerine, gereksinimlerine empati duymazlar. </a:t>
            </a:r>
          </a:p>
          <a:p>
            <a:pPr marL="457200" lvl="0" indent="-457200">
              <a:buFont typeface="Arial" pitchFamily="34" charset="0"/>
              <a:buChar char="•"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Çoğu zaman başkalarını kıskanır ya da başkalarının kendisini kıskandığına inanırlar.</a:t>
            </a:r>
          </a:p>
          <a:p>
            <a:pPr marL="457200" lvl="0" indent="-457200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Küstah, kendini beğenmiş davranış ve tutumlar sergilerler.</a:t>
            </a:r>
          </a:p>
          <a:p>
            <a:pPr marL="457200" lvl="0" indent="-457200">
              <a:buFont typeface="Arial" pitchFamily="34" charset="0"/>
              <a:buChar char="•"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Bu kişilik özellikleri çoğunlukla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borderline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(sınırda) kişilik yapısı ile birlikte bulunur.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457200" y="205105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Kaçınan (</a:t>
            </a:r>
            <a:r>
              <a:rPr lang="tr-TR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avoidant</a:t>
            </a:r>
            <a:r>
              <a:rPr lang="tr-TR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Kişilik Bozukluğu </a:t>
            </a:r>
            <a:endParaRPr lang="tr-TR" sz="4000" dirty="0">
              <a:solidFill>
                <a:schemeClr val="tx1"/>
              </a:solidFill>
            </a:endParaRPr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lvl="0" indent="-457200" algn="just">
              <a:buFont typeface="Arial" pitchFamily="34" charset="0"/>
              <a:buChar char="•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Bunlar toplum içinde olumsuz değerlendirilmekten korkan, utangaç, çekingen, kendilerini fazla gözetleyen ve nasıl göründüğünü merak eden kişilerdir. </a:t>
            </a:r>
          </a:p>
          <a:p>
            <a:pPr marL="457200" lvl="0" indent="-457200" algn="just">
              <a:buFont typeface="Arial" pitchFamily="34" charset="0"/>
              <a:buChar char="•"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Toplumda çirkin, anlamsız görünmekten, yanlış bir şey yapmaktan korkarlar ve heyecanlanırlar. </a:t>
            </a:r>
          </a:p>
          <a:p>
            <a:pPr marL="457200" lvl="0" indent="-457200" algn="just">
              <a:buFont typeface="Arial" pitchFamily="34" charset="0"/>
              <a:buChar char="•"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Yüzleri kızarır, elleri titrer ve bunlar fark edilecek diye endişe ederler, kişisel girişimlerde bulunmaz veya yeni etkinliklere katılmak istemezler. Bu yüzden toplumsal ilişkileri kısıtlıdır; istemedikleri halde yalnız kalırlar. </a:t>
            </a:r>
          </a:p>
          <a:p>
            <a:pPr marL="457200" lvl="0" indent="-457200" algn="just">
              <a:buFont typeface="Arial" pitchFamily="34" charset="0"/>
              <a:buChar char="•"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Sevildiğinden emin olmadıkça insanlarla ilişkiye girmek istemezler.</a:t>
            </a:r>
          </a:p>
          <a:p>
            <a:pPr algn="just"/>
            <a:endParaRPr lang="tr-TR" dirty="0"/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tr-TR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Kaçınan (</a:t>
            </a:r>
            <a:r>
              <a:rPr lang="tr-TR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avoidant</a:t>
            </a:r>
            <a:r>
              <a:rPr lang="tr-TR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Kişilik Bozukluğu </a:t>
            </a:r>
            <a:endParaRPr lang="tr-TR" sz="4000" dirty="0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389120"/>
          </a:xfrm>
        </p:spPr>
        <p:txBody>
          <a:bodyPr>
            <a:normAutofit fontScale="77500" lnSpcReduction="20000"/>
          </a:bodyPr>
          <a:lstStyle/>
          <a:p>
            <a:pPr marL="457200" lvl="0" indent="-457200" algn="just">
              <a:buFont typeface="Arial" pitchFamily="34" charset="0"/>
              <a:buChar char="•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Toplumsal ve iş yaşamları bu durumdan etkilenir.</a:t>
            </a:r>
          </a:p>
          <a:p>
            <a:pPr marL="457200" lvl="0" indent="-457200" algn="just">
              <a:buFont typeface="Arial" pitchFamily="34" charset="0"/>
              <a:buChar char="•"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Eleştirilecek, beğenilmeyecek ya da dışlanacak olma korkusu ile çok fazla kişilerarası ilişki gerektiren mesleki etkinliklerden kaçınırlar. </a:t>
            </a:r>
          </a:p>
          <a:p>
            <a:pPr marL="457200" lvl="0" indent="-457200" algn="just">
              <a:buFont typeface="Arial" pitchFamily="34" charset="0"/>
              <a:buChar char="•"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Mahcup düşeceği ya da alay konusu olacağı korkusuyla yakın ilişkilerde tutukluk gösterirler.</a:t>
            </a:r>
          </a:p>
          <a:p>
            <a:pPr marL="457200" lvl="0" indent="-457200" algn="just">
              <a:buFont typeface="Arial" pitchFamily="34" charset="0"/>
              <a:buChar char="•"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Yetersizlik duyguları yüzünden yeni kişilerle aynı ortamda bulunmaktan rahatsızlık duyarlar.</a:t>
            </a:r>
          </a:p>
          <a:p>
            <a:pPr marL="457200" lvl="0" indent="-457200" algn="just">
              <a:buFont typeface="Arial" pitchFamily="34" charset="0"/>
              <a:buChar char="•"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Özellikle toplumumuzda sık görüldüğü, hafif derecelerinin bir bakıma destek ve beğeni topladığı düşünülmektedir. </a:t>
            </a:r>
          </a:p>
          <a:p>
            <a:pPr algn="just"/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Bağımlı Kişilik Bozukluğu </a:t>
            </a:r>
            <a:br>
              <a:rPr lang="tr-TR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tr-TR" sz="4400" dirty="0">
              <a:solidFill>
                <a:schemeClr val="tx1"/>
              </a:solidFill>
            </a:endParaRPr>
          </a:p>
        </p:txBody>
      </p:sp>
      <p:sp>
        <p:nvSpPr>
          <p:cNvPr id="6" name="5 İçerik Yer Tutucusu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389120"/>
          </a:xfrm>
        </p:spPr>
        <p:txBody>
          <a:bodyPr>
            <a:normAutofit fontScale="70000" lnSpcReduction="20000"/>
          </a:bodyPr>
          <a:lstStyle/>
          <a:p>
            <a:pPr marL="457200" lvl="0" indent="-457200" algn="just">
              <a:buFont typeface="Arial" pitchFamily="34" charset="0"/>
              <a:buChar char="•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Yalnız başına karar veremeyen, girişim yapamayan, eyleme geçemeyen, sorumluluk alamayan bu kişiler yaşamın doğal beklentileri karşısında bir çocuk gibi çaresiz kalırlar. </a:t>
            </a:r>
          </a:p>
          <a:p>
            <a:pPr marL="457200" lvl="0" indent="-457200" algn="just">
              <a:buFont typeface="Arial" pitchFamily="34" charset="0"/>
              <a:buChar char="•"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Yakınlarının karar vermesini, girişime geçmesini beklerler. </a:t>
            </a:r>
          </a:p>
          <a:p>
            <a:pPr marL="457200" lvl="0" indent="-457200" algn="just">
              <a:buFont typeface="Arial" pitchFamily="34" charset="0"/>
              <a:buChar char="•"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Yaşamının çoğu önemli alanında sorumluluk almak için başkalarına ihtiyaç duyarlar.</a:t>
            </a:r>
          </a:p>
          <a:p>
            <a:pPr marL="457200" lvl="0" indent="-457200" algn="just">
              <a:buFont typeface="Arial" pitchFamily="34" charset="0"/>
              <a:buChar char="•"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İsteyici ve alıcı tiplerdir; ama vermeyi bilmezler. Örneğin iş aramak gerekiyorsa, bunu babasından bekler, fakat evdeki ufak işlere katkıda bulunmak da işine gelmez. </a:t>
            </a:r>
          </a:p>
          <a:p>
            <a:pPr marL="457200" lvl="0" indent="-457200" algn="just">
              <a:buFont typeface="Arial" pitchFamily="34" charset="0"/>
              <a:buChar char="•"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Sanki başkaları ona borçludur. Kendisi edilgen bağımlı kalacak, başkaları ona gerekli şeyleri sağlayacaktır. </a:t>
            </a:r>
          </a:p>
          <a:p>
            <a:pPr algn="just"/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Bağımlı Kişilik Bozukluğu </a:t>
            </a:r>
            <a:br>
              <a:rPr lang="tr-TR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tr-TR" sz="4000" dirty="0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5229200"/>
          </a:xfrm>
        </p:spPr>
        <p:txBody>
          <a:bodyPr>
            <a:noAutofit/>
          </a:bodyPr>
          <a:lstStyle/>
          <a:p>
            <a:pPr marL="457200" lvl="0" indent="-457200" algn="just">
              <a:buFont typeface="Arial" pitchFamily="34" charset="0"/>
              <a:buChar char="•"/>
            </a:pP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Desteğini yitireceği ya da kabul görmeyeceği korkusu ile başkaları ile aynı görüşü paylaşmadığını söylemekte zorluk çekerler. </a:t>
            </a:r>
          </a:p>
          <a:p>
            <a:pPr marL="457200" lvl="0" indent="-457200" algn="just">
              <a:buFont typeface="Arial" pitchFamily="34" charset="0"/>
              <a:buChar char="•"/>
            </a:pPr>
            <a:endParaRPr lang="tr-TR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Başkalarının bakım ve desteğini sağlamak için hoş olmayan şeyleri yapmayı isteyecek kadar aşırıya giderler. </a:t>
            </a:r>
          </a:p>
          <a:p>
            <a:pPr marL="457200" lvl="0" indent="-457200" algn="just">
              <a:buFont typeface="Arial" pitchFamily="34" charset="0"/>
              <a:buChar char="•"/>
            </a:pPr>
            <a:endParaRPr lang="tr-TR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Kendisine bakamayacağına ilişkin aşırı korku nedeniyle tek başına kaldığında kendisini rahatsız ya da çaresiz hisseder.</a:t>
            </a:r>
          </a:p>
          <a:p>
            <a:pPr marL="457200" lvl="0" indent="-457200" algn="just">
              <a:buFont typeface="Arial" pitchFamily="34" charset="0"/>
              <a:buChar char="•"/>
            </a:pPr>
            <a:endParaRPr lang="tr-TR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Dikkat edilirse bu tutum ve davranışlar küçük bir çocuğun davranışlarına benzer. </a:t>
            </a:r>
            <a:r>
              <a:rPr lang="tr-TR" sz="1600" dirty="0" err="1" smtClean="0">
                <a:latin typeface="Times New Roman" pitchFamily="18" charset="0"/>
                <a:cs typeface="Times New Roman" pitchFamily="18" charset="0"/>
              </a:rPr>
              <a:t>Psikanalitik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 yayınlarda bu kişilik özelliklerine oral-bağımlılık adı verilir ve oral dönemde saplanma nedeniyle oluşur. </a:t>
            </a:r>
          </a:p>
          <a:p>
            <a:pPr marL="457200" lvl="0" indent="-457200" algn="just">
              <a:buFont typeface="Arial" pitchFamily="34" charset="0"/>
              <a:buChar char="•"/>
            </a:pPr>
            <a:endParaRPr lang="tr-TR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Aşırı korunan, aşırı verilen, özerklik ve girişim yetileri kısıtlanarak büyütülen kişilerdir. </a:t>
            </a:r>
          </a:p>
          <a:p>
            <a:pPr marL="457200" lvl="0" indent="-457200" algn="just">
              <a:buFont typeface="Arial" pitchFamily="34" charset="0"/>
              <a:buChar char="•"/>
            </a:pPr>
            <a:endParaRPr lang="tr-TR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Yanlarında kendilerine bakan, veren, koruyan, destek olan, karar alan kişiler olmazsa çok güvensiz, tedirgin ve sıkıntılı olurlar. 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tr-TR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Sorumluluk almayı, özerk karar vermeyi, girişimciliği beklemeyen; denetim ve destek sağlayan koruyucu iş yerlerinde uyum yapabilirler. </a:t>
            </a:r>
          </a:p>
          <a:p>
            <a:pPr algn="just"/>
            <a:endParaRPr lang="tr-T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tr-TR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Obsessif</a:t>
            </a:r>
            <a:r>
              <a:rPr lang="tr-TR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Kompulsif</a:t>
            </a:r>
            <a:r>
              <a:rPr lang="tr-TR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tr-TR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anankastik</a:t>
            </a:r>
            <a:r>
              <a:rPr lang="tr-TR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Kişilik Bozukluğu</a:t>
            </a:r>
            <a:br>
              <a:rPr lang="tr-TR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tr-TR" sz="3200" dirty="0">
              <a:solidFill>
                <a:schemeClr val="tx1"/>
              </a:solidFill>
            </a:endParaRPr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5112568"/>
          </a:xfrm>
        </p:spPr>
        <p:txBody>
          <a:bodyPr>
            <a:normAutofit fontScale="70000" lnSpcReduction="20000"/>
          </a:bodyPr>
          <a:lstStyle/>
          <a:p>
            <a:pPr marL="457200" lvl="0" indent="-457200" algn="just">
              <a:buFont typeface="Arial" pitchFamily="34" charset="0"/>
              <a:buChar char="•"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Aşırı düzen, titizlik, kusursuz olma (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perfectionism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), kuralcılık ve bütün bunlarda aşırı katı tutum gösterirler–mükemmelcilik nedeniyle işlerini bitiremezler-</a:t>
            </a:r>
          </a:p>
          <a:p>
            <a:pPr marL="457200" lvl="0" indent="-457200" algn="just">
              <a:buFont typeface="Arial" pitchFamily="34" charset="0"/>
              <a:buChar char="•"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Başkalarının bu kurallara tam uymasını beklerler, uymayınca hoşgörüsüzdürler</a:t>
            </a:r>
          </a:p>
          <a:p>
            <a:pPr marL="457200" lvl="0" indent="-457200" algn="just">
              <a:buFont typeface="Arial" pitchFamily="34" charset="0"/>
              <a:buChar char="•"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Aşırı karasızlık ve erteleme eğilimi gösterir, olayların olumlu olumsuz yönlerini sürekli tartar ve bu yüzden karar veremezler –kurallar ve ayrıntılarla uğraşmaktan karar veremezler— </a:t>
            </a:r>
          </a:p>
          <a:p>
            <a:pPr marL="457200" lvl="0" indent="-457200" algn="just">
              <a:buFont typeface="Arial" pitchFamily="34" charset="0"/>
              <a:buChar char="•"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Yapılan etkinliğin asıl amacını unutturacak derecede ayrıntılar, kurallar, listeler, sıralama, organize etme ya da program yapma ile uğraşırlar</a:t>
            </a:r>
          </a:p>
          <a:p>
            <a:pPr marL="457200" lvl="0" indent="-457200" algn="just">
              <a:buFont typeface="Arial" pitchFamily="34" charset="0"/>
              <a:buChar char="•"/>
            </a:pPr>
            <a:endParaRPr lang="tr-TR" sz="28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İşin bitirilmesini zorlaştıran bir mükemmeliyetçilik gösterirler (örneğin kendisine özgü aşırı katı ölçüler karşılanamadığı için bir tasarıyı tamamlayamazlar)</a:t>
            </a:r>
          </a:p>
          <a:p>
            <a:pPr marL="457200" lvl="0" indent="-457200" algn="just">
              <a:buFont typeface="Arial" pitchFamily="34" charset="0"/>
              <a:buChar char="•"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467274" y="-1589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Obsessif</a:t>
            </a:r>
            <a:r>
              <a:rPr lang="tr-T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Kompulsif</a:t>
            </a:r>
            <a:r>
              <a:rPr lang="tr-T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tr-TR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anankastik</a:t>
            </a:r>
            <a:r>
              <a:rPr lang="tr-T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Kişilik Bozukluğu</a:t>
            </a:r>
            <a:endParaRPr lang="tr-TR" sz="2800" dirty="0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467274" y="1127110"/>
            <a:ext cx="8229600" cy="5730890"/>
          </a:xfrm>
        </p:spPr>
        <p:txBody>
          <a:bodyPr>
            <a:noAutofit/>
          </a:bodyPr>
          <a:lstStyle/>
          <a:p>
            <a:pPr marL="342900" lvl="0" indent="-342900" algn="just">
              <a:buFont typeface="Arial" pitchFamily="34" charset="0"/>
              <a:buChar char="•"/>
            </a:pPr>
            <a:endParaRPr lang="tr-TR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“Kılı kırk yarma”, “ince eleyip sık dokuma” gibi halk deyimleri bu kişileri en iyi tanımlayan ifadelerdir.</a:t>
            </a:r>
          </a:p>
          <a:p>
            <a:pPr marL="342900" lvl="0" indent="-342900" algn="just">
              <a:buFont typeface="Arial" pitchFamily="34" charset="0"/>
              <a:buChar char="•"/>
            </a:pPr>
            <a:endParaRPr lang="tr-TR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İş sorumluluklarına aşırı düşkün ve hırslıdırlar.</a:t>
            </a:r>
          </a:p>
          <a:p>
            <a:pPr marL="342900" lvl="0" indent="-342900" algn="just">
              <a:buFont typeface="Arial" pitchFamily="34" charset="0"/>
              <a:buChar char="•"/>
            </a:pPr>
            <a:endParaRPr lang="tr-TR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Ahlak, doğruluk ya da değerler gibi konularda vicdanının sesini aşırı dinler ve esneklik göstermez </a:t>
            </a:r>
          </a:p>
          <a:p>
            <a:pPr marL="342900" lvl="0" indent="-342900" algn="just">
              <a:buFont typeface="Arial" pitchFamily="34" charset="0"/>
              <a:buChar char="•"/>
            </a:pPr>
            <a:endParaRPr lang="tr-TR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Cimridirler –nadiren kompliman yapar ve hediye verirler—, parayı, gelecekte ortaya çıkabilecek felaketler için biriktirilmesi gereken bir şey olarak görülürler. </a:t>
            </a:r>
          </a:p>
          <a:p>
            <a:pPr marL="342900" lvl="0" indent="-342900" algn="just">
              <a:buFont typeface="Arial" pitchFamily="34" charset="0"/>
              <a:buChar char="•"/>
            </a:pPr>
            <a:endParaRPr lang="tr-TR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Özel bir değeri olmasa bile eskimiş ya da değersiz şeyleri elden çıkaramazlar.</a:t>
            </a:r>
          </a:p>
          <a:p>
            <a:pPr marL="342900" lvl="0" indent="-342900" algn="just">
              <a:buFont typeface="Arial" pitchFamily="34" charset="0"/>
              <a:buChar char="•"/>
            </a:pPr>
            <a:endParaRPr lang="tr-TR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Konuşmalarında ve ilişkilerinde aşırı kuralcılık, ayrıntıcılık, mantıkçılık, duygusallıktan uzaklık esastır.</a:t>
            </a:r>
          </a:p>
          <a:p>
            <a:pPr marL="342900" lvl="0" indent="-342900" algn="just">
              <a:buFont typeface="Arial" pitchFamily="34" charset="0"/>
              <a:buChar char="•"/>
            </a:pPr>
            <a:endParaRPr lang="tr-TR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Katı ve inatçıdırlar.</a:t>
            </a:r>
          </a:p>
          <a:p>
            <a:pPr algn="just"/>
            <a:endParaRPr lang="tr-T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tr-TR" sz="3200" dirty="0" smtClean="0"/>
              <a:t>Başka Kişilik Bozuklukları-DSM dışı tanımlama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4056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tr-TR" b="1" dirty="0" smtClean="0"/>
              <a:t>Pasif-agresif kişilik bozukluğu:</a:t>
            </a:r>
          </a:p>
          <a:p>
            <a:pPr lvl="1" algn="just"/>
            <a:r>
              <a:rPr lang="tr-TR" dirty="0" smtClean="0"/>
              <a:t>Öfke, kin saldırganlık edilgen davranışlarla açığa çıkar</a:t>
            </a:r>
          </a:p>
          <a:p>
            <a:pPr lvl="1" algn="just"/>
            <a:r>
              <a:rPr lang="tr-TR" dirty="0" smtClean="0"/>
              <a:t>Bu davranışlar genellikle aile bireyleri ve iş ortamında görülür.</a:t>
            </a:r>
          </a:p>
          <a:p>
            <a:pPr lvl="1" algn="just"/>
            <a:r>
              <a:rPr lang="tr-TR" dirty="0" smtClean="0"/>
              <a:t>Kendilerinden beklenenlere karşı pasif-agresif direnç gösterirler, uzatırlar, bitirmezler.</a:t>
            </a:r>
          </a:p>
          <a:p>
            <a:pPr lvl="1" algn="just"/>
            <a:r>
              <a:rPr lang="tr-TR" dirty="0" smtClean="0"/>
              <a:t>Üzerlerine varıldıkça erteleme ve savsaklama eğilimi artar.</a:t>
            </a:r>
          </a:p>
          <a:p>
            <a:pPr lvl="1" algn="just"/>
            <a:r>
              <a:rPr lang="tr-TR" dirty="0" smtClean="0"/>
              <a:t>Küserler, surat asarlar, üstleri ile çekişir, onları çekiştirirler.</a:t>
            </a:r>
          </a:p>
          <a:p>
            <a:pPr lvl="1" algn="just"/>
            <a:r>
              <a:rPr lang="tr-TR" dirty="0" smtClean="0"/>
              <a:t>Bu davranışlarını unutkanlık ve başka yüzeysel bahanelerle açıklamaya çalışırlar.</a:t>
            </a:r>
          </a:p>
          <a:p>
            <a:pPr lvl="1" algn="just"/>
            <a:r>
              <a:rPr lang="tr-TR" dirty="0" smtClean="0"/>
              <a:t>Sessizlik, öfke ve küskünlük pasif direnişin önemli göstergeleridir.</a:t>
            </a:r>
          </a:p>
          <a:p>
            <a:pPr lvl="1" algn="just"/>
            <a:r>
              <a:rPr lang="tr-TR" dirty="0" smtClean="0"/>
              <a:t>Bu tutumlarıyla iş-aile ortamında kendilerine karşı öfke uyandırırlar, eleştirilirler.</a:t>
            </a:r>
          </a:p>
          <a:p>
            <a:pPr lvl="1" algn="just"/>
            <a:r>
              <a:rPr lang="tr-TR" dirty="0" smtClean="0"/>
              <a:t>Yeterince anlaşılmadıkları, takdir edilmediklerine inanırlar.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05CCA-C09A-49F7-93EC-4DF6562BD9F0}" type="slidenum">
              <a:rPr lang="tr-TR" smtClean="0"/>
              <a:pPr/>
              <a:t>37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872445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40770" y="205105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tr-TR" sz="3200" dirty="0"/>
              <a:t>Başka Kişilik Bozuklukları-DSM dışı tanımlama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 fontScale="92500" lnSpcReduction="10000"/>
          </a:bodyPr>
          <a:lstStyle/>
          <a:p>
            <a:r>
              <a:rPr lang="tr-TR" b="1" dirty="0" err="1" smtClean="0"/>
              <a:t>Sado-mazokist</a:t>
            </a:r>
            <a:r>
              <a:rPr lang="tr-TR" b="1" dirty="0" smtClean="0"/>
              <a:t> kişilik :</a:t>
            </a:r>
          </a:p>
          <a:p>
            <a:pPr lvl="1"/>
            <a:r>
              <a:rPr lang="tr-TR" dirty="0" smtClean="0"/>
              <a:t>Sadizm: işkence ederek cinsel haz duyma</a:t>
            </a:r>
          </a:p>
          <a:p>
            <a:pPr lvl="1"/>
            <a:r>
              <a:rPr lang="tr-TR" dirty="0" err="1" smtClean="0"/>
              <a:t>Mazokizm</a:t>
            </a:r>
            <a:r>
              <a:rPr lang="tr-TR" dirty="0" smtClean="0"/>
              <a:t>: işkence edilerek cinsel haz duyma</a:t>
            </a:r>
          </a:p>
          <a:p>
            <a:pPr lvl="1"/>
            <a:endParaRPr lang="tr-TR" dirty="0" smtClean="0"/>
          </a:p>
          <a:p>
            <a:pPr lvl="1"/>
            <a:r>
              <a:rPr lang="tr-TR" dirty="0" smtClean="0"/>
              <a:t>Buradaki kullanımı kişilik bozukluğu içindir. </a:t>
            </a:r>
          </a:p>
          <a:p>
            <a:pPr lvl="1"/>
            <a:endParaRPr lang="tr-TR" dirty="0"/>
          </a:p>
          <a:p>
            <a:pPr lvl="1"/>
            <a:r>
              <a:rPr lang="tr-TR" dirty="0" smtClean="0"/>
              <a:t>Genellikle bu iki özellikte çift birbirini bulur ve bırakamaz. </a:t>
            </a:r>
          </a:p>
          <a:p>
            <a:pPr lvl="1"/>
            <a:endParaRPr lang="tr-TR" dirty="0"/>
          </a:p>
          <a:p>
            <a:pPr lvl="1"/>
            <a:r>
              <a:rPr lang="tr-TR" dirty="0" smtClean="0"/>
              <a:t>Gerçek </a:t>
            </a:r>
            <a:r>
              <a:rPr lang="tr-TR" dirty="0" err="1" smtClean="0"/>
              <a:t>mazokist</a:t>
            </a:r>
            <a:r>
              <a:rPr lang="tr-TR" dirty="0" smtClean="0"/>
              <a:t> kendine acı çektirenden ayrılmayı başarsa bile yeni evliliğinde yine sadist birisini bulur.</a:t>
            </a:r>
          </a:p>
          <a:p>
            <a:pPr lvl="1"/>
            <a:endParaRPr lang="tr-TR" dirty="0"/>
          </a:p>
          <a:p>
            <a:pPr lvl="1"/>
            <a:r>
              <a:rPr lang="tr-TR" dirty="0" smtClean="0"/>
              <a:t>Sadist kişilikler ve </a:t>
            </a:r>
            <a:r>
              <a:rPr lang="tr-TR" dirty="0" err="1" smtClean="0"/>
              <a:t>mazokist</a:t>
            </a:r>
            <a:r>
              <a:rPr lang="tr-TR" dirty="0" smtClean="0"/>
              <a:t> kişilikler tek tek de olur fakat bu eğilimler çoğu zaman beraber olur.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05CCA-C09A-49F7-93EC-4DF6562BD9F0}" type="slidenum">
              <a:rPr lang="tr-TR" smtClean="0"/>
              <a:pPr/>
              <a:t>38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900926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Genel Tıbbi Duruma Bağlı Kişilik Değişikliği</a:t>
            </a:r>
            <a:br>
              <a:rPr lang="tr-TR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tr-TR" sz="3600" dirty="0">
              <a:solidFill>
                <a:schemeClr val="tx1"/>
              </a:solidFill>
            </a:endParaRPr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389120"/>
          </a:xfrm>
        </p:spPr>
        <p:txBody>
          <a:bodyPr>
            <a:normAutofit fontScale="70000" lnSpcReduction="20000"/>
          </a:bodyPr>
          <a:lstStyle/>
          <a:p>
            <a:pPr marL="457200" lvl="0" indent="-457200" algn="just">
              <a:buFont typeface="Arial" pitchFamily="34" charset="0"/>
              <a:buChar char="•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Erişkinlikte kişilikte bir değişim olduğunda bu değişime neden olabilecek tıbbi ve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toksik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nedenleri düşünmek gerekir. </a:t>
            </a:r>
          </a:p>
          <a:p>
            <a:pPr marL="457200" lvl="0" indent="-457200" algn="just">
              <a:buFont typeface="Arial" pitchFamily="34" charset="0"/>
              <a:buChar char="•"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MSS hasarı kişiliği değiştirebilir ya da önceden var olan eğilimleri büyütebilir.</a:t>
            </a:r>
          </a:p>
          <a:p>
            <a:pPr marL="457200" lvl="0" indent="-457200" algn="just">
              <a:buFont typeface="Arial" pitchFamily="34" charset="0"/>
              <a:buChar char="•"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Bu tür değişiklikler çok çeşitli MSS lezyonları ya da sorunlarına bağlı olarak gerçekleşebilir. </a:t>
            </a:r>
          </a:p>
          <a:p>
            <a:pPr marL="457200" lvl="0" indent="-457200" algn="just">
              <a:buFont typeface="Arial" pitchFamily="34" charset="0"/>
              <a:buChar char="•"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İkincil bir kişilik sendromu olan hastayı ailesi veya önemli yakınları “kendisi gibi değil” şeklinde bildirirler. </a:t>
            </a:r>
          </a:p>
          <a:p>
            <a:pPr marL="457200" lvl="0" indent="-457200" algn="just">
              <a:buFont typeface="Arial" pitchFamily="34" charset="0"/>
              <a:buChar char="•"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Kişinin kibarlıkları sıklıkla ortadan kalkar.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Apati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, şüphecilik, duygulanım dengesizliği, dürtü kontrol zayıflığı ve ahlaki değişiklikler görülebilir.</a:t>
            </a:r>
          </a:p>
          <a:p>
            <a:pPr algn="just"/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Kişilik bozuklukları</a:t>
            </a:r>
            <a:r>
              <a:rPr lang="tr-TR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tr-T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tr-TR" dirty="0" smtClean="0"/>
              <a:t>Kişilik= </a:t>
            </a:r>
            <a:r>
              <a:rPr lang="tr-TR" dirty="0" err="1" smtClean="0"/>
              <a:t>Karakter+Huy</a:t>
            </a:r>
            <a:r>
              <a:rPr lang="tr-TR" dirty="0" smtClean="0"/>
              <a:t> (Mizaç, </a:t>
            </a:r>
            <a:r>
              <a:rPr lang="tr-TR" dirty="0" err="1" smtClean="0"/>
              <a:t>temparaman</a:t>
            </a:r>
            <a:r>
              <a:rPr lang="tr-TR" dirty="0" smtClean="0"/>
              <a:t>)</a:t>
            </a:r>
          </a:p>
          <a:p>
            <a:pPr algn="just"/>
            <a:endParaRPr lang="tr-TR" dirty="0"/>
          </a:p>
          <a:p>
            <a:pPr algn="just"/>
            <a:r>
              <a:rPr lang="tr-TR" dirty="0" smtClean="0"/>
              <a:t>Öğrenme ve toplumsal çevrenin karakter gelişiminde rolü vardır. </a:t>
            </a:r>
          </a:p>
          <a:p>
            <a:pPr algn="just"/>
            <a:endParaRPr lang="tr-TR" dirty="0"/>
          </a:p>
          <a:p>
            <a:pPr algn="just"/>
            <a:r>
              <a:rPr lang="tr-TR" dirty="0" smtClean="0"/>
              <a:t>Huy ise doğuştan gelen, biyolojik temelleri olan yatkınlıklara bağlı davranış eğilimleri.</a:t>
            </a:r>
          </a:p>
          <a:p>
            <a:pPr algn="just"/>
            <a:endParaRPr lang="tr-TR" dirty="0"/>
          </a:p>
          <a:p>
            <a:pPr algn="just"/>
            <a:r>
              <a:rPr lang="tr-TR" dirty="0" smtClean="0"/>
              <a:t>Kişiliğin oluşumu:</a:t>
            </a:r>
          </a:p>
          <a:p>
            <a:pPr lvl="1" algn="just"/>
            <a:r>
              <a:rPr lang="tr-TR" dirty="0" smtClean="0"/>
              <a:t>Doğum öncesi, doğum sonrası ve çocukluk çağındaki fiziksel, ruhsal koşullar</a:t>
            </a:r>
          </a:p>
          <a:p>
            <a:pPr lvl="1" algn="just"/>
            <a:r>
              <a:rPr lang="tr-TR" dirty="0" smtClean="0"/>
              <a:t>Olgunlaşma, öğrenme ve toplumsallaşma etkenleriyle biçimlenir.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05CCA-C09A-49F7-93EC-4DF6562BD9F0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94110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Kişilik değişikliklerinin tıbbi nedenleri</a:t>
            </a:r>
            <a:br>
              <a:rPr lang="tr-TR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tr-TR" sz="4000" dirty="0">
              <a:solidFill>
                <a:schemeClr val="tx1"/>
              </a:solidFill>
            </a:endParaRPr>
          </a:p>
        </p:txBody>
      </p:sp>
      <p:sp>
        <p:nvSpPr>
          <p:cNvPr id="6" name="5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Kortikal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demans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(erken ortaya çıkabilir)</a:t>
            </a: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MSS tümörleri</a:t>
            </a: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Frontal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lob hastalığı (özellikle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orbital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yaralanma veya tümör ile)</a:t>
            </a: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Kafa travması</a:t>
            </a: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Zehirlenmeler (örneğin kurşun)</a:t>
            </a: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Postkonküsyon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sendromu</a:t>
            </a: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Psikocerrahi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İnme</a:t>
            </a: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Subaraknoid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kanama</a:t>
            </a: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Subkortikal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demans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(sıklıkla belirgin bir tablo)</a:t>
            </a: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Temporal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lob hastalığı  </a:t>
            </a:r>
          </a:p>
          <a:p>
            <a:pPr algn="just"/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179512" y="792480"/>
            <a:ext cx="8712968" cy="1143000"/>
          </a:xfrm>
        </p:spPr>
        <p:txBody>
          <a:bodyPr>
            <a:noAutofit/>
          </a:bodyPr>
          <a:lstStyle/>
          <a:p>
            <a:pPr algn="ctr"/>
            <a:r>
              <a:rPr lang="tr-TR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Temporal</a:t>
            </a:r>
            <a:r>
              <a:rPr lang="tr-T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lob epilepsisi olan hastalarda sıklıkla görülen kişilik özellikleri</a:t>
            </a:r>
            <a:br>
              <a:rPr lang="tr-T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tr-TR" sz="2800" dirty="0">
              <a:solidFill>
                <a:schemeClr val="tx1"/>
              </a:solidFill>
            </a:endParaRPr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hipo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veya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hiperseksüalite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duygusal viskozite (yapışkanlık) </a:t>
            </a: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aşırı dindarlık </a:t>
            </a: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duyguların yoğunlaşması </a:t>
            </a: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hipergrafi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konuşkanlık</a:t>
            </a: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dolambaçlı konuşma </a:t>
            </a: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aşırı kapsayıcılık </a:t>
            </a: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mizahı anlamama </a:t>
            </a: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paranoid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eğilimler  </a:t>
            </a: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aşırı ahlakçılık. </a:t>
            </a:r>
          </a:p>
          <a:p>
            <a:pPr algn="just"/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just"/>
            <a:r>
              <a:rPr lang="tr-TR" sz="36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tr-TR" sz="3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Frontal</a:t>
            </a:r>
            <a:r>
              <a:rPr lang="tr-TR" sz="3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lob sendromunun klinik özellikleri</a:t>
            </a:r>
            <a:br>
              <a:rPr lang="tr-TR" sz="3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lang="tr-TR" sz="3600" dirty="0">
              <a:solidFill>
                <a:schemeClr val="tx1"/>
              </a:solidFill>
            </a:endParaRPr>
          </a:p>
        </p:txBody>
      </p:sp>
      <p:sp>
        <p:nvSpPr>
          <p:cNvPr id="5" name="4 İçerik Yer Tutucusu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342900" lvl="0" indent="-34290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</a:pP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Dizinhibisyon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Aşırı konuşkanlık</a:t>
            </a:r>
          </a:p>
          <a:p>
            <a:pPr marL="342900" lvl="0" indent="-34290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Kaba konuşmalar ve şakalar</a:t>
            </a:r>
          </a:p>
          <a:p>
            <a:pPr marL="342900" lvl="0" indent="-34290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Geleceğe ilişkin ilginin yokluğu</a:t>
            </a:r>
          </a:p>
          <a:p>
            <a:pPr marL="342900" lvl="0" indent="-34290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Girişim yokluğu</a:t>
            </a:r>
          </a:p>
          <a:p>
            <a:pPr marL="342900" lvl="0" indent="-34290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Cinsel pervasızlık</a:t>
            </a:r>
          </a:p>
          <a:p>
            <a:pPr marL="342900" lvl="0" indent="-34290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Başkalarının duyguları ile ilgilenmeme</a:t>
            </a:r>
          </a:p>
          <a:p>
            <a:pPr marL="342900" lvl="0" indent="-34290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Konsantrasyon/dikkat bozukluğu</a:t>
            </a:r>
          </a:p>
          <a:p>
            <a:pPr marL="342900" lvl="0" indent="-34290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</a:pP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Kognitif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işlev oldukça korunmuş</a:t>
            </a:r>
          </a:p>
          <a:p>
            <a:pPr marL="342900" lvl="0" indent="-34290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</a:pP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Hiperaktif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tendon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refleksleri olabilir</a:t>
            </a:r>
          </a:p>
          <a:p>
            <a:pPr algn="just">
              <a:buFont typeface="Wingdings" pitchFamily="2" charset="2"/>
              <a:buChar char="Ø"/>
            </a:pPr>
            <a:endParaRPr lang="tr-TR" dirty="0"/>
          </a:p>
        </p:txBody>
      </p:sp>
      <p:sp>
        <p:nvSpPr>
          <p:cNvPr id="6" name="5 İçerik Yer Tutucusu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Patavatsızlık</a:t>
            </a:r>
          </a:p>
          <a:p>
            <a:pPr marL="342900" lvl="0" indent="-34290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Çocuksu tavırlar</a:t>
            </a:r>
          </a:p>
          <a:p>
            <a:pPr marL="342900" lvl="0" indent="-34290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Sosyal kontrolün azalması</a:t>
            </a:r>
          </a:p>
          <a:p>
            <a:pPr marL="342900" lvl="0" indent="-34290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Aktivitelerin sürdürülmesine ilgi kaybı</a:t>
            </a:r>
          </a:p>
          <a:p>
            <a:pPr marL="342900" lvl="0" indent="-34290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</a:pP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Duygudurum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yükselmesi</a:t>
            </a:r>
          </a:p>
          <a:p>
            <a:pPr marL="342900" lvl="0" indent="-34290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Planlanmış aktiviteleri sürdürememe</a:t>
            </a:r>
          </a:p>
          <a:p>
            <a:pPr marL="342900" lvl="0" indent="-34290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</a:pP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Spontanlığın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kaybı</a:t>
            </a:r>
          </a:p>
          <a:p>
            <a:pPr marL="342900" lvl="0" indent="-34290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Kavrama refleksi vardır</a:t>
            </a:r>
          </a:p>
          <a:p>
            <a:pPr marL="342900" lvl="0" indent="-34290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</a:pP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Babinski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bulgusu vardır</a:t>
            </a:r>
          </a:p>
          <a:p>
            <a:pPr marL="342900" lvl="0" indent="-34290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</a:pP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Psikomotor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aktivasyonun yavaşlaması</a:t>
            </a:r>
            <a:endParaRPr lang="tr-TR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Organik Kişilik Bozukluğu</a:t>
            </a:r>
            <a:br>
              <a:rPr lang="tr-TR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tr-TR" sz="4400" dirty="0">
              <a:solidFill>
                <a:schemeClr val="tx1"/>
              </a:solidFill>
            </a:endParaRPr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5112568"/>
          </a:xfrm>
        </p:spPr>
        <p:txBody>
          <a:bodyPr>
            <a:noAutofit/>
          </a:bodyPr>
          <a:lstStyle/>
          <a:p>
            <a:pPr marL="342900" lvl="0" indent="-342900" algn="just">
              <a:buAutoNum type="arabicPeriod"/>
            </a:pP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Özellikle uzun erimli ya da ödülü geç gelecek olan etkinliklerde belirgin olmak üzere, amaca yönelik davranışları sürdürememe </a:t>
            </a:r>
          </a:p>
          <a:p>
            <a:pPr marL="342900" lvl="0" indent="-342900" algn="just">
              <a:buAutoNum type="arabicPeriod"/>
            </a:pPr>
            <a:endParaRPr lang="tr-TR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AutoNum type="arabicPeriod"/>
            </a:pP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Duygusal oynamalar, </a:t>
            </a:r>
            <a:r>
              <a:rPr lang="tr-TR" sz="1600" dirty="0" err="1" smtClean="0">
                <a:latin typeface="Times New Roman" pitchFamily="18" charset="0"/>
                <a:cs typeface="Times New Roman" pitchFamily="18" charset="0"/>
              </a:rPr>
              <a:t>yüzeyel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 ve yersiz sevinç (</a:t>
            </a:r>
            <a:r>
              <a:rPr lang="tr-TR" sz="1600" dirty="0" err="1" smtClean="0">
                <a:latin typeface="Times New Roman" pitchFamily="18" charset="0"/>
                <a:cs typeface="Times New Roman" pitchFamily="18" charset="0"/>
              </a:rPr>
              <a:t>öfori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, uygunsuz şakacılık), kolayca sinirlenebilme, kısa süreli öfke ve saldırganlık patlamaları, bazen </a:t>
            </a:r>
            <a:r>
              <a:rPr lang="tr-TR" sz="1600" dirty="0" err="1" smtClean="0">
                <a:latin typeface="Times New Roman" pitchFamily="18" charset="0"/>
                <a:cs typeface="Times New Roman" pitchFamily="18" charset="0"/>
              </a:rPr>
              <a:t>apati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 ile kendini gösterebilen duygu dışavurumunda değişiklik </a:t>
            </a:r>
          </a:p>
          <a:p>
            <a:pPr marL="342900" lvl="0" indent="-342900" algn="just">
              <a:buAutoNum type="arabicPeriod"/>
            </a:pPr>
            <a:endParaRPr lang="tr-TR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AutoNum type="arabicPeriod"/>
            </a:pP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Gereksinim ve dürtülerin, sonuçları ya da sosyal kurallar düşünülmeden ifade edilmesi (çalma, uygunsuz cinsel girişimler, doymamacasına yeme veya kişisel temizliğe önem vermeme gibi sosyal olmayan davranışlar görülebilir) </a:t>
            </a:r>
          </a:p>
          <a:p>
            <a:pPr marL="342900" lvl="0" indent="-342900" algn="just">
              <a:buAutoNum type="arabicPeriod"/>
            </a:pPr>
            <a:endParaRPr lang="tr-TR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AutoNum type="arabicPeriod"/>
            </a:pP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Kuşkuculuk, </a:t>
            </a:r>
            <a:r>
              <a:rPr lang="tr-TR" sz="1600" dirty="0" err="1" smtClean="0">
                <a:latin typeface="Times New Roman" pitchFamily="18" charset="0"/>
                <a:cs typeface="Times New Roman" pitchFamily="18" charset="0"/>
              </a:rPr>
              <a:t>paranoid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 düşünceler ve/veya tek bir konu ile aşırı uğraşma (genellikle din, doğru ve yanlış gibi soyut temalar) gibi </a:t>
            </a:r>
            <a:r>
              <a:rPr lang="tr-TR" sz="1600" dirty="0" err="1" smtClean="0">
                <a:latin typeface="Times New Roman" pitchFamily="18" charset="0"/>
                <a:cs typeface="Times New Roman" pitchFamily="18" charset="0"/>
              </a:rPr>
              <a:t>kognitif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 bozukluklar </a:t>
            </a:r>
          </a:p>
          <a:p>
            <a:pPr marL="342900" lvl="0" indent="-342900" algn="just">
              <a:buAutoNum type="arabicPeriod"/>
            </a:pPr>
            <a:endParaRPr lang="tr-TR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AutoNum type="arabicPeriod"/>
            </a:pP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Konuşma ve yazmanın hızında ve akışında; çevresellik, yavaşlık ve yoğunluk, aşırı kapsayıcılık ve </a:t>
            </a:r>
            <a:r>
              <a:rPr lang="tr-TR" sz="1600" dirty="0" err="1" smtClean="0">
                <a:latin typeface="Times New Roman" pitchFamily="18" charset="0"/>
                <a:cs typeface="Times New Roman" pitchFamily="18" charset="0"/>
              </a:rPr>
              <a:t>hipergrafi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 gibi özellikler gösteren değişimler </a:t>
            </a:r>
          </a:p>
          <a:p>
            <a:pPr marL="342900" lvl="0" indent="-342900" algn="just">
              <a:buAutoNum type="arabicPeriod"/>
            </a:pPr>
            <a:endParaRPr lang="tr-TR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AutoNum type="arabicPeriod"/>
            </a:pP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Cinsel davranışta değişme (cinsel ilginin azalması ya da cinsel seçimin değişmesi).</a:t>
            </a:r>
          </a:p>
          <a:p>
            <a:pPr algn="just"/>
            <a:endParaRPr lang="tr-T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/>
              <a:t>Tedavi</a:t>
            </a:r>
            <a:endParaRPr lang="tr-T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020667"/>
          </a:xfrm>
        </p:spPr>
        <p:txBody>
          <a:bodyPr>
            <a:normAutofit fontScale="77500" lnSpcReduction="20000"/>
          </a:bodyPr>
          <a:lstStyle/>
          <a:p>
            <a:r>
              <a:rPr lang="tr-TR" dirty="0" smtClean="0"/>
              <a:t>Kişilik bozuklukları diğer birçok psikiyatrik bozukluğa sık eşlik eder. </a:t>
            </a:r>
          </a:p>
          <a:p>
            <a:endParaRPr lang="tr-TR" dirty="0" smtClean="0"/>
          </a:p>
          <a:p>
            <a:r>
              <a:rPr lang="tr-TR" dirty="0" smtClean="0"/>
              <a:t>Hastaneye yatan hastaların yaklaşık yarısında KB </a:t>
            </a:r>
            <a:r>
              <a:rPr lang="tr-TR" dirty="0" err="1" smtClean="0"/>
              <a:t>komorbiditesi</a:t>
            </a:r>
            <a:r>
              <a:rPr lang="tr-TR" dirty="0" smtClean="0"/>
              <a:t> bulunmaktadır. </a:t>
            </a:r>
          </a:p>
          <a:p>
            <a:endParaRPr lang="tr-TR" dirty="0" smtClean="0"/>
          </a:p>
          <a:p>
            <a:r>
              <a:rPr lang="tr-TR" dirty="0" smtClean="0"/>
              <a:t>KB ek tanısı psikiyatrik bozuklukların tedavisini de güçleştirmektedir.</a:t>
            </a:r>
          </a:p>
          <a:p>
            <a:endParaRPr lang="tr-TR" dirty="0" smtClean="0"/>
          </a:p>
          <a:p>
            <a:r>
              <a:rPr lang="tr-TR" dirty="0" smtClean="0"/>
              <a:t>En sık yatış </a:t>
            </a:r>
            <a:r>
              <a:rPr lang="tr-TR" dirty="0" err="1" smtClean="0"/>
              <a:t>Borderline</a:t>
            </a:r>
            <a:r>
              <a:rPr lang="tr-TR" dirty="0" smtClean="0"/>
              <a:t> KB bunalım dönemlerinde.</a:t>
            </a:r>
          </a:p>
          <a:p>
            <a:endParaRPr lang="tr-TR" dirty="0" smtClean="0"/>
          </a:p>
          <a:p>
            <a:r>
              <a:rPr lang="tr-TR" dirty="0" smtClean="0"/>
              <a:t>Tedavide amaçlar:</a:t>
            </a:r>
          </a:p>
          <a:p>
            <a:pPr lvl="1"/>
            <a:r>
              <a:rPr lang="tr-TR" dirty="0" smtClean="0"/>
              <a:t>Krizlerin yatıştırılması (intihar, saldırgan davranışlar vs.)</a:t>
            </a:r>
          </a:p>
          <a:p>
            <a:pPr lvl="1"/>
            <a:r>
              <a:rPr lang="tr-TR" dirty="0" smtClean="0"/>
              <a:t>Davranışın dengelenmesi (Dürtü kontrolünün güçlenmesi, kendine zarar verici davranışların azalması vs.)</a:t>
            </a:r>
          </a:p>
          <a:p>
            <a:pPr lvl="1"/>
            <a:r>
              <a:rPr lang="tr-TR" dirty="0" smtClean="0"/>
              <a:t>Toplumsal rehabilitasyon </a:t>
            </a:r>
          </a:p>
          <a:p>
            <a:pPr lvl="1"/>
            <a:r>
              <a:rPr lang="tr-TR" dirty="0" smtClean="0"/>
              <a:t>Ruhsal açıdan büyüme (Ayaktan psikoterapi ile)</a:t>
            </a:r>
          </a:p>
          <a:p>
            <a:endParaRPr lang="tr-TR" dirty="0" smtClean="0"/>
          </a:p>
          <a:p>
            <a:pPr lvl="1"/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05CCA-C09A-49F7-93EC-4DF6562BD9F0}" type="slidenum">
              <a:rPr lang="tr-TR" smtClean="0"/>
              <a:pPr/>
              <a:t>44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20598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pPr algn="ctr"/>
            <a:r>
              <a:rPr lang="tr-TR" sz="4000" dirty="0"/>
              <a:t>Tedavi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40560"/>
          </a:xfrm>
        </p:spPr>
        <p:txBody>
          <a:bodyPr>
            <a:normAutofit fontScale="92500" lnSpcReduction="20000"/>
          </a:bodyPr>
          <a:lstStyle/>
          <a:p>
            <a:r>
              <a:rPr lang="tr-TR" b="1" dirty="0"/>
              <a:t>İlaç Tedavisi: </a:t>
            </a:r>
          </a:p>
          <a:p>
            <a:pPr lvl="1"/>
            <a:r>
              <a:rPr lang="tr-TR" dirty="0" err="1"/>
              <a:t>Dürtüsellik</a:t>
            </a:r>
            <a:r>
              <a:rPr lang="tr-TR" dirty="0"/>
              <a:t>, </a:t>
            </a:r>
            <a:r>
              <a:rPr lang="tr-TR" dirty="0" err="1"/>
              <a:t>agresyon</a:t>
            </a:r>
            <a:r>
              <a:rPr lang="tr-TR" dirty="0"/>
              <a:t>, </a:t>
            </a:r>
            <a:r>
              <a:rPr lang="tr-TR" dirty="0" err="1"/>
              <a:t>duygudurum</a:t>
            </a:r>
            <a:r>
              <a:rPr lang="tr-TR" dirty="0"/>
              <a:t> oynamaları için</a:t>
            </a:r>
            <a:r>
              <a:rPr lang="tr-TR" dirty="0">
                <a:sym typeface="Wingdings"/>
              </a:rPr>
              <a:t> psikoterapiye uyumu kolaylaştırabilir.</a:t>
            </a:r>
          </a:p>
          <a:p>
            <a:pPr lvl="1"/>
            <a:endParaRPr lang="tr-TR" dirty="0">
              <a:sym typeface="Wingdings"/>
            </a:endParaRPr>
          </a:p>
          <a:p>
            <a:pPr lvl="1"/>
            <a:r>
              <a:rPr lang="tr-TR" dirty="0" err="1">
                <a:sym typeface="Wingdings"/>
              </a:rPr>
              <a:t>Paranoid</a:t>
            </a:r>
            <a:r>
              <a:rPr lang="tr-TR" dirty="0">
                <a:sym typeface="Wingdings"/>
              </a:rPr>
              <a:t>, BKB ve </a:t>
            </a:r>
            <a:r>
              <a:rPr lang="tr-TR" dirty="0" err="1">
                <a:sym typeface="Wingdings"/>
              </a:rPr>
              <a:t>Şizotipal</a:t>
            </a:r>
            <a:r>
              <a:rPr lang="tr-TR" dirty="0">
                <a:sym typeface="Wingdings"/>
              </a:rPr>
              <a:t> KB için gerekirse 2. kuşak </a:t>
            </a:r>
            <a:r>
              <a:rPr lang="tr-TR" dirty="0" err="1">
                <a:sym typeface="Wingdings"/>
              </a:rPr>
              <a:t>antipsikotikler</a:t>
            </a:r>
            <a:r>
              <a:rPr lang="tr-TR" dirty="0">
                <a:sym typeface="Wingdings"/>
              </a:rPr>
              <a:t>.</a:t>
            </a:r>
          </a:p>
          <a:p>
            <a:pPr lvl="1"/>
            <a:endParaRPr lang="tr-TR" dirty="0">
              <a:sym typeface="Wingdings"/>
            </a:endParaRPr>
          </a:p>
          <a:p>
            <a:pPr lvl="1"/>
            <a:r>
              <a:rPr lang="tr-TR" dirty="0">
                <a:sym typeface="Wingdings"/>
              </a:rPr>
              <a:t>SSRI-SNRI DD oynamaları, </a:t>
            </a:r>
            <a:r>
              <a:rPr lang="tr-TR" dirty="0" err="1">
                <a:sym typeface="Wingdings"/>
              </a:rPr>
              <a:t>sakdırganlık</a:t>
            </a:r>
            <a:r>
              <a:rPr lang="tr-TR" dirty="0">
                <a:sym typeface="Wingdings"/>
              </a:rPr>
              <a:t>, </a:t>
            </a:r>
            <a:r>
              <a:rPr lang="tr-TR" dirty="0" err="1">
                <a:sym typeface="Wingdings"/>
              </a:rPr>
              <a:t>dürtüsellik</a:t>
            </a:r>
            <a:r>
              <a:rPr lang="tr-TR" dirty="0">
                <a:sym typeface="Wingdings"/>
              </a:rPr>
              <a:t> için</a:t>
            </a:r>
          </a:p>
          <a:p>
            <a:pPr lvl="1"/>
            <a:endParaRPr lang="tr-TR" dirty="0">
              <a:sym typeface="Wingdings"/>
            </a:endParaRPr>
          </a:p>
          <a:p>
            <a:pPr lvl="1"/>
            <a:r>
              <a:rPr lang="tr-TR" dirty="0">
                <a:sym typeface="Wingdings"/>
              </a:rPr>
              <a:t>OKKB ve kaçıngan </a:t>
            </a:r>
            <a:r>
              <a:rPr lang="tr-TR" dirty="0" err="1">
                <a:sym typeface="Wingdings"/>
              </a:rPr>
              <a:t>Kb</a:t>
            </a:r>
            <a:r>
              <a:rPr lang="tr-TR" dirty="0">
                <a:sym typeface="Wingdings"/>
              </a:rPr>
              <a:t> BDT+ SSRI verilebilir</a:t>
            </a:r>
          </a:p>
          <a:p>
            <a:pPr lvl="1"/>
            <a:endParaRPr lang="tr-TR" dirty="0">
              <a:sym typeface="Wingdings"/>
            </a:endParaRPr>
          </a:p>
          <a:p>
            <a:pPr lvl="1"/>
            <a:r>
              <a:rPr lang="tr-TR" dirty="0">
                <a:sym typeface="Wingdings"/>
              </a:rPr>
              <a:t>ASKB </a:t>
            </a:r>
            <a:r>
              <a:rPr lang="tr-TR" dirty="0" smtClean="0">
                <a:sym typeface="Wingdings"/>
              </a:rPr>
              <a:t>Lityum</a:t>
            </a:r>
            <a:r>
              <a:rPr lang="tr-TR" dirty="0">
                <a:sym typeface="Wingdings"/>
              </a:rPr>
              <a:t>, </a:t>
            </a:r>
            <a:r>
              <a:rPr lang="tr-TR" dirty="0" err="1">
                <a:sym typeface="Wingdings"/>
              </a:rPr>
              <a:t>karbamazepin</a:t>
            </a:r>
            <a:r>
              <a:rPr lang="tr-TR" dirty="0">
                <a:sym typeface="Wingdings"/>
              </a:rPr>
              <a:t>, </a:t>
            </a:r>
            <a:r>
              <a:rPr lang="tr-TR" dirty="0" err="1">
                <a:sym typeface="Wingdings"/>
              </a:rPr>
              <a:t>valproat</a:t>
            </a:r>
            <a:r>
              <a:rPr lang="tr-TR" dirty="0">
                <a:sym typeface="Wingdings"/>
              </a:rPr>
              <a:t> </a:t>
            </a:r>
            <a:r>
              <a:rPr lang="tr-TR" dirty="0" smtClean="0">
                <a:sym typeface="Wingdings"/>
              </a:rPr>
              <a:t>verilebilir</a:t>
            </a:r>
          </a:p>
          <a:p>
            <a:pPr lvl="1"/>
            <a:endParaRPr lang="tr-TR" dirty="0">
              <a:sym typeface="Wingdings"/>
            </a:endParaRPr>
          </a:p>
          <a:p>
            <a:pPr lvl="1"/>
            <a:r>
              <a:rPr lang="tr-TR" dirty="0" smtClean="0">
                <a:sym typeface="Wingdings"/>
              </a:rPr>
              <a:t>BKB </a:t>
            </a:r>
            <a:r>
              <a:rPr lang="tr-TR" dirty="0" err="1" smtClean="0">
                <a:sym typeface="Wingdings"/>
              </a:rPr>
              <a:t>Lamotrijin</a:t>
            </a:r>
            <a:r>
              <a:rPr lang="tr-TR" dirty="0" smtClean="0">
                <a:sym typeface="Wingdings"/>
              </a:rPr>
              <a:t>, SSRI, 2. kuşak </a:t>
            </a:r>
            <a:r>
              <a:rPr lang="tr-TR" dirty="0" err="1" smtClean="0">
                <a:sym typeface="Wingdings"/>
              </a:rPr>
              <a:t>antipsikotik</a:t>
            </a:r>
            <a:endParaRPr lang="tr-TR" dirty="0">
              <a:sym typeface="Wingdings"/>
            </a:endParaRP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05CCA-C09A-49F7-93EC-4DF6562BD9F0}" type="slidenum">
              <a:rPr lang="tr-TR" smtClean="0"/>
              <a:pPr/>
              <a:t>45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1841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/>
              <a:t>Kişilik Türleri ve Boyutları</a:t>
            </a:r>
            <a:endParaRPr lang="tr-T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b="1" dirty="0" smtClean="0"/>
              <a:t>Hipokrat ve </a:t>
            </a:r>
            <a:r>
              <a:rPr lang="tr-TR" b="1" dirty="0" err="1" smtClean="0"/>
              <a:t>Galenos</a:t>
            </a:r>
            <a:r>
              <a:rPr lang="tr-TR" b="1" dirty="0" smtClean="0"/>
              <a:t>: </a:t>
            </a:r>
            <a:r>
              <a:rPr lang="tr-TR" dirty="0" smtClean="0"/>
              <a:t>Kanlı, sarı </a:t>
            </a:r>
            <a:r>
              <a:rPr lang="tr-TR" dirty="0" err="1" smtClean="0"/>
              <a:t>safralı</a:t>
            </a:r>
            <a:r>
              <a:rPr lang="tr-TR" dirty="0" smtClean="0"/>
              <a:t>, kara </a:t>
            </a:r>
            <a:r>
              <a:rPr lang="tr-TR" dirty="0" err="1" smtClean="0"/>
              <a:t>safralı</a:t>
            </a:r>
            <a:r>
              <a:rPr lang="tr-TR" dirty="0" smtClean="0"/>
              <a:t> (melankolik), balgamlı kişilikler tanımlamış. Bir çok hastalık bu salgıların aşırılığından kaynaklanır.</a:t>
            </a:r>
          </a:p>
          <a:p>
            <a:endParaRPr lang="tr-TR" dirty="0"/>
          </a:p>
          <a:p>
            <a:r>
              <a:rPr lang="tr-TR" b="1" dirty="0" err="1" smtClean="0"/>
              <a:t>Kretschmer</a:t>
            </a:r>
            <a:r>
              <a:rPr lang="tr-TR" b="1" dirty="0" smtClean="0"/>
              <a:t>: </a:t>
            </a:r>
            <a:r>
              <a:rPr lang="tr-TR" dirty="0" smtClean="0"/>
              <a:t>Atletik tip (Normal kişilik), Piknik tip (</a:t>
            </a:r>
            <a:r>
              <a:rPr lang="tr-TR" dirty="0" err="1" smtClean="0"/>
              <a:t>siklotimik</a:t>
            </a:r>
            <a:r>
              <a:rPr lang="tr-TR" dirty="0" smtClean="0"/>
              <a:t>), Astenik tip (</a:t>
            </a:r>
            <a:r>
              <a:rPr lang="tr-TR" dirty="0" err="1" smtClean="0"/>
              <a:t>şizoid</a:t>
            </a:r>
            <a:r>
              <a:rPr lang="tr-TR" dirty="0" smtClean="0"/>
              <a:t>), </a:t>
            </a:r>
            <a:r>
              <a:rPr lang="tr-TR" dirty="0" err="1" smtClean="0"/>
              <a:t>displastik</a:t>
            </a:r>
            <a:r>
              <a:rPr lang="tr-TR" dirty="0" smtClean="0"/>
              <a:t> tip kişilikler.</a:t>
            </a:r>
          </a:p>
          <a:p>
            <a:endParaRPr lang="tr-TR" dirty="0"/>
          </a:p>
          <a:p>
            <a:r>
              <a:rPr lang="tr-TR" b="1" dirty="0" err="1" smtClean="0"/>
              <a:t>Jung</a:t>
            </a:r>
            <a:r>
              <a:rPr lang="tr-TR" b="1" dirty="0" smtClean="0"/>
              <a:t>: </a:t>
            </a:r>
            <a:r>
              <a:rPr lang="tr-TR" dirty="0" err="1" smtClean="0"/>
              <a:t>Ekstrovert</a:t>
            </a:r>
            <a:r>
              <a:rPr lang="tr-TR" dirty="0" smtClean="0"/>
              <a:t> ve </a:t>
            </a:r>
            <a:r>
              <a:rPr lang="tr-TR" dirty="0" err="1" smtClean="0"/>
              <a:t>introvert</a:t>
            </a:r>
            <a:r>
              <a:rPr lang="tr-TR" dirty="0" smtClean="0"/>
              <a:t> kişilikler</a:t>
            </a:r>
          </a:p>
          <a:p>
            <a:endParaRPr lang="tr-TR" dirty="0"/>
          </a:p>
          <a:p>
            <a:r>
              <a:rPr lang="tr-TR" b="1" dirty="0" err="1" smtClean="0"/>
              <a:t>Cloninger</a:t>
            </a:r>
            <a:r>
              <a:rPr lang="tr-TR" b="1" dirty="0" smtClean="0"/>
              <a:t>: </a:t>
            </a:r>
          </a:p>
          <a:p>
            <a:pPr lvl="1"/>
            <a:r>
              <a:rPr lang="tr-TR" dirty="0" smtClean="0"/>
              <a:t>4 huy (mizaç) boyutu</a:t>
            </a:r>
            <a:r>
              <a:rPr lang="tr-TR" dirty="0" smtClean="0">
                <a:sym typeface="Wingdings"/>
              </a:rPr>
              <a:t> Yenilik arayışı, zarardan kaçan, ödül bağımlılığı, sebatkarlık.</a:t>
            </a:r>
            <a:r>
              <a:rPr lang="tr-TR" dirty="0" smtClean="0"/>
              <a:t> </a:t>
            </a:r>
          </a:p>
          <a:p>
            <a:pPr lvl="1"/>
            <a:r>
              <a:rPr lang="tr-TR" dirty="0" smtClean="0"/>
              <a:t>3 karakter boyutu</a:t>
            </a:r>
            <a:r>
              <a:rPr lang="tr-TR" dirty="0" smtClean="0">
                <a:sym typeface="Wingdings"/>
              </a:rPr>
              <a:t> Kendini yönetme, işbirliği yapma, kendini aşma</a:t>
            </a:r>
          </a:p>
          <a:p>
            <a:pPr lvl="1"/>
            <a:endParaRPr lang="tr-TR" dirty="0">
              <a:sym typeface="Wingdings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05CCA-C09A-49F7-93EC-4DF6562BD9F0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581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451115" y="26064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tr-TR" sz="4400" dirty="0" smtClean="0">
                <a:solidFill>
                  <a:schemeClr val="tx1"/>
                </a:solidFill>
              </a:rPr>
              <a:t>Kişilik Bozukluğu-Türler-DSM</a:t>
            </a:r>
            <a:endParaRPr lang="tr-TR" sz="4400" dirty="0">
              <a:solidFill>
                <a:schemeClr val="tx1"/>
              </a:solidFill>
            </a:endParaRPr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451115" y="1700808"/>
            <a:ext cx="8229600" cy="492252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Küme A</a:t>
            </a: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Paranoid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kişilik bozukluğu</a:t>
            </a: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Şizoid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kişilik bozukluğu</a:t>
            </a: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Şizotipal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kişilik bozukluğu</a:t>
            </a:r>
          </a:p>
          <a:p>
            <a:pPr algn="just"/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Küme B</a:t>
            </a: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Antisosyal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kişilik bozukluğu</a:t>
            </a: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Borderline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(sınırda) kişilik bozukluğu</a:t>
            </a: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Histrionik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kişilik bozukluğu</a:t>
            </a: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Narsisistik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kişilik bozukluğu </a:t>
            </a:r>
          </a:p>
          <a:p>
            <a:pPr algn="just"/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Küme C</a:t>
            </a: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Kaçınan kişilik bozukluğu</a:t>
            </a: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Bağımlı kişilik bozukluğu</a:t>
            </a: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Obsessif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kompulsif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kişilik bozukluğu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8484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aşlık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tr-TR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Kişilik bozuklukları: Ortak özellikler </a:t>
            </a:r>
            <a:br>
              <a:rPr lang="tr-TR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tr-TR" sz="4000" dirty="0">
              <a:solidFill>
                <a:schemeClr val="tx1"/>
              </a:solidFill>
            </a:endParaRPr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>
          <a:xfrm>
            <a:off x="453211" y="1355744"/>
            <a:ext cx="8229600" cy="5502256"/>
          </a:xfrm>
        </p:spPr>
        <p:txBody>
          <a:bodyPr>
            <a:normAutofit fontScale="62500" lnSpcReduction="20000"/>
          </a:bodyPr>
          <a:lstStyle/>
          <a:p>
            <a:pPr algn="just"/>
            <a:endParaRPr lang="tr-TR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Davranışların benliğe yerleşmiş olması, fakat uyum amacı ile esneklik göstermemesi.</a:t>
            </a:r>
          </a:p>
          <a:p>
            <a:pPr marL="457200" lvl="0" indent="-457200" algn="just">
              <a:buFont typeface="Arial" pitchFamily="34" charset="0"/>
              <a:buChar char="•"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Belli bir toplum içinde uyumlu sayılabilmek için geçerli ölçülerden sapması.</a:t>
            </a:r>
          </a:p>
          <a:p>
            <a:pPr marL="457200" lvl="0" indent="-457200" algn="just">
              <a:buFont typeface="Arial" pitchFamily="34" charset="0"/>
              <a:buChar char="•"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Çocukluktan beri süregelmesi.</a:t>
            </a:r>
          </a:p>
          <a:p>
            <a:pPr marL="457200" lvl="0" indent="-457200" algn="just">
              <a:buFont typeface="Arial" pitchFamily="34" charset="0"/>
              <a:buChar char="•"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Toplum içinde ve iş yaşamında belirgin bozulmaya yol açması.</a:t>
            </a:r>
          </a:p>
          <a:p>
            <a:pPr marL="457200" lvl="0" indent="-457200" algn="just">
              <a:buFont typeface="Arial" pitchFamily="34" charset="0"/>
              <a:buChar char="•"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Genellikle benliğe uyumlu, yani benimsenmiş olması ve değiştirilmek istenmemesi; bazen de benimsenmemiş olsa bile değiştirilememesi .</a:t>
            </a:r>
          </a:p>
          <a:p>
            <a:pPr marL="457200" lvl="0" indent="-457200" algn="just">
              <a:buFont typeface="Arial" pitchFamily="34" charset="0"/>
              <a:buChar char="•"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Genel olarak çevre ile çatışma ve sürtüşmeye yol açması; kendisini çevreye değil, çevresini kendisine uydurmaya çalışması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alloplastik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uyum).</a:t>
            </a:r>
          </a:p>
          <a:p>
            <a:pPr marL="457200" lvl="0" indent="-457200" algn="just">
              <a:buFont typeface="Arial" pitchFamily="34" charset="0"/>
              <a:buChar char="•"/>
            </a:pPr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Kişinin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kognitif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fonksiyonlarında, temel duygulanımı ve düşünce yapısında belirgin bozukluk yoktur. Zaman zaman sıkıntı ve depresyon belirtileri ve somatik şikayetler değişik şekilde bulunabilir. </a:t>
            </a:r>
            <a:endParaRPr lang="tr-TR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tr-TR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Kişiliğin Muayenesi</a:t>
            </a:r>
            <a:endParaRPr lang="tr-TR" sz="4400" dirty="0">
              <a:solidFill>
                <a:schemeClr val="tx1"/>
              </a:solidFill>
            </a:endParaRPr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5112568"/>
          </a:xfrm>
        </p:spPr>
        <p:txBody>
          <a:bodyPr>
            <a:normAutofit fontScale="85000" lnSpcReduction="20000"/>
          </a:bodyPr>
          <a:lstStyle/>
          <a:p>
            <a:pPr algn="just"/>
            <a:endParaRPr lang="tr-TR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Spesifik sorular yoktur. Aşağıdaki bilgi ve gözlemlerle kişilik bozukluğu tanısını düşündürecek veriler toplanır.</a:t>
            </a:r>
          </a:p>
          <a:p>
            <a:pPr algn="just"/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708660" lvl="1" indent="-342900" algn="just">
              <a:buFont typeface="Arial" pitchFamily="34" charset="0"/>
              <a:buChar char="•"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Hastanın sorunları için daha çok çevreyi suçlaması ve kendi davranışlarını haklı çıkarmaya çalışması </a:t>
            </a:r>
          </a:p>
          <a:p>
            <a:pPr marL="708660" lvl="1" indent="-342900" algn="just">
              <a:buFont typeface="Arial" pitchFamily="34" charset="0"/>
              <a:buChar char="•"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Çevre ile çatışma ve sürtüşmeye sık girmesi ve sorunun kendisinden değil çevreden geldiğini belirtmesi </a:t>
            </a:r>
          </a:p>
          <a:p>
            <a:pPr marL="708660" lvl="1" indent="-342900" algn="just">
              <a:buFont typeface="Arial" pitchFamily="34" charset="0"/>
              <a:buChar char="•"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İçine girdiği güç durumlardan ders almaması ve aynı davranışları tekrarlaması </a:t>
            </a:r>
          </a:p>
          <a:p>
            <a:pPr marL="708660" lvl="1" indent="-342900" algn="just">
              <a:buFont typeface="Arial" pitchFamily="34" charset="0"/>
              <a:buChar char="•"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Sorumluluktan kaçması, yakayı kurtarmayı bilmesi </a:t>
            </a:r>
          </a:p>
          <a:p>
            <a:pPr marL="708660" lvl="1" indent="-342900" algn="just">
              <a:buFont typeface="Arial" pitchFamily="34" charset="0"/>
              <a:buChar char="•"/>
            </a:pP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Antisosyal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davranışlar karşısında suçluluk duygularının olmayışı </a:t>
            </a:r>
          </a:p>
          <a:p>
            <a:pPr marL="708660" lvl="1" indent="-342900" algn="just">
              <a:buFont typeface="Arial" pitchFamily="34" charset="0"/>
              <a:buChar char="•"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Alkol ve başka maddelere karşı aşırı tutku</a:t>
            </a:r>
          </a:p>
          <a:p>
            <a:pPr marL="708660" lvl="1" indent="-342900" algn="just">
              <a:buFont typeface="Arial" pitchFamily="34" charset="0"/>
              <a:buChar char="•"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Hastanın ses tonu, yüz anlatımları, duruşu 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(örneğin </a:t>
            </a:r>
            <a:r>
              <a:rPr lang="tr-TR" sz="1800" i="1" dirty="0" err="1" smtClean="0">
                <a:latin typeface="Times New Roman" pitchFamily="18" charset="0"/>
                <a:cs typeface="Times New Roman" pitchFamily="18" charset="0"/>
              </a:rPr>
              <a:t>histrionik</a:t>
            </a:r>
            <a:r>
              <a:rPr lang="tr-TR" sz="1800" i="1" dirty="0" smtClean="0">
                <a:latin typeface="Times New Roman" pitchFamily="18" charset="0"/>
                <a:cs typeface="Times New Roman" pitchFamily="18" charset="0"/>
              </a:rPr>
              <a:t> kişilikte 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abartılmış, dramatik ses tonu ve davranışlar; </a:t>
            </a:r>
            <a:r>
              <a:rPr lang="tr-TR" sz="1800" i="1" dirty="0" err="1" smtClean="0">
                <a:latin typeface="Times New Roman" pitchFamily="18" charset="0"/>
                <a:cs typeface="Times New Roman" pitchFamily="18" charset="0"/>
              </a:rPr>
              <a:t>şizoid</a:t>
            </a:r>
            <a:r>
              <a:rPr lang="tr-TR" sz="1800" i="1" dirty="0" smtClean="0">
                <a:latin typeface="Times New Roman" pitchFamily="18" charset="0"/>
                <a:cs typeface="Times New Roman" pitchFamily="18" charset="0"/>
              </a:rPr>
              <a:t> kişilikte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ki göz göze gelememe; </a:t>
            </a:r>
            <a:r>
              <a:rPr lang="tr-TR" sz="1800" i="1" dirty="0" err="1" smtClean="0">
                <a:latin typeface="Times New Roman" pitchFamily="18" charset="0"/>
                <a:cs typeface="Times New Roman" pitchFamily="18" charset="0"/>
              </a:rPr>
              <a:t>obsessif</a:t>
            </a:r>
            <a:r>
              <a:rPr lang="tr-TR" sz="1800" i="1" dirty="0" smtClean="0">
                <a:latin typeface="Times New Roman" pitchFamily="18" charset="0"/>
                <a:cs typeface="Times New Roman" pitchFamily="18" charset="0"/>
              </a:rPr>
              <a:t> kişilikteki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 ayrıntıcılık ve noktası noktasına anlatma eğilimi; </a:t>
            </a:r>
            <a:r>
              <a:rPr lang="tr-TR" sz="1800" i="1" dirty="0" err="1" smtClean="0">
                <a:latin typeface="Times New Roman" pitchFamily="18" charset="0"/>
                <a:cs typeface="Times New Roman" pitchFamily="18" charset="0"/>
              </a:rPr>
              <a:t>paranoid</a:t>
            </a:r>
            <a:r>
              <a:rPr lang="tr-TR" sz="1800" i="1" dirty="0" smtClean="0">
                <a:latin typeface="Times New Roman" pitchFamily="18" charset="0"/>
                <a:cs typeface="Times New Roman" pitchFamily="18" charset="0"/>
              </a:rPr>
              <a:t> kişilikteki 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gururlu duruş ve çevresel, savunucu konuşma stili görüşme sırasında gözlemlenebilen özelliklerdir) </a:t>
            </a:r>
          </a:p>
          <a:p>
            <a:pPr algn="just"/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tr-TR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Klinik Tablo</a:t>
            </a:r>
            <a:endParaRPr lang="tr-TR" sz="4400" dirty="0">
              <a:solidFill>
                <a:schemeClr val="tx1"/>
              </a:solidFill>
            </a:endParaRPr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lvl="0" indent="-457200" algn="just">
              <a:buFont typeface="Arial" pitchFamily="34" charset="0"/>
              <a:buChar char="•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Çalışma ortamlarında rahatsızlık hissederler. Çoğu kez birçok mesleğe girip çıkmışlardır ve bu kişiler kapasitelerinin altında çalışırlar.</a:t>
            </a:r>
          </a:p>
          <a:p>
            <a:pPr marL="457200" lvl="0" indent="-457200" algn="just">
              <a:buFont typeface="Arial" pitchFamily="34" charset="0"/>
              <a:buChar char="•"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Sosyal ilişkileri bozuktur ya da tümüyle yoktur. Çünkü kişilik bozukluğu olanlar başkalarını rahatsız eder ve öfkelendirirler. </a:t>
            </a:r>
          </a:p>
          <a:p>
            <a:pPr marL="457200" lvl="0" indent="-457200" algn="just">
              <a:buFont typeface="Arial" pitchFamily="34" charset="0"/>
              <a:buChar char="•"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Bu hastalar tıbbi ve cerrahi ya da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emosyonel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sorunları nedeniyle yardım arayabilirler. Hekimlerde ve kendilerine hizmet veren diğer sağlık personelinde çok güçlü olumsuz reaksiyonlar doğururlar. </a:t>
            </a:r>
          </a:p>
          <a:p>
            <a:pPr algn="just"/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2017</TotalTime>
  <Words>3712</Words>
  <Application>Microsoft Office PowerPoint</Application>
  <PresentationFormat>Ekran Gösterisi (4:3)</PresentationFormat>
  <Paragraphs>524</Paragraphs>
  <Slides>45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45</vt:i4>
      </vt:variant>
    </vt:vector>
  </HeadingPairs>
  <TitlesOfParts>
    <vt:vector size="52" baseType="lpstr">
      <vt:lpstr>Arial</vt:lpstr>
      <vt:lpstr>Calibri</vt:lpstr>
      <vt:lpstr>Constantia</vt:lpstr>
      <vt:lpstr>Times New Roman</vt:lpstr>
      <vt:lpstr>Wingdings</vt:lpstr>
      <vt:lpstr>Wingdings 2</vt:lpstr>
      <vt:lpstr>Akış</vt:lpstr>
      <vt:lpstr>PowerPoint Sunusu</vt:lpstr>
      <vt:lpstr>Kişilik bozuklukları </vt:lpstr>
      <vt:lpstr>Kişilik bozuklukları </vt:lpstr>
      <vt:lpstr>Kişilik bozuklukları </vt:lpstr>
      <vt:lpstr>Kişilik Türleri ve Boyutları</vt:lpstr>
      <vt:lpstr>Kişilik Bozukluğu-Türler-DSM</vt:lpstr>
      <vt:lpstr>Kişilik bozuklukları: Ortak özellikler  </vt:lpstr>
      <vt:lpstr>  Kişiliğin Muayenesi</vt:lpstr>
      <vt:lpstr>Klinik Tablo</vt:lpstr>
      <vt:lpstr>Klinik Tablo</vt:lpstr>
      <vt:lpstr>Etiyoloji</vt:lpstr>
      <vt:lpstr>Etiyoloji</vt:lpstr>
      <vt:lpstr>Etiyoloji</vt:lpstr>
      <vt:lpstr>Paranoid Kişilik Bozukluğu </vt:lpstr>
      <vt:lpstr>Paranoid Kişilik Bozukluğu </vt:lpstr>
      <vt:lpstr>Şizoid Kişilik Bozukluğu</vt:lpstr>
      <vt:lpstr> Şizoid Kişilik Bozukluğu</vt:lpstr>
      <vt:lpstr>Şizotipal Kişilik Bozukluğu</vt:lpstr>
      <vt:lpstr>Şizotipal Kişilik Bozukluğu </vt:lpstr>
      <vt:lpstr>Şizotipal Kişilik Bozukluğu </vt:lpstr>
      <vt:lpstr>Antisosyal kişilik bozukluğu </vt:lpstr>
      <vt:lpstr>Antisosyal kişilik bozukluğu </vt:lpstr>
      <vt:lpstr>Antisosyal kişilik bozukluğu </vt:lpstr>
      <vt:lpstr>Antisosyal kişilik bozukluğu </vt:lpstr>
      <vt:lpstr>Sınırda (Borderline) Kişilik Bozukluğu </vt:lpstr>
      <vt:lpstr>Sınırda (Borderline) Kişilik Bozukluğu</vt:lpstr>
      <vt:lpstr>Histrionik Kişilik Bozukluğu  </vt:lpstr>
      <vt:lpstr>Histrionik Kişilik Bozukluğu </vt:lpstr>
      <vt:lpstr>Narsisistik Kişilik Bozukluğu</vt:lpstr>
      <vt:lpstr>Narsisistik Kişilik Bozukluğu</vt:lpstr>
      <vt:lpstr>Kaçınan (avoidant) Kişilik Bozukluğu </vt:lpstr>
      <vt:lpstr>Kaçınan (avoidant) Kişilik Bozukluğu </vt:lpstr>
      <vt:lpstr>Bağımlı Kişilik Bozukluğu  </vt:lpstr>
      <vt:lpstr>Bağımlı Kişilik Bozukluğu  </vt:lpstr>
      <vt:lpstr>Obsessif-Kompulsif (anankastik) Kişilik Bozukluğu </vt:lpstr>
      <vt:lpstr>Obsessif-Kompulsif (anankastik) Kişilik Bozukluğu</vt:lpstr>
      <vt:lpstr>Başka Kişilik Bozuklukları-DSM dışı tanımlama</vt:lpstr>
      <vt:lpstr>Başka Kişilik Bozuklukları-DSM dışı tanımlama</vt:lpstr>
      <vt:lpstr>Genel Tıbbi Duruma Bağlı Kişilik Değişikliği </vt:lpstr>
      <vt:lpstr>Kişilik değişikliklerinin tıbbi nedenleri </vt:lpstr>
      <vt:lpstr>Temporal lob epilepsisi olan hastalarda sıklıkla görülen kişilik özellikleri </vt:lpstr>
      <vt:lpstr> Frontal lob sendromunun klinik özellikleri </vt:lpstr>
      <vt:lpstr>Organik Kişilik Bozukluğu </vt:lpstr>
      <vt:lpstr>Tedavi</vt:lpstr>
      <vt:lpstr>Tedavi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pc</dc:creator>
  <cp:lastModifiedBy>mustafa kaya</cp:lastModifiedBy>
  <cp:revision>96</cp:revision>
  <dcterms:created xsi:type="dcterms:W3CDTF">2010-01-08T11:00:57Z</dcterms:created>
  <dcterms:modified xsi:type="dcterms:W3CDTF">2021-12-14T10:07:29Z</dcterms:modified>
</cp:coreProperties>
</file>