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14"/>
  </p:notesMasterIdLst>
  <p:sldIdLst>
    <p:sldId id="366" r:id="rId2"/>
    <p:sldId id="265" r:id="rId3"/>
    <p:sldId id="381" r:id="rId4"/>
    <p:sldId id="382" r:id="rId5"/>
    <p:sldId id="383" r:id="rId6"/>
    <p:sldId id="384" r:id="rId7"/>
    <p:sldId id="385" r:id="rId8"/>
    <p:sldId id="386" r:id="rId9"/>
    <p:sldId id="389" r:id="rId10"/>
    <p:sldId id="387" r:id="rId11"/>
    <p:sldId id="390" r:id="rId12"/>
    <p:sldId id="391"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660"/>
  </p:normalViewPr>
  <p:slideViewPr>
    <p:cSldViewPr>
      <p:cViewPr varScale="1">
        <p:scale>
          <a:sx n="68" d="100"/>
          <a:sy n="68" d="100"/>
        </p:scale>
        <p:origin x="145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2CE128-DB31-4FB3-91EB-9EFE8A060C1D}" type="datetimeFigureOut">
              <a:rPr lang="es-MX" smtClean="0"/>
              <a:pPr/>
              <a:t>13/09/2021</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BB1502-F4E1-4AB3-9632-1B88099766B3}" type="slidenum">
              <a:rPr lang="es-MX" smtClean="0"/>
              <a:pPr/>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78BB1502-F4E1-4AB3-9632-1B88099766B3}" type="slidenum">
              <a:rPr lang="es-MX" smtClean="0"/>
              <a:pPr/>
              <a:t>1</a:t>
            </a:fld>
            <a:endParaRPr lang="es-MX"/>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78BB1502-F4E1-4AB3-9632-1B88099766B3}" type="slidenum">
              <a:rPr lang="es-MX" smtClean="0"/>
              <a:pPr/>
              <a:t>10</a:t>
            </a:fld>
            <a:endParaRPr lang="es-MX"/>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78BB1502-F4E1-4AB3-9632-1B88099766B3}" type="slidenum">
              <a:rPr lang="es-MX" smtClean="0"/>
              <a:pPr/>
              <a:t>11</a:t>
            </a:fld>
            <a:endParaRPr lang="es-MX"/>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78BB1502-F4E1-4AB3-9632-1B88099766B3}" type="slidenum">
              <a:rPr lang="es-MX" smtClean="0"/>
              <a:pPr/>
              <a:t>12</a:t>
            </a:fld>
            <a:endParaRPr lang="es-MX"/>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78BB1502-F4E1-4AB3-9632-1B88099766B3}" type="slidenum">
              <a:rPr lang="es-MX" smtClean="0"/>
              <a:pPr/>
              <a:t>2</a:t>
            </a:fld>
            <a:endParaRPr lang="es-MX"/>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78BB1502-F4E1-4AB3-9632-1B88099766B3}" type="slidenum">
              <a:rPr lang="es-MX" smtClean="0"/>
              <a:pPr/>
              <a:t>3</a:t>
            </a:fld>
            <a:endParaRPr lang="es-MX"/>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78BB1502-F4E1-4AB3-9632-1B88099766B3}" type="slidenum">
              <a:rPr lang="es-MX" smtClean="0"/>
              <a:pPr/>
              <a:t>4</a:t>
            </a:fld>
            <a:endParaRPr lang="es-MX"/>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78BB1502-F4E1-4AB3-9632-1B88099766B3}" type="slidenum">
              <a:rPr lang="es-MX" smtClean="0"/>
              <a:pPr/>
              <a:t>5</a:t>
            </a:fld>
            <a:endParaRPr lang="es-MX"/>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78BB1502-F4E1-4AB3-9632-1B88099766B3}" type="slidenum">
              <a:rPr lang="es-MX" smtClean="0"/>
              <a:pPr/>
              <a:t>6</a:t>
            </a:fld>
            <a:endParaRPr lang="es-MX"/>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78BB1502-F4E1-4AB3-9632-1B88099766B3}" type="slidenum">
              <a:rPr lang="es-MX" smtClean="0"/>
              <a:pPr/>
              <a:t>7</a:t>
            </a:fld>
            <a:endParaRPr lang="es-MX"/>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78BB1502-F4E1-4AB3-9632-1B88099766B3}" type="slidenum">
              <a:rPr lang="es-MX" smtClean="0"/>
              <a:pPr/>
              <a:t>8</a:t>
            </a:fld>
            <a:endParaRPr lang="es-MX"/>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78BB1502-F4E1-4AB3-9632-1B88099766B3}" type="slidenum">
              <a:rPr lang="es-MX" smtClean="0"/>
              <a:pPr/>
              <a:t>9</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E9A75A1-360E-4D87-B961-0E5F032A728A}" type="datetimeFigureOut">
              <a:rPr lang="es-MX" smtClean="0"/>
              <a:pPr/>
              <a:t>13/09/2021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6739DEF-E77A-4BA3-BF3F-5276504FAC22}" type="slidenum">
              <a:rPr lang="es-MX" smtClean="0"/>
              <a:pPr/>
              <a:t>‹Nº›</a:t>
            </a:fld>
            <a:endParaRPr lang="es-MX"/>
          </a:p>
        </p:txBody>
      </p:sp>
    </p:spTree>
    <p:extLst>
      <p:ext uri="{BB962C8B-B14F-4D97-AF65-F5344CB8AC3E}">
        <p14:creationId xmlns:p14="http://schemas.microsoft.com/office/powerpoint/2010/main" val="831519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E9A75A1-360E-4D87-B961-0E5F032A728A}" type="datetimeFigureOut">
              <a:rPr lang="es-MX" smtClean="0"/>
              <a:pPr/>
              <a:t>13/09/2021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6739DEF-E77A-4BA3-BF3F-5276504FAC22}" type="slidenum">
              <a:rPr lang="es-MX" smtClean="0"/>
              <a:pPr/>
              <a:t>‹Nº›</a:t>
            </a:fld>
            <a:endParaRPr lang="es-MX"/>
          </a:p>
        </p:txBody>
      </p:sp>
    </p:spTree>
    <p:extLst>
      <p:ext uri="{BB962C8B-B14F-4D97-AF65-F5344CB8AC3E}">
        <p14:creationId xmlns:p14="http://schemas.microsoft.com/office/powerpoint/2010/main" val="328308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E9A75A1-360E-4D87-B961-0E5F032A728A}" type="datetimeFigureOut">
              <a:rPr lang="es-MX" smtClean="0"/>
              <a:pPr/>
              <a:t>13/09/2021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6739DEF-E77A-4BA3-BF3F-5276504FAC22}" type="slidenum">
              <a:rPr lang="es-MX" smtClean="0"/>
              <a:pPr/>
              <a:t>‹Nº›</a:t>
            </a:fld>
            <a:endParaRPr lang="es-MX"/>
          </a:p>
        </p:txBody>
      </p:sp>
    </p:spTree>
    <p:extLst>
      <p:ext uri="{BB962C8B-B14F-4D97-AF65-F5344CB8AC3E}">
        <p14:creationId xmlns:p14="http://schemas.microsoft.com/office/powerpoint/2010/main" val="34559306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E9A75A1-360E-4D87-B961-0E5F032A728A}" type="datetimeFigureOut">
              <a:rPr lang="es-MX" smtClean="0"/>
              <a:pPr/>
              <a:t>13/09/2021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6739DEF-E77A-4BA3-BF3F-5276504FAC22}" type="slidenum">
              <a:rPr lang="es-MX" smtClean="0"/>
              <a:pPr/>
              <a:t>‹Nº›</a:t>
            </a:fld>
            <a:endParaRPr lang="es-MX"/>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992725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E9A75A1-360E-4D87-B961-0E5F032A728A}" type="datetimeFigureOut">
              <a:rPr lang="es-MX" smtClean="0"/>
              <a:pPr/>
              <a:t>13/09/2021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6739DEF-E77A-4BA3-BF3F-5276504FAC22}" type="slidenum">
              <a:rPr lang="es-MX" smtClean="0"/>
              <a:pPr/>
              <a:t>‹Nº›</a:t>
            </a:fld>
            <a:endParaRPr lang="es-MX"/>
          </a:p>
        </p:txBody>
      </p:sp>
    </p:spTree>
    <p:extLst>
      <p:ext uri="{BB962C8B-B14F-4D97-AF65-F5344CB8AC3E}">
        <p14:creationId xmlns:p14="http://schemas.microsoft.com/office/powerpoint/2010/main" val="1807593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CE9A75A1-360E-4D87-B961-0E5F032A728A}" type="datetimeFigureOut">
              <a:rPr lang="es-MX" smtClean="0"/>
              <a:pPr/>
              <a:t>13/09/2021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66739DEF-E77A-4BA3-BF3F-5276504FAC22}" type="slidenum">
              <a:rPr lang="es-MX" smtClean="0"/>
              <a:pPr/>
              <a:t>‹Nº›</a:t>
            </a:fld>
            <a:endParaRPr lang="es-MX"/>
          </a:p>
        </p:txBody>
      </p:sp>
    </p:spTree>
    <p:extLst>
      <p:ext uri="{BB962C8B-B14F-4D97-AF65-F5344CB8AC3E}">
        <p14:creationId xmlns:p14="http://schemas.microsoft.com/office/powerpoint/2010/main" val="115437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CE9A75A1-360E-4D87-B961-0E5F032A728A}" type="datetimeFigureOut">
              <a:rPr lang="es-MX" smtClean="0"/>
              <a:pPr/>
              <a:t>13/09/2021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66739DEF-E77A-4BA3-BF3F-5276504FAC22}" type="slidenum">
              <a:rPr lang="es-MX" smtClean="0"/>
              <a:pPr/>
              <a:t>‹Nº›</a:t>
            </a:fld>
            <a:endParaRPr lang="es-MX"/>
          </a:p>
        </p:txBody>
      </p:sp>
    </p:spTree>
    <p:extLst>
      <p:ext uri="{BB962C8B-B14F-4D97-AF65-F5344CB8AC3E}">
        <p14:creationId xmlns:p14="http://schemas.microsoft.com/office/powerpoint/2010/main" val="25995604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E9A75A1-360E-4D87-B961-0E5F032A728A}" type="datetimeFigureOut">
              <a:rPr lang="es-MX" smtClean="0"/>
              <a:pPr/>
              <a:t>13/09/2021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6739DEF-E77A-4BA3-BF3F-5276504FAC22}" type="slidenum">
              <a:rPr lang="es-MX" smtClean="0"/>
              <a:pPr/>
              <a:t>‹Nº›</a:t>
            </a:fld>
            <a:endParaRPr lang="es-MX"/>
          </a:p>
        </p:txBody>
      </p:sp>
    </p:spTree>
    <p:extLst>
      <p:ext uri="{BB962C8B-B14F-4D97-AF65-F5344CB8AC3E}">
        <p14:creationId xmlns:p14="http://schemas.microsoft.com/office/powerpoint/2010/main" val="18262997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s-ES"/>
              <a:t>Haga clic para modificar el estilo de título del patrón</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E9A75A1-360E-4D87-B961-0E5F032A728A}" type="datetimeFigureOut">
              <a:rPr lang="es-MX" smtClean="0"/>
              <a:pPr/>
              <a:t>13/09/2021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6739DEF-E77A-4BA3-BF3F-5276504FAC22}" type="slidenum">
              <a:rPr lang="es-MX" smtClean="0"/>
              <a:pPr/>
              <a:t>‹Nº›</a:t>
            </a:fld>
            <a:endParaRPr lang="es-MX"/>
          </a:p>
        </p:txBody>
      </p:sp>
    </p:spTree>
    <p:extLst>
      <p:ext uri="{BB962C8B-B14F-4D97-AF65-F5344CB8AC3E}">
        <p14:creationId xmlns:p14="http://schemas.microsoft.com/office/powerpoint/2010/main" val="42166982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4" name="3 Marcador de fecha"/>
          <p:cNvSpPr>
            <a:spLocks noGrp="1"/>
          </p:cNvSpPr>
          <p:nvPr>
            <p:ph type="dt" sz="half" idx="10"/>
          </p:nvPr>
        </p:nvSpPr>
        <p:spPr/>
        <p:txBody>
          <a:bodyPr/>
          <a:lstStyle/>
          <a:p>
            <a:fld id="{CE9A75A1-360E-4D87-B961-0E5F032A728A}" type="datetimeFigureOut">
              <a:rPr lang="es-MX" smtClean="0"/>
              <a:pPr/>
              <a:t>13/09/2021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6739DEF-E77A-4BA3-BF3F-5276504FAC22}" type="slidenum">
              <a:rPr lang="es-MX" smtClean="0"/>
              <a:pPr/>
              <a:t>‹Nº›</a:t>
            </a:fld>
            <a:endParaRPr lang="es-MX"/>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Tree>
    <p:extLst>
      <p:ext uri="{BB962C8B-B14F-4D97-AF65-F5344CB8AC3E}">
        <p14:creationId xmlns:p14="http://schemas.microsoft.com/office/powerpoint/2010/main" val="1681428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E9A75A1-360E-4D87-B961-0E5F032A728A}" type="datetimeFigureOut">
              <a:rPr lang="es-MX" smtClean="0"/>
              <a:pPr/>
              <a:t>13/09/2021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6739DEF-E77A-4BA3-BF3F-5276504FAC22}" type="slidenum">
              <a:rPr lang="es-MX" smtClean="0"/>
              <a:pPr/>
              <a:t>‹Nº›</a:t>
            </a:fld>
            <a:endParaRPr lang="es-MX"/>
          </a:p>
        </p:txBody>
      </p:sp>
    </p:spTree>
    <p:extLst>
      <p:ext uri="{BB962C8B-B14F-4D97-AF65-F5344CB8AC3E}">
        <p14:creationId xmlns:p14="http://schemas.microsoft.com/office/powerpoint/2010/main" val="2590610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E9A75A1-360E-4D87-B961-0E5F032A728A}" type="datetimeFigureOut">
              <a:rPr lang="es-MX" smtClean="0"/>
              <a:pPr/>
              <a:t>13/09/2021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6739DEF-E77A-4BA3-BF3F-5276504FAC22}" type="slidenum">
              <a:rPr lang="es-MX" smtClean="0"/>
              <a:pPr/>
              <a:t>‹Nº›</a:t>
            </a:fld>
            <a:endParaRPr lang="es-MX"/>
          </a:p>
        </p:txBody>
      </p:sp>
    </p:spTree>
    <p:extLst>
      <p:ext uri="{BB962C8B-B14F-4D97-AF65-F5344CB8AC3E}">
        <p14:creationId xmlns:p14="http://schemas.microsoft.com/office/powerpoint/2010/main" val="3124063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s-ES"/>
              <a:t>Haga clic para modificar el estilo de título del patrón</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E9A75A1-360E-4D87-B961-0E5F032A728A}" type="datetimeFigureOut">
              <a:rPr lang="es-MX" smtClean="0"/>
              <a:pPr/>
              <a:t>13/09/2021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6739DEF-E77A-4BA3-BF3F-5276504FAC22}" type="slidenum">
              <a:rPr lang="es-MX" smtClean="0"/>
              <a:pPr/>
              <a:t>‹Nº›</a:t>
            </a:fld>
            <a:endParaRPr lang="es-MX"/>
          </a:p>
        </p:txBody>
      </p:sp>
    </p:spTree>
    <p:extLst>
      <p:ext uri="{BB962C8B-B14F-4D97-AF65-F5344CB8AC3E}">
        <p14:creationId xmlns:p14="http://schemas.microsoft.com/office/powerpoint/2010/main" val="380889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Content Placeholder 3"/>
          <p:cNvSpPr>
            <a:spLocks noGrp="1"/>
          </p:cNvSpPr>
          <p:nvPr>
            <p:ph sz="quarter" idx="13"/>
          </p:nvPr>
        </p:nvSpPr>
        <p:spPr>
          <a:xfrm>
            <a:off x="685331" y="3051013"/>
            <a:ext cx="3829520" cy="274018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3" name="Content Placeholder 5"/>
          <p:cNvSpPr>
            <a:spLocks noGrp="1"/>
          </p:cNvSpPr>
          <p:nvPr>
            <p:ph sz="quarter" idx="14"/>
          </p:nvPr>
        </p:nvSpPr>
        <p:spPr>
          <a:xfrm>
            <a:off x="4629150" y="3051013"/>
            <a:ext cx="3829051" cy="274018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E9A75A1-360E-4D87-B961-0E5F032A728A}" type="datetimeFigureOut">
              <a:rPr lang="es-MX" smtClean="0"/>
              <a:pPr/>
              <a:t>13/09/2021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66739DEF-E77A-4BA3-BF3F-5276504FAC22}" type="slidenum">
              <a:rPr lang="es-MX" smtClean="0"/>
              <a:pPr/>
              <a:t>‹Nº›</a:t>
            </a:fld>
            <a:endParaRPr lang="es-MX"/>
          </a:p>
        </p:txBody>
      </p:sp>
    </p:spTree>
    <p:extLst>
      <p:ext uri="{BB962C8B-B14F-4D97-AF65-F5344CB8AC3E}">
        <p14:creationId xmlns:p14="http://schemas.microsoft.com/office/powerpoint/2010/main" val="26542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E9A75A1-360E-4D87-B961-0E5F032A728A}" type="datetimeFigureOut">
              <a:rPr lang="es-MX" smtClean="0"/>
              <a:pPr/>
              <a:t>13/09/2021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66739DEF-E77A-4BA3-BF3F-5276504FAC22}" type="slidenum">
              <a:rPr lang="es-MX" smtClean="0"/>
              <a:pPr/>
              <a:t>‹Nº›</a:t>
            </a:fld>
            <a:endParaRPr lang="es-MX"/>
          </a:p>
        </p:txBody>
      </p:sp>
    </p:spTree>
    <p:extLst>
      <p:ext uri="{BB962C8B-B14F-4D97-AF65-F5344CB8AC3E}">
        <p14:creationId xmlns:p14="http://schemas.microsoft.com/office/powerpoint/2010/main" val="1605079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CE9A75A1-360E-4D87-B961-0E5F032A728A}" type="datetimeFigureOut">
              <a:rPr lang="es-MX" smtClean="0"/>
              <a:pPr/>
              <a:t>13/09/2021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66739DEF-E77A-4BA3-BF3F-5276504FAC22}" type="slidenum">
              <a:rPr lang="es-MX" smtClean="0"/>
              <a:pPr/>
              <a:t>‹Nº›</a:t>
            </a:fld>
            <a:endParaRPr lang="es-MX"/>
          </a:p>
        </p:txBody>
      </p:sp>
    </p:spTree>
    <p:extLst>
      <p:ext uri="{BB962C8B-B14F-4D97-AF65-F5344CB8AC3E}">
        <p14:creationId xmlns:p14="http://schemas.microsoft.com/office/powerpoint/2010/main" val="2061928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es-ES"/>
              <a:t>Haga clic para modificar el estilo de título del patrón</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E9A75A1-360E-4D87-B961-0E5F032A728A}" type="datetimeFigureOut">
              <a:rPr lang="es-MX" smtClean="0"/>
              <a:pPr/>
              <a:t>13/09/2021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6739DEF-E77A-4BA3-BF3F-5276504FAC22}" type="slidenum">
              <a:rPr lang="es-MX" smtClean="0"/>
              <a:pPr/>
              <a:t>‹Nº›</a:t>
            </a:fld>
            <a:endParaRPr lang="es-MX"/>
          </a:p>
        </p:txBody>
      </p:sp>
    </p:spTree>
    <p:extLst>
      <p:ext uri="{BB962C8B-B14F-4D97-AF65-F5344CB8AC3E}">
        <p14:creationId xmlns:p14="http://schemas.microsoft.com/office/powerpoint/2010/main" val="2948079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E9A75A1-360E-4D87-B961-0E5F032A728A}" type="datetimeFigureOut">
              <a:rPr lang="es-MX" smtClean="0"/>
              <a:pPr/>
              <a:t>13/09/2021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6739DEF-E77A-4BA3-BF3F-5276504FAC22}" type="slidenum">
              <a:rPr lang="es-MX" smtClean="0"/>
              <a:pPr/>
              <a:t>‹Nº›</a:t>
            </a:fld>
            <a:endParaRPr lang="es-MX"/>
          </a:p>
        </p:txBody>
      </p:sp>
    </p:spTree>
    <p:extLst>
      <p:ext uri="{BB962C8B-B14F-4D97-AF65-F5344CB8AC3E}">
        <p14:creationId xmlns:p14="http://schemas.microsoft.com/office/powerpoint/2010/main" val="267971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CE9A75A1-360E-4D87-B961-0E5F032A728A}" type="datetimeFigureOut">
              <a:rPr lang="es-MX" smtClean="0"/>
              <a:pPr/>
              <a:t>13/09/2021</a:t>
            </a:fld>
            <a:endParaRPr lang="es-MX"/>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es-MX"/>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66739DEF-E77A-4BA3-BF3F-5276504FAC22}" type="slidenum">
              <a:rPr lang="es-MX" smtClean="0"/>
              <a:pPr/>
              <a:t>‹Nº›</a:t>
            </a:fld>
            <a:endParaRPr lang="es-MX"/>
          </a:p>
        </p:txBody>
      </p:sp>
    </p:spTree>
    <p:extLst>
      <p:ext uri="{BB962C8B-B14F-4D97-AF65-F5344CB8AC3E}">
        <p14:creationId xmlns:p14="http://schemas.microsoft.com/office/powerpoint/2010/main" val="3673079776"/>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 id="2147483865" r:id="rId13"/>
    <p:sldLayoutId id="2147483866" r:id="rId14"/>
    <p:sldLayoutId id="2147483867" r:id="rId15"/>
    <p:sldLayoutId id="2147483868" r:id="rId16"/>
    <p:sldLayoutId id="2147483869" r:id="rId17"/>
    <p:sldLayoutId id="2147483870"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4638"/>
            <a:ext cx="7772400" cy="1714202"/>
          </a:xfrm>
        </p:spPr>
        <p:txBody>
          <a:bodyPr>
            <a:normAutofit/>
          </a:bodyPr>
          <a:lstStyle/>
          <a:p>
            <a:pPr algn="ctr"/>
            <a:r>
              <a:rPr lang="es-MX" sz="3200" dirty="0">
                <a:solidFill>
                  <a:schemeClr val="accent5">
                    <a:lumMod val="50000"/>
                  </a:schemeClr>
                </a:solidFill>
              </a:rPr>
              <a:t>CARACTERISTICAS GENERALES DEL DERECHO</a:t>
            </a:r>
          </a:p>
        </p:txBody>
      </p:sp>
      <p:sp>
        <p:nvSpPr>
          <p:cNvPr id="3" name="2 Marcador de contenido"/>
          <p:cNvSpPr>
            <a:spLocks noGrp="1"/>
          </p:cNvSpPr>
          <p:nvPr>
            <p:ph sz="quarter" idx="1"/>
          </p:nvPr>
        </p:nvSpPr>
        <p:spPr>
          <a:xfrm>
            <a:off x="914400" y="2276872"/>
            <a:ext cx="7546032" cy="3742928"/>
          </a:xfrm>
        </p:spPr>
        <p:txBody>
          <a:bodyPr>
            <a:normAutofit fontScale="62500" lnSpcReduction="20000"/>
          </a:bodyPr>
          <a:lstStyle/>
          <a:p>
            <a:pPr>
              <a:buNone/>
            </a:pPr>
            <a:endParaRPr lang="es-MX" dirty="0">
              <a:solidFill>
                <a:schemeClr val="accent2"/>
              </a:solidFill>
            </a:endParaRPr>
          </a:p>
          <a:p>
            <a:pPr algn="just"/>
            <a:r>
              <a:rPr lang="es-MX" sz="3100" dirty="0">
                <a:solidFill>
                  <a:schemeClr val="accent5">
                    <a:lumMod val="50000"/>
                  </a:schemeClr>
                </a:solidFill>
              </a:rPr>
              <a:t>Fenómeno Social: </a:t>
            </a:r>
            <a:r>
              <a:rPr lang="es-MX" dirty="0"/>
              <a:t>adopta virtudes e imperfecciones humanas, recoge los valores de la sociedad en la que vive y los incorpora al orden jurídico.</a:t>
            </a:r>
          </a:p>
          <a:p>
            <a:pPr algn="just"/>
            <a:endParaRPr lang="es-MX" dirty="0"/>
          </a:p>
          <a:p>
            <a:pPr algn="just"/>
            <a:r>
              <a:rPr lang="es-MX" sz="3100" dirty="0">
                <a:solidFill>
                  <a:schemeClr val="accent5">
                    <a:lumMod val="50000"/>
                  </a:schemeClr>
                </a:solidFill>
              </a:rPr>
              <a:t>Fenómeno Cultural: </a:t>
            </a:r>
            <a:r>
              <a:rPr lang="es-MX" dirty="0"/>
              <a:t>Refleja los valores más importantes de una comunidad.</a:t>
            </a:r>
            <a:r>
              <a:rPr lang="es-ES" dirty="0"/>
              <a:t> </a:t>
            </a:r>
          </a:p>
          <a:p>
            <a:pPr algn="just"/>
            <a:endParaRPr lang="es-MX" dirty="0">
              <a:solidFill>
                <a:schemeClr val="accent2"/>
              </a:solidFill>
            </a:endParaRPr>
          </a:p>
          <a:p>
            <a:pPr algn="just"/>
            <a:r>
              <a:rPr lang="es-MX" sz="3100" dirty="0">
                <a:solidFill>
                  <a:schemeClr val="accent5">
                    <a:lumMod val="50000"/>
                  </a:schemeClr>
                </a:solidFill>
              </a:rPr>
              <a:t>Fenómeno Político: </a:t>
            </a:r>
            <a:r>
              <a:rPr lang="es-MX" dirty="0"/>
              <a:t>Estudia las relaciones de poder entre las personas y adapta las leyes para equilibrar la lucha por el poder.</a:t>
            </a:r>
          </a:p>
          <a:p>
            <a:pPr algn="just"/>
            <a:endParaRPr lang="es-MX" dirty="0"/>
          </a:p>
          <a:p>
            <a:pPr algn="just"/>
            <a:r>
              <a:rPr lang="es-MX" sz="3100" dirty="0">
                <a:solidFill>
                  <a:schemeClr val="accent5">
                    <a:lumMod val="50000"/>
                  </a:schemeClr>
                </a:solidFill>
              </a:rPr>
              <a:t>Fenómeno Histórico: </a:t>
            </a:r>
            <a:r>
              <a:rPr lang="es-MX" dirty="0"/>
              <a:t>Se desarrolla de acuerdo con los acontecimientos de  la historia, y como influyen estos en el desarrollo de los grupos humanos.</a:t>
            </a:r>
          </a:p>
          <a:p>
            <a:pPr algn="just"/>
            <a:endParaRPr lang="es-MX" dirty="0"/>
          </a:p>
          <a:p>
            <a:endParaRPr lang="es-MX" dirty="0"/>
          </a:p>
        </p:txBody>
      </p:sp>
    </p:spTree>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24744"/>
            <a:ext cx="8229600" cy="1152128"/>
          </a:xfrm>
        </p:spPr>
        <p:txBody>
          <a:bodyPr>
            <a:normAutofit/>
          </a:bodyPr>
          <a:lstStyle/>
          <a:p>
            <a:pPr algn="ctr"/>
            <a:r>
              <a:rPr lang="es-MX" sz="3200" dirty="0">
                <a:solidFill>
                  <a:schemeClr val="accent5">
                    <a:lumMod val="75000"/>
                  </a:schemeClr>
                </a:solidFill>
              </a:rPr>
              <a:t>FUNCION DE LEGITIMACION DEL PODER SOCIAL</a:t>
            </a:r>
          </a:p>
        </p:txBody>
      </p:sp>
      <p:sp>
        <p:nvSpPr>
          <p:cNvPr id="3" name="2 Marcador de contenido"/>
          <p:cNvSpPr>
            <a:spLocks noGrp="1"/>
          </p:cNvSpPr>
          <p:nvPr>
            <p:ph sz="quarter" idx="1"/>
          </p:nvPr>
        </p:nvSpPr>
        <p:spPr>
          <a:xfrm>
            <a:off x="611560" y="2420888"/>
            <a:ext cx="8229600" cy="3500558"/>
          </a:xfrm>
        </p:spPr>
        <p:txBody>
          <a:bodyPr>
            <a:normAutofit fontScale="40000" lnSpcReduction="20000"/>
          </a:bodyPr>
          <a:lstStyle/>
          <a:p>
            <a:pPr algn="ctr">
              <a:lnSpc>
                <a:spcPct val="120000"/>
              </a:lnSpc>
              <a:buNone/>
            </a:pPr>
            <a:br>
              <a:rPr lang="es-CR" u="sng" dirty="0"/>
            </a:br>
            <a:br>
              <a:rPr lang="es-CR" u="sng" dirty="0"/>
            </a:br>
            <a:r>
              <a:rPr lang="es-CR" sz="4600" dirty="0"/>
              <a:t>La legitimación hace referencia a la aceptación o el rechazo social </a:t>
            </a:r>
          </a:p>
          <a:p>
            <a:pPr algn="ctr">
              <a:lnSpc>
                <a:spcPct val="120000"/>
              </a:lnSpc>
              <a:buNone/>
            </a:pPr>
            <a:r>
              <a:rPr lang="es-CR" sz="4600" dirty="0"/>
              <a:t>de una pretendida legitimidad en el manejo del poder. El Derecho busca la legitimación del </a:t>
            </a:r>
          </a:p>
          <a:p>
            <a:pPr algn="ctr">
              <a:lnSpc>
                <a:spcPct val="120000"/>
              </a:lnSpc>
              <a:buNone/>
            </a:pPr>
            <a:r>
              <a:rPr lang="es-CR" sz="4600" dirty="0"/>
              <a:t>poder establecido a través del consenso de la ciudadanía, como un factor de convicción que pretende lograr la adhesión de los </a:t>
            </a:r>
          </a:p>
          <a:p>
            <a:pPr algn="ctr">
              <a:lnSpc>
                <a:spcPct val="120000"/>
              </a:lnSpc>
              <a:buNone/>
            </a:pPr>
            <a:r>
              <a:rPr lang="es-CR" sz="4600" dirty="0"/>
              <a:t>Individuos a la ley y a las estructuras de poder.</a:t>
            </a:r>
            <a:br>
              <a:rPr lang="es-CR" sz="4600" dirty="0"/>
            </a:br>
            <a:br>
              <a:rPr lang="es-CR" u="sng" dirty="0"/>
            </a:br>
            <a:endParaRPr lang="es-MX" dirty="0"/>
          </a:p>
        </p:txBody>
      </p:sp>
      <p:pic>
        <p:nvPicPr>
          <p:cNvPr id="4098" name="Picture 2" descr="C:\Users\eugenia\AppData\Local\Microsoft\Windows\Temporary Internet Files\Content.IE5\YSQEXSO8\social_media_marketing[1].jpg"/>
          <p:cNvPicPr>
            <a:picLocks noChangeAspect="1" noChangeArrowheads="1"/>
          </p:cNvPicPr>
          <p:nvPr/>
        </p:nvPicPr>
        <p:blipFill>
          <a:blip r:embed="rId3" cstate="print"/>
          <a:srcRect/>
          <a:stretch>
            <a:fillRect/>
          </a:stretch>
        </p:blipFill>
        <p:spPr bwMode="auto">
          <a:xfrm>
            <a:off x="3394212" y="5157192"/>
            <a:ext cx="2664296" cy="1152128"/>
          </a:xfrm>
          <a:prstGeom prst="rect">
            <a:avLst/>
          </a:prstGeom>
          <a:noFill/>
        </p:spPr>
      </p:pic>
    </p:spTree>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64704"/>
            <a:ext cx="8229600" cy="1224136"/>
          </a:xfrm>
        </p:spPr>
        <p:txBody>
          <a:bodyPr>
            <a:normAutofit/>
          </a:bodyPr>
          <a:lstStyle/>
          <a:p>
            <a:pPr algn="ctr"/>
            <a:r>
              <a:rPr lang="es-MX" dirty="0">
                <a:solidFill>
                  <a:schemeClr val="accent5">
                    <a:lumMod val="75000"/>
                  </a:schemeClr>
                </a:solidFill>
              </a:rPr>
              <a:t>Medios/técnicas de control social</a:t>
            </a:r>
          </a:p>
        </p:txBody>
      </p:sp>
      <p:sp>
        <p:nvSpPr>
          <p:cNvPr id="3" name="2 Marcador de contenido"/>
          <p:cNvSpPr>
            <a:spLocks noGrp="1"/>
          </p:cNvSpPr>
          <p:nvPr>
            <p:ph sz="quarter" idx="1"/>
          </p:nvPr>
        </p:nvSpPr>
        <p:spPr>
          <a:xfrm>
            <a:off x="457200" y="2348880"/>
            <a:ext cx="8229600" cy="3777283"/>
          </a:xfrm>
        </p:spPr>
        <p:txBody>
          <a:bodyPr>
            <a:normAutofit fontScale="92500" lnSpcReduction="20000"/>
          </a:bodyPr>
          <a:lstStyle/>
          <a:p>
            <a:pPr algn="just"/>
            <a:r>
              <a:rPr lang="es-MX" sz="2400" dirty="0">
                <a:solidFill>
                  <a:schemeClr val="accent5">
                    <a:lumMod val="75000"/>
                  </a:schemeClr>
                </a:solidFill>
              </a:rPr>
              <a:t>Protectoras, represivas </a:t>
            </a:r>
            <a:r>
              <a:rPr lang="es-MX" sz="2400" dirty="0"/>
              <a:t>= imponen deberes bajo la amenaza de una sanción.</a:t>
            </a:r>
          </a:p>
          <a:p>
            <a:pPr algn="just"/>
            <a:endParaRPr lang="es-MX" sz="2400" dirty="0"/>
          </a:p>
          <a:p>
            <a:pPr algn="just"/>
            <a:r>
              <a:rPr lang="es-MX" sz="2400" dirty="0">
                <a:solidFill>
                  <a:schemeClr val="accent5">
                    <a:lumMod val="75000"/>
                  </a:schemeClr>
                </a:solidFill>
              </a:rPr>
              <a:t>Organizativas, regulativas </a:t>
            </a:r>
            <a:r>
              <a:rPr lang="es-MX" sz="2400" dirty="0"/>
              <a:t>= organizan la estructura social y económica, otorga poderes y facultades.</a:t>
            </a:r>
          </a:p>
          <a:p>
            <a:pPr algn="just"/>
            <a:endParaRPr lang="es-MX" sz="2400" dirty="0"/>
          </a:p>
          <a:p>
            <a:pPr algn="just"/>
            <a:r>
              <a:rPr lang="es-MX" sz="2400" dirty="0">
                <a:solidFill>
                  <a:schemeClr val="accent5">
                    <a:lumMod val="75000"/>
                  </a:schemeClr>
                </a:solidFill>
              </a:rPr>
              <a:t>Promocionales de alentamiento </a:t>
            </a:r>
            <a:r>
              <a:rPr lang="es-MX" sz="2400" dirty="0"/>
              <a:t>= motivan a las personas a comportarse de una determinada manera a cambio de recibir un beneficio. (leyes incentivo)</a:t>
            </a:r>
          </a:p>
          <a:p>
            <a:pPr>
              <a:buNone/>
            </a:pPr>
            <a:endParaRPr lang="es-MX" sz="2400" dirty="0"/>
          </a:p>
        </p:txBody>
      </p:sp>
    </p:spTree>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1484784"/>
            <a:ext cx="8229600" cy="4641379"/>
          </a:xfrm>
        </p:spPr>
        <p:txBody>
          <a:bodyPr>
            <a:normAutofit fontScale="92500" lnSpcReduction="20000"/>
          </a:bodyPr>
          <a:lstStyle/>
          <a:p>
            <a:pPr marL="0" lvl="0" indent="0" algn="ctr">
              <a:buNone/>
            </a:pPr>
            <a:r>
              <a:rPr lang="es-GT" sz="4100" u="sng" dirty="0">
                <a:solidFill>
                  <a:schemeClr val="accent5">
                    <a:lumMod val="75000"/>
                  </a:schemeClr>
                </a:solidFill>
              </a:rPr>
              <a:t>La función original del derecho</a:t>
            </a:r>
            <a:r>
              <a:rPr lang="es-GT" sz="4100" dirty="0">
                <a:solidFill>
                  <a:schemeClr val="accent5">
                    <a:lumMod val="75000"/>
                  </a:schemeClr>
                </a:solidFill>
              </a:rPr>
              <a:t> </a:t>
            </a:r>
          </a:p>
          <a:p>
            <a:pPr lvl="0" algn="just"/>
            <a:endParaRPr lang="es-GT" dirty="0"/>
          </a:p>
          <a:p>
            <a:pPr lvl="0" algn="just"/>
            <a:r>
              <a:rPr lang="es-GT" dirty="0"/>
              <a:t>es ser un instrumento que regule aquellas conductas sociales que pudieran afectar los intereses más importantes de la comunidad.</a:t>
            </a:r>
            <a:endParaRPr lang="es-MX" dirty="0"/>
          </a:p>
          <a:p>
            <a:pPr algn="just">
              <a:buNone/>
            </a:pPr>
            <a:r>
              <a:rPr lang="es-GT" dirty="0"/>
              <a:t> </a:t>
            </a:r>
            <a:endParaRPr lang="es-MX" dirty="0"/>
          </a:p>
          <a:p>
            <a:pPr lvl="0" algn="just"/>
            <a:r>
              <a:rPr lang="es-GT" dirty="0"/>
              <a:t>El derecho regula el comportamiento social por medio de normas, y la obligatoriedad de estas normas es propia solo del derecho. </a:t>
            </a:r>
            <a:endParaRPr lang="es-MX" dirty="0"/>
          </a:p>
          <a:p>
            <a:pPr algn="just">
              <a:buNone/>
            </a:pPr>
            <a:endParaRPr lang="es-MX" dirty="0"/>
          </a:p>
          <a:p>
            <a:pPr lvl="0" algn="just"/>
            <a:r>
              <a:rPr lang="es-GT" dirty="0"/>
              <a:t>Las normas jurídicas se distinguen del resto ya que están dotadas de coacción. </a:t>
            </a:r>
            <a:r>
              <a:rPr lang="es-GT" u="sng" dirty="0">
                <a:solidFill>
                  <a:schemeClr val="accent4">
                    <a:lumMod val="50000"/>
                  </a:schemeClr>
                </a:solidFill>
              </a:rPr>
              <a:t>Coacción es la fuerza legítima que posee un poder soberano para hacer cumplir las normas.</a:t>
            </a:r>
            <a:endParaRPr lang="es-MX" u="sng" dirty="0">
              <a:solidFill>
                <a:schemeClr val="accent4">
                  <a:lumMod val="50000"/>
                </a:schemeClr>
              </a:solidFill>
            </a:endParaRPr>
          </a:p>
          <a:p>
            <a:endParaRPr lang="es-MX" dirty="0"/>
          </a:p>
        </p:txBody>
      </p:sp>
      <p:pic>
        <p:nvPicPr>
          <p:cNvPr id="2050" name="Picture 2" descr="C:\Users\eugenia\Desktop\ORDEN.jpg"/>
          <p:cNvPicPr>
            <a:picLocks noChangeAspect="1" noChangeArrowheads="1"/>
          </p:cNvPicPr>
          <p:nvPr/>
        </p:nvPicPr>
        <p:blipFill>
          <a:blip r:embed="rId3" cstate="print"/>
          <a:srcRect/>
          <a:stretch>
            <a:fillRect/>
          </a:stretch>
        </p:blipFill>
        <p:spPr bwMode="auto">
          <a:xfrm>
            <a:off x="4679504" y="476672"/>
            <a:ext cx="4464496" cy="1152129"/>
          </a:xfrm>
          <a:prstGeom prst="rect">
            <a:avLst/>
          </a:prstGeom>
          <a:noFill/>
        </p:spPr>
      </p:pic>
    </p:spTree>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20688"/>
            <a:ext cx="8229600" cy="1512168"/>
          </a:xfrm>
        </p:spPr>
        <p:txBody>
          <a:bodyPr>
            <a:normAutofit/>
          </a:bodyPr>
          <a:lstStyle/>
          <a:p>
            <a:pPr algn="ctr"/>
            <a:r>
              <a:rPr lang="es-MX" dirty="0">
                <a:solidFill>
                  <a:schemeClr val="accent3">
                    <a:lumMod val="50000"/>
                  </a:schemeClr>
                </a:solidFill>
              </a:rPr>
              <a:t>SISTEMA JURÍDICO</a:t>
            </a:r>
          </a:p>
        </p:txBody>
      </p:sp>
      <p:sp>
        <p:nvSpPr>
          <p:cNvPr id="3" name="2 Marcador de contenido"/>
          <p:cNvSpPr>
            <a:spLocks noGrp="1"/>
          </p:cNvSpPr>
          <p:nvPr>
            <p:ph sz="quarter" idx="1"/>
          </p:nvPr>
        </p:nvSpPr>
        <p:spPr>
          <a:xfrm>
            <a:off x="457200" y="2996952"/>
            <a:ext cx="8229600" cy="3129211"/>
          </a:xfrm>
        </p:spPr>
        <p:txBody>
          <a:bodyPr>
            <a:normAutofit/>
          </a:bodyPr>
          <a:lstStyle/>
          <a:p>
            <a:pPr algn="ctr"/>
            <a:endParaRPr lang="es-MX" sz="3200" dirty="0"/>
          </a:p>
          <a:p>
            <a:pPr algn="ctr"/>
            <a:r>
              <a:rPr lang="es-MX" dirty="0"/>
              <a:t>Mecanismo de Paz Social, de Seguridad, de protección contra las agresiones de los demás y del Estado.</a:t>
            </a:r>
          </a:p>
        </p:txBody>
      </p:sp>
      <p:pic>
        <p:nvPicPr>
          <p:cNvPr id="4" name="Imagen 3" descr="Cultura de la &lt;strong&gt;paz&lt;/strong&gt; - Wikipedia, la enciclopedia libr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67944" y="2348880"/>
            <a:ext cx="1296144" cy="1008112"/>
          </a:xfrm>
          <a:prstGeom prst="rect">
            <a:avLst/>
          </a:prstGeom>
        </p:spPr>
      </p:pic>
    </p:spTree>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20688"/>
            <a:ext cx="8229600" cy="1656184"/>
          </a:xfrm>
        </p:spPr>
        <p:txBody>
          <a:bodyPr/>
          <a:lstStyle/>
          <a:p>
            <a:pPr algn="l"/>
            <a:r>
              <a:rPr lang="es-MX" dirty="0">
                <a:solidFill>
                  <a:schemeClr val="accent5">
                    <a:lumMod val="50000"/>
                  </a:schemeClr>
                </a:solidFill>
              </a:rPr>
              <a:t>FUNCIÓN DEL DERECHO</a:t>
            </a:r>
          </a:p>
        </p:txBody>
      </p:sp>
      <p:sp>
        <p:nvSpPr>
          <p:cNvPr id="3" name="2 Marcador de contenido"/>
          <p:cNvSpPr>
            <a:spLocks noGrp="1"/>
          </p:cNvSpPr>
          <p:nvPr>
            <p:ph sz="quarter" idx="1"/>
          </p:nvPr>
        </p:nvSpPr>
        <p:spPr>
          <a:xfrm>
            <a:off x="457200" y="2996952"/>
            <a:ext cx="8229600" cy="3129211"/>
          </a:xfrm>
        </p:spPr>
        <p:txBody>
          <a:bodyPr/>
          <a:lstStyle/>
          <a:p>
            <a:pPr algn="ctr">
              <a:lnSpc>
                <a:spcPct val="200000"/>
              </a:lnSpc>
            </a:pPr>
            <a:r>
              <a:rPr lang="es-MX" sz="1800" dirty="0"/>
              <a:t>El derecho es una realidad como actividad normativa en todo grupo social, se refiere siempre en forma directa o indirecta a regular acciones u omisiones humanas en relación con los que nos rodean.  El ser humano es un ser social y por eso surge el derecho, ante la necesidad de convivir unos con otros en paz y armonía. </a:t>
            </a:r>
          </a:p>
          <a:p>
            <a:endParaRPr lang="es-MX" dirty="0"/>
          </a:p>
        </p:txBody>
      </p:sp>
      <p:pic>
        <p:nvPicPr>
          <p:cNvPr id="10243" name="Picture 3" descr="C:\Users\eugenia\AppData\Local\Microsoft\Windows\Temporary Internet Files\Content.IE5\L2UUUDHY\recursos_humanos[1].jpg"/>
          <p:cNvPicPr>
            <a:picLocks noChangeAspect="1" noChangeArrowheads="1"/>
          </p:cNvPicPr>
          <p:nvPr/>
        </p:nvPicPr>
        <p:blipFill>
          <a:blip r:embed="rId3" cstate="print"/>
          <a:srcRect/>
          <a:stretch>
            <a:fillRect/>
          </a:stretch>
        </p:blipFill>
        <p:spPr bwMode="auto">
          <a:xfrm>
            <a:off x="5796136" y="476672"/>
            <a:ext cx="2339752" cy="1944216"/>
          </a:xfrm>
          <a:prstGeom prst="rect">
            <a:avLst/>
          </a:prstGeom>
          <a:noFill/>
        </p:spPr>
      </p:pic>
    </p:spTree>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00" y="476672"/>
            <a:ext cx="7258000" cy="1224136"/>
          </a:xfrm>
        </p:spPr>
        <p:txBody>
          <a:bodyPr>
            <a:normAutofit/>
          </a:bodyPr>
          <a:lstStyle/>
          <a:p>
            <a:pPr algn="ctr"/>
            <a:r>
              <a:rPr lang="es-MX" dirty="0">
                <a:solidFill>
                  <a:schemeClr val="accent5">
                    <a:lumMod val="50000"/>
                  </a:schemeClr>
                </a:solidFill>
              </a:rPr>
              <a:t>Función Original del Derecho</a:t>
            </a:r>
          </a:p>
        </p:txBody>
      </p:sp>
      <p:sp>
        <p:nvSpPr>
          <p:cNvPr id="3" name="2 Marcador de contenido"/>
          <p:cNvSpPr>
            <a:spLocks noGrp="1"/>
          </p:cNvSpPr>
          <p:nvPr>
            <p:ph sz="quarter" idx="1"/>
          </p:nvPr>
        </p:nvSpPr>
        <p:spPr>
          <a:xfrm>
            <a:off x="457200" y="3173688"/>
            <a:ext cx="8229600" cy="2952476"/>
          </a:xfrm>
        </p:spPr>
        <p:txBody>
          <a:bodyPr>
            <a:normAutofit/>
          </a:bodyPr>
          <a:lstStyle/>
          <a:p>
            <a:pPr algn="ctr">
              <a:buNone/>
            </a:pPr>
            <a:endParaRPr lang="es-MX" sz="2400" dirty="0"/>
          </a:p>
          <a:p>
            <a:pPr algn="ctr">
              <a:lnSpc>
                <a:spcPct val="150000"/>
              </a:lnSpc>
              <a:buNone/>
            </a:pPr>
            <a:r>
              <a:rPr lang="es-MX" sz="1500" dirty="0"/>
              <a:t>La persona necesita de la sociedad para sobrevivir, el derecho es creado para que se pueda convivir en sociedad con armonía.  La función original del derecho es proteger los intereses primigenios del ser humano: Sobrevivencia, Libre Albedrío, y para que cada persona pueda alcanzar sus Fines, según los llamados de su propia conciencia</a:t>
            </a:r>
            <a:r>
              <a:rPr lang="es-MX" sz="2400" dirty="0"/>
              <a:t>.  </a:t>
            </a:r>
          </a:p>
          <a:p>
            <a:endParaRPr lang="es-MX" dirty="0"/>
          </a:p>
        </p:txBody>
      </p:sp>
      <p:pic>
        <p:nvPicPr>
          <p:cNvPr id="5124" name="Picture 4" descr="C:\Users\eugenia\AppData\Local\Microsoft\Windows\Temporary Internet Files\Content.IE5\NP1Y1T9E\1201-02-DeduccionesEmeplados-600x250[1].jpg"/>
          <p:cNvPicPr>
            <a:picLocks noChangeAspect="1" noChangeArrowheads="1"/>
          </p:cNvPicPr>
          <p:nvPr/>
        </p:nvPicPr>
        <p:blipFill>
          <a:blip r:embed="rId3" cstate="print"/>
          <a:srcRect/>
          <a:stretch>
            <a:fillRect/>
          </a:stretch>
        </p:blipFill>
        <p:spPr bwMode="auto">
          <a:xfrm>
            <a:off x="2375756" y="1733527"/>
            <a:ext cx="4392488" cy="1440160"/>
          </a:xfrm>
          <a:prstGeom prst="rect">
            <a:avLst/>
          </a:prstGeom>
          <a:noFill/>
        </p:spPr>
      </p:pic>
    </p:spTree>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2780928"/>
            <a:ext cx="8229600" cy="3345235"/>
          </a:xfrm>
        </p:spPr>
        <p:txBody>
          <a:bodyPr/>
          <a:lstStyle/>
          <a:p>
            <a:r>
              <a:rPr lang="es-MX" dirty="0"/>
              <a:t>El derecho es descubierto por el ser humano en sus necesidades.  </a:t>
            </a:r>
          </a:p>
          <a:p>
            <a:pPr algn="just">
              <a:buNone/>
            </a:pPr>
            <a:br>
              <a:rPr lang="es-MX" dirty="0"/>
            </a:br>
            <a:r>
              <a:rPr lang="es-MX" dirty="0"/>
              <a:t>El Lenguaje del Derecho son las normas, que establecen la conducta social para proteger los derechos primigenios de las personas.  La norma jurídica ‘obliga’ por medio de la </a:t>
            </a:r>
            <a:r>
              <a:rPr lang="es-MX" dirty="0">
                <a:solidFill>
                  <a:schemeClr val="accent5">
                    <a:lumMod val="50000"/>
                  </a:schemeClr>
                </a:solidFill>
              </a:rPr>
              <a:t>coacción (fuerza)  </a:t>
            </a:r>
            <a:r>
              <a:rPr lang="es-MX" dirty="0"/>
              <a:t>institucionalizada buscando el orden.</a:t>
            </a:r>
          </a:p>
          <a:p>
            <a:endParaRPr lang="es-MX" dirty="0"/>
          </a:p>
        </p:txBody>
      </p:sp>
      <p:pic>
        <p:nvPicPr>
          <p:cNvPr id="1026" name="Picture 2" descr="C:\Users\eugenia\Desktop\derecho.jpg"/>
          <p:cNvPicPr>
            <a:picLocks noChangeAspect="1" noChangeArrowheads="1"/>
          </p:cNvPicPr>
          <p:nvPr/>
        </p:nvPicPr>
        <p:blipFill>
          <a:blip r:embed="rId3" cstate="print"/>
          <a:srcRect/>
          <a:stretch>
            <a:fillRect/>
          </a:stretch>
        </p:blipFill>
        <p:spPr bwMode="auto">
          <a:xfrm>
            <a:off x="1835696" y="548680"/>
            <a:ext cx="5112568" cy="1800200"/>
          </a:xfrm>
          <a:prstGeom prst="rect">
            <a:avLst/>
          </a:prstGeom>
          <a:noFill/>
        </p:spPr>
      </p:pic>
    </p:spTree>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8680"/>
            <a:ext cx="8229600" cy="1368152"/>
          </a:xfrm>
        </p:spPr>
        <p:txBody>
          <a:bodyPr/>
          <a:lstStyle/>
          <a:p>
            <a:pPr algn="ctr"/>
            <a:r>
              <a:rPr lang="es-MX" dirty="0">
                <a:solidFill>
                  <a:schemeClr val="accent5">
                    <a:lumMod val="75000"/>
                  </a:schemeClr>
                </a:solidFill>
              </a:rPr>
              <a:t>Funciones sociales del Derecho</a:t>
            </a:r>
          </a:p>
        </p:txBody>
      </p:sp>
      <p:sp>
        <p:nvSpPr>
          <p:cNvPr id="3" name="2 Marcador de contenido"/>
          <p:cNvSpPr>
            <a:spLocks noGrp="1"/>
          </p:cNvSpPr>
          <p:nvPr>
            <p:ph sz="quarter" idx="1"/>
          </p:nvPr>
        </p:nvSpPr>
        <p:spPr>
          <a:xfrm>
            <a:off x="1475656" y="2564904"/>
            <a:ext cx="7211144" cy="3561259"/>
          </a:xfrm>
        </p:spPr>
        <p:txBody>
          <a:bodyPr>
            <a:normAutofit/>
          </a:bodyPr>
          <a:lstStyle/>
          <a:p>
            <a:pPr lvl="0">
              <a:buFont typeface="Wingdings" panose="05000000000000000000" pitchFamily="2" charset="2"/>
              <a:buChar char="v"/>
            </a:pPr>
            <a:r>
              <a:rPr lang="en-US" dirty="0"/>
              <a:t>Función de orientación social o </a:t>
            </a:r>
            <a:r>
              <a:rPr lang="es-CR" dirty="0"/>
              <a:t>pedagógica</a:t>
            </a:r>
            <a:r>
              <a:rPr lang="en-US" dirty="0"/>
              <a:t> .</a:t>
            </a:r>
          </a:p>
          <a:p>
            <a:pPr lvl="0">
              <a:buFont typeface="Wingdings" panose="05000000000000000000" pitchFamily="2" charset="2"/>
              <a:buChar char="v"/>
            </a:pPr>
            <a:endParaRPr lang="es-MX" dirty="0"/>
          </a:p>
          <a:p>
            <a:pPr lvl="0">
              <a:buFont typeface="Wingdings" panose="05000000000000000000" pitchFamily="2" charset="2"/>
              <a:buChar char="v"/>
            </a:pPr>
            <a:r>
              <a:rPr lang="es-CR" dirty="0"/>
              <a:t>Función de integración o control social.</a:t>
            </a:r>
          </a:p>
          <a:p>
            <a:pPr lvl="0">
              <a:buFont typeface="Wingdings" panose="05000000000000000000" pitchFamily="2" charset="2"/>
              <a:buChar char="v"/>
            </a:pPr>
            <a:endParaRPr lang="es-MX" dirty="0"/>
          </a:p>
          <a:p>
            <a:pPr lvl="0">
              <a:buFont typeface="Wingdings" panose="05000000000000000000" pitchFamily="2" charset="2"/>
              <a:buChar char="v"/>
            </a:pPr>
            <a:r>
              <a:rPr lang="es-CR" dirty="0"/>
              <a:t>Función de tratamiento y resolución de conflictos.</a:t>
            </a:r>
          </a:p>
          <a:p>
            <a:pPr lvl="0">
              <a:buFont typeface="Wingdings" panose="05000000000000000000" pitchFamily="2" charset="2"/>
              <a:buChar char="v"/>
            </a:pPr>
            <a:endParaRPr lang="es-MX" dirty="0"/>
          </a:p>
          <a:p>
            <a:pPr lvl="0">
              <a:buFont typeface="Wingdings" panose="05000000000000000000" pitchFamily="2" charset="2"/>
              <a:buChar char="v"/>
            </a:pPr>
            <a:r>
              <a:rPr lang="es-CR" dirty="0"/>
              <a:t>Función de legitimación del poder.</a:t>
            </a:r>
            <a:endParaRPr lang="es-MX" dirty="0"/>
          </a:p>
          <a:p>
            <a:endParaRPr lang="es-MX" dirty="0"/>
          </a:p>
        </p:txBody>
      </p:sp>
    </p:spTree>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76672"/>
            <a:ext cx="8229600" cy="1153162"/>
          </a:xfrm>
        </p:spPr>
        <p:txBody>
          <a:bodyPr>
            <a:normAutofit/>
          </a:bodyPr>
          <a:lstStyle/>
          <a:p>
            <a:pPr algn="ctr"/>
            <a:r>
              <a:rPr lang="es-MX" sz="3200" dirty="0">
                <a:solidFill>
                  <a:schemeClr val="accent5">
                    <a:lumMod val="75000"/>
                  </a:schemeClr>
                </a:solidFill>
              </a:rPr>
              <a:t>Orientación social o función pedagógica</a:t>
            </a:r>
          </a:p>
        </p:txBody>
      </p:sp>
      <p:sp>
        <p:nvSpPr>
          <p:cNvPr id="3" name="2 Marcador de contenido"/>
          <p:cNvSpPr>
            <a:spLocks noGrp="1"/>
          </p:cNvSpPr>
          <p:nvPr>
            <p:ph sz="quarter" idx="1"/>
          </p:nvPr>
        </p:nvSpPr>
        <p:spPr>
          <a:xfrm>
            <a:off x="457200" y="2018150"/>
            <a:ext cx="8229600" cy="4108014"/>
          </a:xfrm>
        </p:spPr>
        <p:txBody>
          <a:bodyPr>
            <a:normAutofit fontScale="25000" lnSpcReduction="20000"/>
          </a:bodyPr>
          <a:lstStyle/>
          <a:p>
            <a:pPr algn="ctr">
              <a:lnSpc>
                <a:spcPct val="150000"/>
              </a:lnSpc>
            </a:pPr>
            <a:r>
              <a:rPr lang="es-CR" sz="7200" dirty="0">
                <a:latin typeface="Arial" pitchFamily="34" charset="0"/>
                <a:cs typeface="Arial" pitchFamily="34" charset="0"/>
              </a:rPr>
              <a:t>El Derecho actúa normalmente como un mecanismo conformador de nuevas realidades sociales, haciendo que los sujetos se comporten de un modo determinado, por lo que esta función se presenta como una de las más importantes. </a:t>
            </a:r>
          </a:p>
          <a:p>
            <a:pPr algn="ctr">
              <a:lnSpc>
                <a:spcPct val="150000"/>
              </a:lnSpc>
            </a:pPr>
            <a:r>
              <a:rPr lang="es-CR" sz="7200" dirty="0">
                <a:latin typeface="Arial" pitchFamily="34" charset="0"/>
                <a:cs typeface="Arial" pitchFamily="34" charset="0"/>
              </a:rPr>
              <a:t>Los mandatos que impone el legislador son en si mismos </a:t>
            </a:r>
            <a:r>
              <a:rPr lang="es-CR" sz="7200" dirty="0">
                <a:solidFill>
                  <a:schemeClr val="accent5">
                    <a:lumMod val="75000"/>
                  </a:schemeClr>
                </a:solidFill>
                <a:latin typeface="Arial" pitchFamily="34" charset="0"/>
                <a:cs typeface="Arial" pitchFamily="34" charset="0"/>
              </a:rPr>
              <a:t>orientaciones que educan a las personas para actuar y pensar.</a:t>
            </a:r>
          </a:p>
          <a:p>
            <a:pPr algn="ctr">
              <a:lnSpc>
                <a:spcPct val="150000"/>
              </a:lnSpc>
              <a:buNone/>
            </a:pPr>
            <a:endParaRPr lang="es-CR" sz="9600" dirty="0">
              <a:latin typeface="Arial" pitchFamily="34" charset="0"/>
              <a:cs typeface="Arial" pitchFamily="34" charset="0"/>
            </a:endParaRPr>
          </a:p>
          <a:p>
            <a:pPr>
              <a:lnSpc>
                <a:spcPct val="150000"/>
              </a:lnSpc>
            </a:pPr>
            <a:endParaRPr lang="es-CR" dirty="0"/>
          </a:p>
          <a:p>
            <a:pPr algn="ctr">
              <a:lnSpc>
                <a:spcPct val="150000"/>
              </a:lnSpc>
            </a:pPr>
            <a:endParaRPr lang="es-CR" dirty="0"/>
          </a:p>
          <a:p>
            <a:pPr algn="ctr">
              <a:lnSpc>
                <a:spcPct val="150000"/>
              </a:lnSpc>
            </a:pPr>
            <a:endParaRPr lang="es-CR" dirty="0"/>
          </a:p>
          <a:p>
            <a:pPr>
              <a:lnSpc>
                <a:spcPct val="150000"/>
              </a:lnSpc>
              <a:buNone/>
            </a:pPr>
            <a:br>
              <a:rPr lang="es-CR" u="sng" dirty="0"/>
            </a:br>
            <a:endParaRPr lang="es-MX" dirty="0"/>
          </a:p>
        </p:txBody>
      </p:sp>
      <p:pic>
        <p:nvPicPr>
          <p:cNvPr id="4" name="Imagen 3" descr="&lt;strong&gt;Tutor&lt;/strong&gt; - Wikipedia"/>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2240" y="4839850"/>
            <a:ext cx="1512168" cy="1674630"/>
          </a:xfrm>
          <a:prstGeom prst="rect">
            <a:avLst/>
          </a:prstGeom>
        </p:spPr>
      </p:pic>
    </p:spTree>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92696"/>
            <a:ext cx="8229600" cy="1296144"/>
          </a:xfrm>
        </p:spPr>
        <p:txBody>
          <a:bodyPr>
            <a:normAutofit/>
          </a:bodyPr>
          <a:lstStyle/>
          <a:p>
            <a:pPr algn="ctr"/>
            <a:r>
              <a:rPr lang="es-MX" sz="3200" dirty="0">
                <a:solidFill>
                  <a:schemeClr val="accent5">
                    <a:lumMod val="75000"/>
                  </a:schemeClr>
                </a:solidFill>
              </a:rPr>
              <a:t>Función de Integración o control social</a:t>
            </a:r>
          </a:p>
        </p:txBody>
      </p:sp>
      <p:sp>
        <p:nvSpPr>
          <p:cNvPr id="3" name="2 Marcador de contenido"/>
          <p:cNvSpPr>
            <a:spLocks noGrp="1"/>
          </p:cNvSpPr>
          <p:nvPr>
            <p:ph sz="quarter" idx="1"/>
          </p:nvPr>
        </p:nvSpPr>
        <p:spPr>
          <a:xfrm>
            <a:off x="457200" y="1340768"/>
            <a:ext cx="8229600" cy="4785395"/>
          </a:xfrm>
        </p:spPr>
        <p:txBody>
          <a:bodyPr>
            <a:normAutofit/>
          </a:bodyPr>
          <a:lstStyle/>
          <a:p>
            <a:pPr algn="ctr">
              <a:lnSpc>
                <a:spcPct val="170000"/>
              </a:lnSpc>
              <a:buNone/>
            </a:pPr>
            <a:endParaRPr lang="es-CR" u="sng" dirty="0"/>
          </a:p>
          <a:p>
            <a:pPr algn="ctr">
              <a:lnSpc>
                <a:spcPct val="170000"/>
              </a:lnSpc>
              <a:buNone/>
            </a:pPr>
            <a:br>
              <a:rPr lang="es-CR" u="sng" dirty="0"/>
            </a:br>
            <a:r>
              <a:rPr lang="es-CR" sz="1300" dirty="0">
                <a:latin typeface="Arial" pitchFamily="34" charset="0"/>
                <a:cs typeface="Arial" pitchFamily="34" charset="0"/>
              </a:rPr>
              <a:t>Cuando se orienta el comportamiento humano se logra el control del grupo social: cualquier sistema normativo, al pretender la orientación de las conductas de los individuos, ejerce una función de control social con la finalidad de lograr y mantener la cohesión de un grupo social.</a:t>
            </a:r>
            <a:br>
              <a:rPr lang="es-CR" sz="5000" u="sng" dirty="0">
                <a:latin typeface="Arial" pitchFamily="34" charset="0"/>
                <a:cs typeface="Arial" pitchFamily="34" charset="0"/>
              </a:rPr>
            </a:br>
            <a:endParaRPr lang="es-MX" sz="5000" dirty="0">
              <a:latin typeface="Arial" pitchFamily="34" charset="0"/>
              <a:cs typeface="Arial" pitchFamily="34" charset="0"/>
            </a:endParaRPr>
          </a:p>
        </p:txBody>
      </p:sp>
      <p:pic>
        <p:nvPicPr>
          <p:cNvPr id="3074" name="Picture 2" descr="C:\Users\eugenia\AppData\Local\Microsoft\Windows\Temporary Internet Files\Content.IE5\NP1Y1T9E\sociedad[1].png"/>
          <p:cNvPicPr>
            <a:picLocks noChangeAspect="1" noChangeArrowheads="1"/>
          </p:cNvPicPr>
          <p:nvPr/>
        </p:nvPicPr>
        <p:blipFill>
          <a:blip r:embed="rId3" cstate="print"/>
          <a:srcRect/>
          <a:stretch>
            <a:fillRect/>
          </a:stretch>
        </p:blipFill>
        <p:spPr bwMode="auto">
          <a:xfrm>
            <a:off x="3491880" y="4365104"/>
            <a:ext cx="2526984" cy="1376994"/>
          </a:xfrm>
          <a:prstGeom prst="rect">
            <a:avLst/>
          </a:prstGeom>
          <a:noFill/>
        </p:spPr>
      </p:pic>
    </p:spTree>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1800200"/>
          </a:xfrm>
        </p:spPr>
        <p:txBody>
          <a:bodyPr>
            <a:normAutofit/>
          </a:bodyPr>
          <a:lstStyle/>
          <a:p>
            <a:pPr algn="ctr"/>
            <a:r>
              <a:rPr lang="es-MX" sz="3600" dirty="0">
                <a:solidFill>
                  <a:schemeClr val="accent5">
                    <a:lumMod val="75000"/>
                  </a:schemeClr>
                </a:solidFill>
              </a:rPr>
              <a:t>FUNCION DE TRATAMIENTO Y RESOLUCION DE CONFLICTOS</a:t>
            </a:r>
          </a:p>
        </p:txBody>
      </p:sp>
      <p:sp>
        <p:nvSpPr>
          <p:cNvPr id="3" name="2 Marcador de contenido"/>
          <p:cNvSpPr>
            <a:spLocks noGrp="1"/>
          </p:cNvSpPr>
          <p:nvPr>
            <p:ph sz="quarter" idx="1"/>
          </p:nvPr>
        </p:nvSpPr>
        <p:spPr>
          <a:xfrm>
            <a:off x="457200" y="1844824"/>
            <a:ext cx="8229600" cy="4281339"/>
          </a:xfrm>
        </p:spPr>
        <p:txBody>
          <a:bodyPr>
            <a:normAutofit fontScale="70000" lnSpcReduction="20000"/>
          </a:bodyPr>
          <a:lstStyle/>
          <a:p>
            <a:pPr algn="ctr">
              <a:buNone/>
            </a:pPr>
            <a:br>
              <a:rPr lang="es-CR" dirty="0"/>
            </a:br>
            <a:r>
              <a:rPr lang="es-CR" dirty="0"/>
              <a:t>El Derecho trata el conflicto, no lo desaparece;  facilita la interacción armoniosa y pacífica.</a:t>
            </a:r>
          </a:p>
          <a:p>
            <a:pPr algn="ctr">
              <a:buNone/>
            </a:pPr>
            <a:r>
              <a:rPr lang="es-CR" sz="2300" i="1" dirty="0">
                <a:solidFill>
                  <a:schemeClr val="accent5">
                    <a:lumMod val="75000"/>
                  </a:schemeClr>
                </a:solidFill>
              </a:rPr>
              <a:t>“Mantiene los conflictos bajo control</a:t>
            </a:r>
            <a:endParaRPr lang="es-CR" sz="2300" dirty="0">
              <a:solidFill>
                <a:schemeClr val="accent5">
                  <a:lumMod val="75000"/>
                </a:schemeClr>
              </a:solidFill>
            </a:endParaRPr>
          </a:p>
          <a:p>
            <a:pPr algn="ctr">
              <a:buNone/>
            </a:pPr>
            <a:r>
              <a:rPr lang="es-CR" sz="2300" dirty="0">
                <a:solidFill>
                  <a:schemeClr val="accent5">
                    <a:lumMod val="75000"/>
                  </a:schemeClr>
                </a:solidFill>
              </a:rPr>
              <a:t>            “</a:t>
            </a:r>
            <a:r>
              <a:rPr lang="es-CR" sz="2300" i="1" dirty="0">
                <a:solidFill>
                  <a:schemeClr val="accent5">
                    <a:lumMod val="75000"/>
                  </a:schemeClr>
                </a:solidFill>
              </a:rPr>
              <a:t>los juridifica</a:t>
            </a:r>
            <a:r>
              <a:rPr lang="es-CR" sz="2300" dirty="0">
                <a:solidFill>
                  <a:schemeClr val="accent5">
                    <a:lumMod val="75000"/>
                  </a:schemeClr>
                </a:solidFill>
              </a:rPr>
              <a:t>”</a:t>
            </a:r>
          </a:p>
          <a:p>
            <a:pPr>
              <a:buNone/>
            </a:pPr>
            <a:endParaRPr lang="es-CR" sz="3500" dirty="0">
              <a:solidFill>
                <a:schemeClr val="accent5">
                  <a:lumMod val="75000"/>
                </a:schemeClr>
              </a:solidFill>
            </a:endParaRPr>
          </a:p>
          <a:p>
            <a:pPr>
              <a:buNone/>
            </a:pPr>
            <a:endParaRPr lang="es-CR" sz="3500" dirty="0">
              <a:solidFill>
                <a:schemeClr val="accent5">
                  <a:lumMod val="75000"/>
                </a:schemeClr>
              </a:solidFill>
            </a:endParaRPr>
          </a:p>
          <a:p>
            <a:pPr algn="ctr">
              <a:buNone/>
            </a:pPr>
            <a:br>
              <a:rPr lang="es-CR" u="sng" dirty="0"/>
            </a:br>
            <a:r>
              <a:rPr lang="es-MX" dirty="0"/>
              <a:t>Las </a:t>
            </a:r>
            <a:r>
              <a:rPr lang="es-CR" dirty="0"/>
              <a:t>relaciones sociales son conflictivas. La convivencia social lleva consigo una interacción entre las personas que genera todo tipo de conflictos, confrontaciones, antagonismo y ello es así porque esa interacción está caracterizada por exigencias de comportamiento que se enfrentan entre sí.</a:t>
            </a:r>
            <a:br>
              <a:rPr lang="es-CR" u="sng" dirty="0"/>
            </a:br>
            <a:endParaRPr lang="es-MX" dirty="0"/>
          </a:p>
        </p:txBody>
      </p:sp>
      <p:pic>
        <p:nvPicPr>
          <p:cNvPr id="2050" name="Picture 2" descr="C:\Users\eugenia\AppData\Local\Microsoft\Windows\Temporary Internet Files\Content.IE5\L2UUUDHY\conflictos[1].jpg"/>
          <p:cNvPicPr>
            <a:picLocks noChangeAspect="1" noChangeArrowheads="1"/>
          </p:cNvPicPr>
          <p:nvPr/>
        </p:nvPicPr>
        <p:blipFill>
          <a:blip r:embed="rId3" cstate="print"/>
          <a:srcRect/>
          <a:stretch>
            <a:fillRect/>
          </a:stretch>
        </p:blipFill>
        <p:spPr bwMode="auto">
          <a:xfrm>
            <a:off x="3563888" y="3284984"/>
            <a:ext cx="2016224" cy="1044116"/>
          </a:xfrm>
          <a:prstGeom prst="rect">
            <a:avLst/>
          </a:prstGeom>
          <a:noFill/>
        </p:spPr>
      </p:pic>
    </p:spTree>
  </p:cSld>
  <p:clrMapOvr>
    <a:masterClrMapping/>
  </p:clrMapOvr>
  <p:transition spd="slow">
    <p:wipe/>
  </p:transition>
</p:sld>
</file>

<file path=ppt/theme/theme1.xml><?xml version="1.0" encoding="utf-8"?>
<a:theme xmlns:a="http://schemas.openxmlformats.org/drawingml/2006/main" name="Gota">
  <a:themeElements>
    <a:clrScheme name="Gota">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Got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ot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TM04033925[[fn=Gota]]</Template>
  <TotalTime>3196</TotalTime>
  <Words>754</Words>
  <Application>Microsoft Office PowerPoint</Application>
  <PresentationFormat>Presentación en pantalla (4:3)</PresentationFormat>
  <Paragraphs>75</Paragraphs>
  <Slides>12</Slides>
  <Notes>12</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Arial</vt:lpstr>
      <vt:lpstr>Calibri</vt:lpstr>
      <vt:lpstr>Tw Cen MT</vt:lpstr>
      <vt:lpstr>Wingdings</vt:lpstr>
      <vt:lpstr>Gota</vt:lpstr>
      <vt:lpstr>CARACTERISTICAS GENERALES DEL DERECHO</vt:lpstr>
      <vt:lpstr>SISTEMA JURÍDICO</vt:lpstr>
      <vt:lpstr>FUNCIÓN DEL DERECHO</vt:lpstr>
      <vt:lpstr>Función Original del Derecho</vt:lpstr>
      <vt:lpstr>Presentación de PowerPoint</vt:lpstr>
      <vt:lpstr>Funciones sociales del Derecho</vt:lpstr>
      <vt:lpstr>Orientación social o función pedagógica</vt:lpstr>
      <vt:lpstr>Función de Integración o control social</vt:lpstr>
      <vt:lpstr>FUNCION DE TRATAMIENTO Y RESOLUCION DE CONFLICTOS</vt:lpstr>
      <vt:lpstr>FUNCION DE LEGITIMACION DEL PODER SOCIAL</vt:lpstr>
      <vt:lpstr>Medios/técnicas de control social</vt:lpstr>
      <vt:lpstr>Presentación de PowerPoint</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DERECHO</dc:title>
  <dc:creator>eugenia</dc:creator>
  <cp:lastModifiedBy>Maria Corrales Brenes</cp:lastModifiedBy>
  <cp:revision>238</cp:revision>
  <dcterms:created xsi:type="dcterms:W3CDTF">2015-05-08T21:42:59Z</dcterms:created>
  <dcterms:modified xsi:type="dcterms:W3CDTF">2021-09-13T17:21:08Z</dcterms:modified>
</cp:coreProperties>
</file>