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303" r:id="rId3"/>
    <p:sldId id="263" r:id="rId4"/>
    <p:sldId id="257" r:id="rId5"/>
    <p:sldId id="258" r:id="rId6"/>
    <p:sldId id="259" r:id="rId7"/>
    <p:sldId id="260" r:id="rId8"/>
    <p:sldId id="261" r:id="rId9"/>
    <p:sldId id="302" r:id="rId10"/>
    <p:sldId id="269" r:id="rId11"/>
    <p:sldId id="290" r:id="rId12"/>
    <p:sldId id="262" r:id="rId13"/>
    <p:sldId id="264" r:id="rId14"/>
    <p:sldId id="265" r:id="rId15"/>
    <p:sldId id="266" r:id="rId16"/>
    <p:sldId id="267" r:id="rId17"/>
    <p:sldId id="268" r:id="rId18"/>
    <p:sldId id="270" r:id="rId19"/>
    <p:sldId id="271" r:id="rId20"/>
    <p:sldId id="272" r:id="rId21"/>
    <p:sldId id="273" r:id="rId22"/>
    <p:sldId id="274" r:id="rId23"/>
    <p:sldId id="301"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1" r:id="rId40"/>
    <p:sldId id="292" r:id="rId41"/>
    <p:sldId id="293" r:id="rId42"/>
    <p:sldId id="294" r:id="rId43"/>
    <p:sldId id="295" r:id="rId44"/>
    <p:sldId id="296" r:id="rId45"/>
    <p:sldId id="297" r:id="rId46"/>
    <p:sldId id="298" r:id="rId47"/>
    <p:sldId id="299" r:id="rId48"/>
    <p:sldId id="30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smtClean="0"/>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689061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120724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75172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272247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160EA64-D806-43AC-9DF2-F8C432F32B4C}"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280645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1/6/2021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311609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7" name="Date Placeholder 6"/>
          <p:cNvSpPr>
            <a:spLocks noGrp="1"/>
          </p:cNvSpPr>
          <p:nvPr>
            <p:ph type="dt" sz="half" idx="10"/>
          </p:nvPr>
        </p:nvSpPr>
        <p:spPr/>
        <p:txBody>
          <a:bodyPr/>
          <a:lstStyle/>
          <a:p>
            <a:fld id="{4F7D4976-E339-4826-83B7-FBD03F55ECF8}" type="datetimeFigureOut">
              <a:rPr lang="en-US" smtClean="0"/>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‹N°›</a:t>
            </a:fld>
            <a:endParaRPr lang="en-US" dirty="0"/>
          </a:p>
        </p:txBody>
      </p:sp>
      <p:sp>
        <p:nvSpPr>
          <p:cNvPr id="10" name="Title 9"/>
          <p:cNvSpPr>
            <a:spLocks noGrp="1"/>
          </p:cNvSpPr>
          <p:nvPr>
            <p:ph type="title"/>
          </p:nvPr>
        </p:nvSpPr>
        <p:spPr/>
        <p:txBody>
          <a:bodyPr/>
          <a:lstStyle/>
          <a:p>
            <a:r>
              <a:rPr lang="fr-FR" smtClean="0"/>
              <a:t>Modifiez le style du titre</a:t>
            </a:r>
            <a:endParaRPr lang="en-US" dirty="0"/>
          </a:p>
        </p:txBody>
      </p:sp>
    </p:spTree>
    <p:extLst>
      <p:ext uri="{BB962C8B-B14F-4D97-AF65-F5344CB8AC3E}">
        <p14:creationId xmlns:p14="http://schemas.microsoft.com/office/powerpoint/2010/main" val="243397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24338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139246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smtClean="0"/>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9" name="Date Placeholder 8"/>
          <p:cNvSpPr>
            <a:spLocks noGrp="1"/>
          </p:cNvSpPr>
          <p:nvPr>
            <p:ph type="dt" sz="half" idx="10"/>
          </p:nvPr>
        </p:nvSpPr>
        <p:spPr/>
        <p:txBody>
          <a:bodyPr/>
          <a:lstStyle/>
          <a:p>
            <a:fld id="{D1BE4249-C0D0-4B06-8692-E8BB871AF643}" type="datetimeFigureOut">
              <a:rPr lang="en-US" smtClean="0"/>
              <a:t>1/6/2021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125262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1/6/2021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861987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1/6/2021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761567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innovations.cairn.info/#xd_co_f=MmQ3NWIwMDMtZDg3OS00YmNjLWFiMzMtMjYwN2JmZjdiY2Fj~" TargetMode="External"/><Relationship Id="rId7" Type="http://schemas.openxmlformats.org/officeDocument/2006/relationships/image" Target="../media/image3.png"/><Relationship Id="rId2" Type="http://schemas.openxmlformats.org/officeDocument/2006/relationships/hyperlink" Target="https://journals.openedition.org/gradhiva/2302"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theconversation.com/fr" TargetMode="External"/><Relationship Id="rId4" Type="http://schemas.openxmlformats.org/officeDocument/2006/relationships/hyperlink" Target="https://usbeketrica.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lemonde.fr/pixels/article/2020/01/08/ces-2020-quatre-innovations-intrigantes-en-direct-du-salon-de-l-electronique-de-las-vegas_6025123_4408996.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nr.fr/fileadmin/aap/2016/selection/aap-g-anr-DS08-selection-2016.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atilf.atilf.f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universalis.fr/encyclopedie/innov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newyorker.com/magazine/2014/06/23/the-disruption-machine#The%20Disruption%20Machine%20by%20Jill%20Lepor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griculture.gouv.fr/henri-mendras-retour-sur-la-fin-des-paysans-analyse-ndeg-54"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cairn.info/revue-gestion-2011-4-page-5.ht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zite.fr/parutions/z1-tarn/" TargetMode="External"/><Relationship Id="rId2" Type="http://schemas.openxmlformats.org/officeDocument/2006/relationships/hyperlink" Target="http://www.piecesetmaindoeuvre.com/IMG/pdf/Acceptabilite_Z.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laregion.fr/Schema-Regional-de-Developpement-Economique-d-Innovation-et-d" TargetMode="External"/><Relationship Id="rId2" Type="http://schemas.openxmlformats.org/officeDocument/2006/relationships/hyperlink" Target="http://sms.hypotheses.org/6456#more-6456"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futura-sciences.com/tech/actualites/technologie-jugaad-innovation-frugale-nouveau-paradigme-venu-inde-55553/" TargetMode="External"/><Relationship Id="rId2" Type="http://schemas.openxmlformats.org/officeDocument/2006/relationships/hyperlink" Target="https://www.diateino.com/fr/83-l-innovation-jugaad.html"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2" Type="http://schemas.openxmlformats.org/officeDocument/2006/relationships/hyperlink" Target="https://www.franceculture.fr/emissions/carbone-14-le-magazine-de-larcheologie/andre-leroi-gourhan-lhomme-et-les-technique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persee.fr/doc/refor_0988-1824_1999_num_31_1_157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Innovations et Société</a:t>
            </a:r>
            <a:endParaRPr lang="fr-FR" dirty="0"/>
          </a:p>
        </p:txBody>
      </p:sp>
      <p:sp>
        <p:nvSpPr>
          <p:cNvPr id="3" name="Sous-titre 2"/>
          <p:cNvSpPr>
            <a:spLocks noGrp="1"/>
          </p:cNvSpPr>
          <p:nvPr>
            <p:ph type="subTitle" idx="1"/>
          </p:nvPr>
        </p:nvSpPr>
        <p:spPr/>
        <p:txBody>
          <a:bodyPr/>
          <a:lstStyle/>
          <a:p>
            <a:r>
              <a:rPr lang="fr-FR" dirty="0" smtClean="0"/>
              <a:t>Marina CASULA</a:t>
            </a:r>
          </a:p>
          <a:p>
            <a:r>
              <a:rPr lang="fr-FR" dirty="0" smtClean="0"/>
              <a:t>L3  AES parcours « Economie et Société »</a:t>
            </a:r>
            <a:endParaRPr lang="fr-FR" dirty="0"/>
          </a:p>
        </p:txBody>
      </p:sp>
    </p:spTree>
    <p:extLst>
      <p:ext uri="{BB962C8B-B14F-4D97-AF65-F5344CB8AC3E}">
        <p14:creationId xmlns:p14="http://schemas.microsoft.com/office/powerpoint/2010/main" val="101886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618" y="1708727"/>
            <a:ext cx="10843491" cy="3906982"/>
          </a:xfrm>
        </p:spPr>
        <p:txBody>
          <a:bodyPr>
            <a:noAutofit/>
          </a:bodyPr>
          <a:lstStyle/>
          <a:p>
            <a:r>
              <a:rPr lang="fr-FR" sz="1600" dirty="0" err="1" smtClean="0">
                <a:latin typeface="Arial" panose="020B0604020202020204" pitchFamily="34" charset="0"/>
                <a:cs typeface="Arial" panose="020B0604020202020204" pitchFamily="34" charset="0"/>
              </a:rPr>
              <a:t>Pestre</a:t>
            </a:r>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Dominique. </a:t>
            </a:r>
            <a:r>
              <a:rPr lang="fr-FR" sz="1600" i="1" dirty="0">
                <a:latin typeface="Arial" panose="020B0604020202020204" pitchFamily="34" charset="0"/>
                <a:cs typeface="Arial" panose="020B0604020202020204" pitchFamily="34" charset="0"/>
              </a:rPr>
              <a:t>Introduction Aux Science </a:t>
            </a:r>
            <a:r>
              <a:rPr lang="fr-FR" sz="1600" i="1" dirty="0" err="1">
                <a:latin typeface="Arial" panose="020B0604020202020204" pitchFamily="34" charset="0"/>
                <a:cs typeface="Arial" panose="020B0604020202020204" pitchFamily="34" charset="0"/>
              </a:rPr>
              <a:t>Studies</a:t>
            </a:r>
            <a:r>
              <a:rPr lang="fr-FR" sz="1600" dirty="0">
                <a:latin typeface="Arial" panose="020B0604020202020204" pitchFamily="34" charset="0"/>
                <a:cs typeface="Arial" panose="020B0604020202020204" pitchFamily="34" charset="0"/>
              </a:rPr>
              <a:t>. Paris: La Découverte, 2006.Repères.</a:t>
            </a:r>
          </a:p>
          <a:p>
            <a:r>
              <a:rPr lang="fr-FR" sz="1600" dirty="0" err="1" smtClean="0">
                <a:latin typeface="Arial" panose="020B0604020202020204" pitchFamily="34" charset="0"/>
                <a:cs typeface="Arial" panose="020B0604020202020204" pitchFamily="34" charset="0"/>
              </a:rPr>
              <a:t>Pestre</a:t>
            </a:r>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Dominique. </a:t>
            </a:r>
            <a:r>
              <a:rPr lang="fr-FR" sz="1600" i="1" dirty="0">
                <a:latin typeface="Arial" panose="020B0604020202020204" pitchFamily="34" charset="0"/>
                <a:cs typeface="Arial" panose="020B0604020202020204" pitchFamily="34" charset="0"/>
              </a:rPr>
              <a:t>Le Gouvernement Des Technosciences Gouverner Le Progrès Et Ses Dégâts Depuis 1945</a:t>
            </a:r>
            <a:r>
              <a:rPr lang="fr-FR" sz="1600" dirty="0">
                <a:latin typeface="Arial" panose="020B0604020202020204" pitchFamily="34" charset="0"/>
                <a:cs typeface="Arial" panose="020B0604020202020204" pitchFamily="34" charset="0"/>
              </a:rPr>
              <a:t>, Éd. La Découverte, 2014</a:t>
            </a:r>
            <a:r>
              <a:rPr lang="fr-FR" sz="1600" dirty="0" smtClean="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a:p>
            <a:r>
              <a:rPr lang="fr-FR" sz="1600" dirty="0" err="1" smtClean="0">
                <a:latin typeface="Arial" panose="020B0604020202020204" pitchFamily="34" charset="0"/>
                <a:cs typeface="Arial" panose="020B0604020202020204" pitchFamily="34" charset="0"/>
              </a:rPr>
              <a:t>Rumpala</a:t>
            </a:r>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Yannick. « Entre imaginaire </a:t>
            </a:r>
            <a:r>
              <a:rPr lang="fr-FR" sz="1600" dirty="0" err="1">
                <a:latin typeface="Arial" panose="020B0604020202020204" pitchFamily="34" charset="0"/>
                <a:cs typeface="Arial" panose="020B0604020202020204" pitchFamily="34" charset="0"/>
              </a:rPr>
              <a:t>écotechnique</a:t>
            </a:r>
            <a:r>
              <a:rPr lang="fr-FR" sz="1600" dirty="0">
                <a:latin typeface="Arial" panose="020B0604020202020204" pitchFamily="34" charset="0"/>
                <a:cs typeface="Arial" panose="020B0604020202020204" pitchFamily="34" charset="0"/>
              </a:rPr>
              <a:t> et orientations utopiques. La science-fiction comme espace et modalité de reconstruction utopique du devenir planétaire », </a:t>
            </a:r>
            <a:r>
              <a:rPr lang="fr-FR" sz="1600" i="1" dirty="0" err="1">
                <a:latin typeface="Arial" panose="020B0604020202020204" pitchFamily="34" charset="0"/>
                <a:cs typeface="Arial" panose="020B0604020202020204" pitchFamily="34" charset="0"/>
              </a:rPr>
              <a:t>Quaderni</a:t>
            </a:r>
            <a:r>
              <a:rPr lang="fr-FR" sz="1600" dirty="0">
                <a:latin typeface="Arial" panose="020B0604020202020204" pitchFamily="34" charset="0"/>
                <a:cs typeface="Arial" panose="020B0604020202020204" pitchFamily="34" charset="0"/>
              </a:rPr>
              <a:t>, vol. 92, no. 1, 2017, pp. 97-117.</a:t>
            </a:r>
          </a:p>
          <a:p>
            <a:r>
              <a:rPr lang="fr-FR" sz="1600" dirty="0" err="1" smtClean="0">
                <a:latin typeface="Arial" panose="020B0604020202020204" pitchFamily="34" charset="0"/>
                <a:cs typeface="Arial" panose="020B0604020202020204" pitchFamily="34" charset="0"/>
              </a:rPr>
              <a:t>Rumpala</a:t>
            </a:r>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Yannick. « « </a:t>
            </a:r>
            <a:r>
              <a:rPr lang="fr-FR" sz="1600" dirty="0" err="1">
                <a:latin typeface="Arial" panose="020B0604020202020204" pitchFamily="34" charset="0"/>
                <a:cs typeface="Arial" panose="020B0604020202020204" pitchFamily="34" charset="0"/>
              </a:rPr>
              <a:t>Fab</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labs</a:t>
            </a:r>
            <a:r>
              <a:rPr lang="fr-FR" sz="1600" dirty="0">
                <a:latin typeface="Arial" panose="020B0604020202020204" pitchFamily="34" charset="0"/>
                <a:cs typeface="Arial" panose="020B0604020202020204" pitchFamily="34" charset="0"/>
              </a:rPr>
              <a:t> », « </a:t>
            </a:r>
            <a:r>
              <a:rPr lang="fr-FR" sz="1600" dirty="0" err="1">
                <a:latin typeface="Arial" panose="020B0604020202020204" pitchFamily="34" charset="0"/>
                <a:cs typeface="Arial" panose="020B0604020202020204" pitchFamily="34" charset="0"/>
              </a:rPr>
              <a:t>makerspaces</a:t>
            </a:r>
            <a:r>
              <a:rPr lang="fr-FR" sz="1600" dirty="0">
                <a:latin typeface="Arial" panose="020B0604020202020204" pitchFamily="34" charset="0"/>
                <a:cs typeface="Arial" panose="020B0604020202020204" pitchFamily="34" charset="0"/>
              </a:rPr>
              <a:t> » : entre innovation et émancipation ? », </a:t>
            </a:r>
            <a:r>
              <a:rPr lang="fr-FR" sz="1600" i="1" dirty="0">
                <a:latin typeface="Arial" panose="020B0604020202020204" pitchFamily="34" charset="0"/>
                <a:cs typeface="Arial" panose="020B0604020202020204" pitchFamily="34" charset="0"/>
              </a:rPr>
              <a:t>RECMA</a:t>
            </a:r>
            <a:r>
              <a:rPr lang="fr-FR" sz="1600" dirty="0">
                <a:latin typeface="Arial" panose="020B0604020202020204" pitchFamily="34" charset="0"/>
                <a:cs typeface="Arial" panose="020B0604020202020204" pitchFamily="34" charset="0"/>
              </a:rPr>
              <a:t>, vol. 334, no. 4, 2014, pp.85-97</a:t>
            </a:r>
            <a:r>
              <a:rPr lang="fr-FR" sz="1600" dirty="0" smtClean="0">
                <a:latin typeface="Arial" panose="020B0604020202020204" pitchFamily="34" charset="0"/>
                <a:cs typeface="Arial" panose="020B0604020202020204" pitchFamily="34" charset="0"/>
              </a:rPr>
              <a:t>.</a:t>
            </a:r>
          </a:p>
          <a:p>
            <a:r>
              <a:rPr lang="fr-FR" sz="1600" dirty="0" smtClean="0">
                <a:latin typeface="Arial" panose="020B0604020202020204" pitchFamily="34" charset="0"/>
                <a:cs typeface="Arial" panose="020B0604020202020204" pitchFamily="34" charset="0"/>
              </a:rPr>
              <a:t>Vidal </a:t>
            </a:r>
            <a:r>
              <a:rPr lang="fr-FR" sz="1600" dirty="0">
                <a:latin typeface="Arial" panose="020B0604020202020204" pitchFamily="34" charset="0"/>
                <a:cs typeface="Arial" panose="020B0604020202020204" pitchFamily="34" charset="0"/>
              </a:rPr>
              <a:t>Geneviève. </a:t>
            </a:r>
            <a:r>
              <a:rPr lang="fr-FR" sz="1600" i="1" dirty="0">
                <a:latin typeface="Arial" panose="020B0604020202020204" pitchFamily="34" charset="0"/>
                <a:cs typeface="Arial" panose="020B0604020202020204" pitchFamily="34" charset="0"/>
              </a:rPr>
              <a:t>La Sociologie Des Usages Continuités Et Transformations</a:t>
            </a:r>
            <a:r>
              <a:rPr lang="fr-FR" sz="1600" dirty="0">
                <a:latin typeface="Arial" panose="020B0604020202020204" pitchFamily="34" charset="0"/>
                <a:cs typeface="Arial" panose="020B0604020202020204" pitchFamily="34" charset="0"/>
              </a:rPr>
              <a:t>, Lavoisier Hermès Science Publications, 2012</a:t>
            </a:r>
            <a:r>
              <a:rPr lang="fr-FR" sz="1600" dirty="0" smtClean="0">
                <a:latin typeface="Arial" panose="020B0604020202020204" pitchFamily="34" charset="0"/>
                <a:cs typeface="Arial" panose="020B0604020202020204" pitchFamily="34" charset="0"/>
              </a:rPr>
              <a:t>.</a:t>
            </a:r>
          </a:p>
          <a:p>
            <a:r>
              <a:rPr lang="fr-FR" sz="1600" dirty="0" err="1" smtClean="0">
                <a:latin typeface="Arial" panose="020B0604020202020204" pitchFamily="34" charset="0"/>
                <a:cs typeface="Arial" panose="020B0604020202020204" pitchFamily="34" charset="0"/>
              </a:rPr>
              <a:t>Vinck</a:t>
            </a:r>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Dominique. </a:t>
            </a:r>
            <a:r>
              <a:rPr lang="fr-FR" sz="1600" i="1" dirty="0">
                <a:latin typeface="Arial" panose="020B0604020202020204" pitchFamily="34" charset="0"/>
                <a:cs typeface="Arial" panose="020B0604020202020204" pitchFamily="34" charset="0"/>
              </a:rPr>
              <a:t>Sociologie Des Sciences</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A.Colin</a:t>
            </a:r>
            <a:r>
              <a:rPr lang="fr-FR" sz="1600" dirty="0">
                <a:latin typeface="Arial" panose="020B0604020202020204" pitchFamily="34" charset="0"/>
                <a:cs typeface="Arial" panose="020B0604020202020204" pitchFamily="34" charset="0"/>
              </a:rPr>
              <a:t>, 1995, Collection U Série Sociologie.</a:t>
            </a:r>
          </a:p>
          <a:p>
            <a:endParaRPr lang="fr-FR" sz="1600" dirty="0" smtClean="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349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618" y="544946"/>
            <a:ext cx="10843491" cy="6114472"/>
          </a:xfrm>
        </p:spPr>
        <p:txBody>
          <a:bodyPr>
            <a:noAutofit/>
          </a:bodyPr>
          <a:lstStyle/>
          <a:p>
            <a:pPr marL="0" indent="0">
              <a:buNone/>
            </a:pPr>
            <a:r>
              <a:rPr lang="fr-FR" sz="1600" b="1" dirty="0" smtClean="0">
                <a:solidFill>
                  <a:srgbClr val="FF0000"/>
                </a:solidFill>
                <a:latin typeface="Arial" panose="020B0604020202020204" pitchFamily="34" charset="0"/>
                <a:cs typeface="Arial" panose="020B0604020202020204" pitchFamily="34" charset="0"/>
              </a:rPr>
              <a:t>Revues :</a:t>
            </a:r>
            <a:r>
              <a:rPr lang="fr-FR" sz="1600" dirty="0" smtClean="0">
                <a:latin typeface="Arial" panose="020B0604020202020204" pitchFamily="34" charset="0"/>
                <a:cs typeface="Arial" panose="020B0604020202020204" pitchFamily="34" charset="0"/>
              </a:rPr>
              <a:t> </a:t>
            </a:r>
          </a:p>
          <a:p>
            <a:pPr marL="0" indent="0">
              <a:buNone/>
            </a:pPr>
            <a:r>
              <a:rPr lang="fr-FR" sz="1600" dirty="0" err="1" smtClean="0">
                <a:latin typeface="Arial" panose="020B0604020202020204" pitchFamily="34" charset="0"/>
                <a:cs typeface="Arial" panose="020B0604020202020204" pitchFamily="34" charset="0"/>
              </a:rPr>
              <a:t>Gradhiva</a:t>
            </a:r>
            <a:r>
              <a:rPr lang="fr-FR" sz="1600" dirty="0" smtClean="0">
                <a:latin typeface="Arial" panose="020B0604020202020204" pitchFamily="34" charset="0"/>
                <a:cs typeface="Arial" panose="020B0604020202020204" pitchFamily="34" charset="0"/>
              </a:rPr>
              <a:t>, </a:t>
            </a:r>
            <a:r>
              <a:rPr lang="fr-FR" sz="1600" i="1" dirty="0" smtClean="0">
                <a:latin typeface="Arial" panose="020B0604020202020204" pitchFamily="34" charset="0"/>
                <a:cs typeface="Arial" panose="020B0604020202020204" pitchFamily="34" charset="0"/>
              </a:rPr>
              <a:t>Robots étrangement humains</a:t>
            </a:r>
            <a:r>
              <a:rPr lang="fr-FR" sz="1600" dirty="0" smtClean="0">
                <a:latin typeface="Arial" panose="020B0604020202020204" pitchFamily="34" charset="0"/>
                <a:cs typeface="Arial" panose="020B0604020202020204" pitchFamily="34" charset="0"/>
              </a:rPr>
              <a:t>, </a:t>
            </a:r>
            <a:r>
              <a:rPr lang="fr-FR" sz="1600" dirty="0"/>
              <a:t>2012/1 (n° 15), </a:t>
            </a:r>
            <a:r>
              <a:rPr lang="fr-FR" sz="1600" dirty="0">
                <a:hlinkClick r:id="rId2"/>
              </a:rPr>
              <a:t>https://</a:t>
            </a:r>
            <a:r>
              <a:rPr lang="fr-FR" sz="1600" dirty="0" smtClean="0">
                <a:hlinkClick r:id="rId2"/>
              </a:rPr>
              <a:t>journals.openedition.org/gradhiva/2302</a:t>
            </a:r>
            <a:endParaRPr lang="fr-FR" sz="1600" dirty="0" smtClean="0"/>
          </a:p>
          <a:p>
            <a:pPr marL="0" indent="0">
              <a:buNone/>
            </a:pPr>
            <a:r>
              <a:rPr lang="fr-FR" sz="1600" dirty="0" smtClean="0">
                <a:latin typeface="Arial" panose="020B0604020202020204" pitchFamily="34" charset="0"/>
                <a:cs typeface="Arial" panose="020B0604020202020204" pitchFamily="34" charset="0"/>
              </a:rPr>
              <a:t>Revue Innovations : </a:t>
            </a:r>
            <a:r>
              <a:rPr lang="fr-FR" sz="1600" dirty="0" smtClean="0">
                <a:hlinkClick r:id="rId3"/>
              </a:rPr>
              <a:t>innovations.cairn.info</a:t>
            </a:r>
            <a:endParaRPr lang="fr-FR" sz="1600" dirty="0" smtClean="0"/>
          </a:p>
          <a:p>
            <a:pPr marL="0" indent="0">
              <a:buNone/>
            </a:pPr>
            <a:r>
              <a:rPr lang="fr-FR" sz="1600" dirty="0">
                <a:latin typeface="Arial" panose="020B0604020202020204" pitchFamily="34" charset="0"/>
                <a:cs typeface="Arial" panose="020B0604020202020204" pitchFamily="34" charset="0"/>
              </a:rPr>
              <a:t>Le </a:t>
            </a:r>
            <a:r>
              <a:rPr lang="fr-FR" sz="1600" dirty="0" smtClean="0">
                <a:latin typeface="Arial" panose="020B0604020202020204" pitchFamily="34" charset="0"/>
                <a:cs typeface="Arial" panose="020B0604020202020204" pitchFamily="34" charset="0"/>
              </a:rPr>
              <a:t>média Usbek et Rica </a:t>
            </a:r>
            <a:r>
              <a:rPr lang="fr-FR" sz="160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hlinkClick r:id="rId4"/>
              </a:rPr>
              <a:t>https://usbeketrica.com</a:t>
            </a:r>
            <a:r>
              <a:rPr lang="fr-FR" sz="1600" dirty="0" smtClean="0">
                <a:latin typeface="Arial" panose="020B0604020202020204" pitchFamily="34" charset="0"/>
                <a:cs typeface="Arial" panose="020B0604020202020204" pitchFamily="34" charset="0"/>
                <a:hlinkClick r:id="rId4"/>
              </a:rPr>
              <a:t>/</a:t>
            </a:r>
            <a:endParaRPr lang="fr-FR" sz="1600" dirty="0" smtClean="0">
              <a:latin typeface="Arial" panose="020B0604020202020204" pitchFamily="34" charset="0"/>
              <a:cs typeface="Arial" panose="020B0604020202020204" pitchFamily="34" charset="0"/>
            </a:endParaRPr>
          </a:p>
          <a:p>
            <a:pPr marL="0" indent="0">
              <a:buNone/>
            </a:pPr>
            <a:r>
              <a:rPr lang="fr-FR" sz="1600" dirty="0" smtClean="0">
                <a:latin typeface="Arial" panose="020B0604020202020204" pitchFamily="34" charset="0"/>
                <a:cs typeface="Arial" panose="020B0604020202020204" pitchFamily="34" charset="0"/>
              </a:rPr>
              <a:t>Revue Sciences humaines </a:t>
            </a:r>
            <a:r>
              <a:rPr lang="fr-FR" sz="1600" dirty="0">
                <a:latin typeface="Arial" panose="020B0604020202020204" pitchFamily="34" charset="0"/>
                <a:cs typeface="Arial" panose="020B0604020202020204" pitchFamily="34" charset="0"/>
              </a:rPr>
              <a:t>: </a:t>
            </a:r>
            <a:r>
              <a:rPr lang="fr-FR" sz="1600" i="1" dirty="0" smtClean="0">
                <a:latin typeface="Arial" panose="020B0604020202020204" pitchFamily="34" charset="0"/>
                <a:cs typeface="Arial" panose="020B0604020202020204" pitchFamily="34" charset="0"/>
              </a:rPr>
              <a:t>Imaginer</a:t>
            </a:r>
            <a:r>
              <a:rPr lang="fr-FR" sz="1600" i="1" dirty="0">
                <a:latin typeface="Arial" panose="020B0604020202020204" pitchFamily="34" charset="0"/>
                <a:cs typeface="Arial" panose="020B0604020202020204" pitchFamily="34" charset="0"/>
              </a:rPr>
              <a:t>, créer, innover</a:t>
            </a:r>
            <a:r>
              <a:rPr lang="fr-FR" sz="1600" i="1" dirty="0" smtClean="0">
                <a:latin typeface="Arial" panose="020B0604020202020204" pitchFamily="34" charset="0"/>
                <a:cs typeface="Arial" panose="020B0604020202020204" pitchFamily="34" charset="0"/>
              </a:rPr>
              <a:t>...Le </a:t>
            </a:r>
            <a:r>
              <a:rPr lang="fr-FR" sz="1600" i="1" dirty="0">
                <a:latin typeface="Arial" panose="020B0604020202020204" pitchFamily="34" charset="0"/>
                <a:cs typeface="Arial" panose="020B0604020202020204" pitchFamily="34" charset="0"/>
              </a:rPr>
              <a:t>travail de </a:t>
            </a:r>
            <a:r>
              <a:rPr lang="fr-FR" sz="1600" i="1" dirty="0" smtClean="0">
                <a:latin typeface="Arial" panose="020B0604020202020204" pitchFamily="34" charset="0"/>
                <a:cs typeface="Arial" panose="020B0604020202020204" pitchFamily="34" charset="0"/>
              </a:rPr>
              <a:t>l'imagination</a:t>
            </a:r>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2010/12 (N°221)</a:t>
            </a:r>
            <a:endParaRPr lang="fr-FR" sz="1600" dirty="0" smtClean="0">
              <a:latin typeface="Arial" panose="020B0604020202020204" pitchFamily="34" charset="0"/>
              <a:cs typeface="Arial" panose="020B0604020202020204" pitchFamily="34" charset="0"/>
            </a:endParaRPr>
          </a:p>
          <a:p>
            <a:pPr marL="0" indent="0">
              <a:buNone/>
            </a:pPr>
            <a:r>
              <a:rPr lang="fr-FR" sz="1600" dirty="0">
                <a:latin typeface="Arial" panose="020B0604020202020204" pitchFamily="34" charset="0"/>
                <a:cs typeface="Arial" panose="020B0604020202020204" pitchFamily="34" charset="0"/>
              </a:rPr>
              <a:t>Les Grands Dossiers de sciences humaines :  </a:t>
            </a:r>
            <a:r>
              <a:rPr lang="fr-FR" sz="1600" i="1" dirty="0">
                <a:latin typeface="Arial" panose="020B0604020202020204" pitchFamily="34" charset="0"/>
                <a:cs typeface="Arial" panose="020B0604020202020204" pitchFamily="34" charset="0"/>
              </a:rPr>
              <a:t>Innovation et </a:t>
            </a:r>
            <a:r>
              <a:rPr lang="fr-FR" sz="1600" i="1" dirty="0" smtClean="0">
                <a:latin typeface="Arial" panose="020B0604020202020204" pitchFamily="34" charset="0"/>
                <a:cs typeface="Arial" panose="020B0604020202020204" pitchFamily="34" charset="0"/>
              </a:rPr>
              <a:t>créativité</a:t>
            </a:r>
            <a:r>
              <a:rPr lang="fr-FR" sz="1600" dirty="0" smtClean="0">
                <a:latin typeface="Arial" panose="020B0604020202020204" pitchFamily="34" charset="0"/>
                <a:cs typeface="Arial" panose="020B0604020202020204" pitchFamily="34" charset="0"/>
              </a:rPr>
              <a:t>, 2015/3 </a:t>
            </a:r>
            <a:r>
              <a:rPr lang="fr-FR" sz="1600" dirty="0">
                <a:latin typeface="Arial" panose="020B0604020202020204" pitchFamily="34" charset="0"/>
                <a:cs typeface="Arial" panose="020B0604020202020204" pitchFamily="34" charset="0"/>
              </a:rPr>
              <a:t>(N° 38</a:t>
            </a:r>
            <a:r>
              <a:rPr lang="fr-FR" sz="1600" dirty="0" smtClean="0">
                <a:latin typeface="Arial" panose="020B0604020202020204" pitchFamily="34" charset="0"/>
                <a:cs typeface="Arial" panose="020B0604020202020204" pitchFamily="34" charset="0"/>
              </a:rPr>
              <a:t>)</a:t>
            </a:r>
          </a:p>
          <a:p>
            <a:pPr marL="0" indent="0">
              <a:buNone/>
            </a:pPr>
            <a:r>
              <a:rPr lang="fr-FR" sz="1600" dirty="0" smtClean="0">
                <a:latin typeface="Arial" panose="020B0604020202020204" pitchFamily="34" charset="0"/>
                <a:cs typeface="Arial" panose="020B0604020202020204" pitchFamily="34" charset="0"/>
              </a:rPr>
              <a:t>Le média </a:t>
            </a:r>
            <a:r>
              <a:rPr lang="fr-FR" sz="1600" dirty="0">
                <a:latin typeface="Arial" panose="020B0604020202020204" pitchFamily="34" charset="0"/>
                <a:cs typeface="Arial" panose="020B0604020202020204" pitchFamily="34" charset="0"/>
              </a:rPr>
              <a:t>participatif </a:t>
            </a:r>
            <a:r>
              <a:rPr lang="fr-FR" sz="1600" dirty="0">
                <a:latin typeface="Arial" panose="020B0604020202020204" pitchFamily="34" charset="0"/>
                <a:cs typeface="Arial" panose="020B0604020202020204" pitchFamily="34" charset="0"/>
                <a:hlinkClick r:id="rId5"/>
              </a:rPr>
              <a:t>https://</a:t>
            </a:r>
            <a:r>
              <a:rPr lang="fr-FR" sz="1600" dirty="0" smtClean="0">
                <a:latin typeface="Arial" panose="020B0604020202020204" pitchFamily="34" charset="0"/>
                <a:cs typeface="Arial" panose="020B0604020202020204" pitchFamily="34" charset="0"/>
                <a:hlinkClick r:id="rId5"/>
              </a:rPr>
              <a:t>theconversation.com/fr</a:t>
            </a:r>
            <a:endParaRPr lang="fr-FR" sz="1600" dirty="0" smtClean="0">
              <a:latin typeface="Arial" panose="020B0604020202020204" pitchFamily="34" charset="0"/>
              <a:cs typeface="Arial" panose="020B0604020202020204" pitchFamily="34" charset="0"/>
            </a:endParaRPr>
          </a:p>
          <a:p>
            <a:pPr marL="0" indent="0">
              <a:buNone/>
            </a:pPr>
            <a:r>
              <a:rPr lang="fr-FR" sz="1600" dirty="0" smtClean="0">
                <a:latin typeface="Arial" panose="020B0604020202020204" pitchFamily="34" charset="0"/>
                <a:cs typeface="Arial" panose="020B0604020202020204" pitchFamily="34" charset="0"/>
              </a:rPr>
              <a:t>…………….+ d’autres références bibliographiques au fur et à mesure du cours…</a:t>
            </a:r>
          </a:p>
          <a:p>
            <a:endParaRPr lang="fr-FR" sz="1200" dirty="0">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6"/>
          <a:stretch>
            <a:fillRect/>
          </a:stretch>
        </p:blipFill>
        <p:spPr>
          <a:xfrm>
            <a:off x="9583882" y="2635682"/>
            <a:ext cx="1943100" cy="2676525"/>
          </a:xfrm>
          <a:prstGeom prst="rect">
            <a:avLst/>
          </a:prstGeom>
        </p:spPr>
      </p:pic>
      <p:pic>
        <p:nvPicPr>
          <p:cNvPr id="8" name="Image 7"/>
          <p:cNvPicPr>
            <a:picLocks noChangeAspect="1"/>
          </p:cNvPicPr>
          <p:nvPr/>
        </p:nvPicPr>
        <p:blipFill>
          <a:blip r:embed="rId7"/>
          <a:stretch>
            <a:fillRect/>
          </a:stretch>
        </p:blipFill>
        <p:spPr>
          <a:xfrm>
            <a:off x="838777" y="3845935"/>
            <a:ext cx="1943100" cy="2657475"/>
          </a:xfrm>
          <a:prstGeom prst="rect">
            <a:avLst/>
          </a:prstGeom>
        </p:spPr>
      </p:pic>
      <p:pic>
        <p:nvPicPr>
          <p:cNvPr id="9" name="Image 8"/>
          <p:cNvPicPr>
            <a:picLocks noChangeAspect="1"/>
          </p:cNvPicPr>
          <p:nvPr/>
        </p:nvPicPr>
        <p:blipFill>
          <a:blip r:embed="rId8"/>
          <a:stretch>
            <a:fillRect/>
          </a:stretch>
        </p:blipFill>
        <p:spPr>
          <a:xfrm>
            <a:off x="3674341" y="3855460"/>
            <a:ext cx="1943100" cy="2647950"/>
          </a:xfrm>
          <a:prstGeom prst="rect">
            <a:avLst/>
          </a:prstGeom>
        </p:spPr>
      </p:pic>
    </p:spTree>
    <p:extLst>
      <p:ext uri="{BB962C8B-B14F-4D97-AF65-F5344CB8AC3E}">
        <p14:creationId xmlns:p14="http://schemas.microsoft.com/office/powerpoint/2010/main" val="1815919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smtClean="0"/>
              <a:t>INTroduction</a:t>
            </a:r>
            <a:endParaRPr lang="fr-FR" dirty="0"/>
          </a:p>
        </p:txBody>
      </p:sp>
    </p:spTree>
    <p:extLst>
      <p:ext uri="{BB962C8B-B14F-4D97-AF65-F5344CB8AC3E}">
        <p14:creationId xmlns:p14="http://schemas.microsoft.com/office/powerpoint/2010/main" val="1451519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r>
              <a:rPr lang="fr-FR" dirty="0"/>
              <a:t>« </a:t>
            </a:r>
            <a:r>
              <a:rPr lang="fr-FR" i="1" dirty="0"/>
              <a:t>Nous vivons dans un monde complexe et changeant où l’innovation permanente est essentielle. Cela pose des interactions constantes entre les acteurs sociaux pour dépister les problèmes à temps, encourager l’initiative, formuler des réponses qui tiennent compte des situations spécifiques</a:t>
            </a:r>
            <a:r>
              <a:rPr lang="fr-FR" dirty="0"/>
              <a:t> </a:t>
            </a:r>
            <a:r>
              <a:rPr lang="fr-FR" dirty="0" smtClean="0"/>
              <a:t>»</a:t>
            </a:r>
          </a:p>
          <a:p>
            <a:pPr marL="0" indent="0" algn="ctr">
              <a:buNone/>
            </a:pPr>
            <a:r>
              <a:rPr lang="fr-FR" dirty="0" smtClean="0"/>
              <a:t>Michel Crozier</a:t>
            </a:r>
            <a:endParaRPr lang="fr-FR" dirty="0"/>
          </a:p>
        </p:txBody>
      </p:sp>
    </p:spTree>
    <p:extLst>
      <p:ext uri="{BB962C8B-B14F-4D97-AF65-F5344CB8AC3E}">
        <p14:creationId xmlns:p14="http://schemas.microsoft.com/office/powerpoint/2010/main" val="3876840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3163" y="932873"/>
            <a:ext cx="9430327" cy="4807155"/>
          </a:xfrm>
        </p:spPr>
        <p:txBody>
          <a:bodyPr>
            <a:normAutofit/>
          </a:bodyPr>
          <a:lstStyle/>
          <a:p>
            <a:r>
              <a:rPr lang="fr-FR" dirty="0"/>
              <a:t>en socio des organisations :</a:t>
            </a:r>
            <a:r>
              <a:rPr lang="fr-FR" dirty="0" smtClean="0"/>
              <a:t> nombreux </a:t>
            </a:r>
            <a:r>
              <a:rPr lang="fr-FR" dirty="0"/>
              <a:t>travaux </a:t>
            </a:r>
            <a:r>
              <a:rPr lang="fr-FR" dirty="0" smtClean="0"/>
              <a:t>sur les résistances </a:t>
            </a:r>
            <a:r>
              <a:rPr lang="fr-FR" dirty="0"/>
              <a:t>organisationnelles qui ont lieu régulièrement face à l’introduction d’innovations technologiques ou face à des innovations </a:t>
            </a:r>
            <a:r>
              <a:rPr lang="fr-FR" dirty="0" smtClean="0"/>
              <a:t>organisationnelles</a:t>
            </a:r>
          </a:p>
          <a:p>
            <a:r>
              <a:rPr lang="fr-FR" dirty="0"/>
              <a:t>on vit dans </a:t>
            </a:r>
            <a:r>
              <a:rPr lang="fr-FR" dirty="0" smtClean="0"/>
              <a:t>des </a:t>
            </a:r>
            <a:r>
              <a:rPr lang="fr-FR" dirty="0"/>
              <a:t>sociétés où l’innovation apparaît comme une injonction </a:t>
            </a:r>
            <a:r>
              <a:rPr lang="fr-FR" dirty="0" smtClean="0"/>
              <a:t>permanente</a:t>
            </a:r>
            <a:r>
              <a:rPr lang="fr-FR" dirty="0"/>
              <a:t> </a:t>
            </a:r>
            <a:r>
              <a:rPr lang="fr-FR" dirty="0" smtClean="0"/>
              <a:t>: la </a:t>
            </a:r>
            <a:r>
              <a:rPr lang="fr-FR" dirty="0"/>
              <a:t>vie des entreprises </a:t>
            </a:r>
            <a:r>
              <a:rPr lang="fr-FR" dirty="0" smtClean="0"/>
              <a:t>peut </a:t>
            </a:r>
            <a:r>
              <a:rPr lang="fr-FR" dirty="0"/>
              <a:t>se </a:t>
            </a:r>
            <a:r>
              <a:rPr lang="fr-FR" dirty="0" smtClean="0"/>
              <a:t>résumer </a:t>
            </a:r>
            <a:r>
              <a:rPr lang="fr-FR" dirty="0"/>
              <a:t>à « Innover ou périr </a:t>
            </a:r>
            <a:r>
              <a:rPr lang="fr-FR" dirty="0" smtClean="0"/>
              <a:t>»</a:t>
            </a:r>
          </a:p>
          <a:p>
            <a:pPr marL="0" indent="0">
              <a:buNone/>
            </a:pPr>
            <a:r>
              <a:rPr lang="fr-FR" dirty="0" smtClean="0"/>
              <a:t>Ex :  Apple </a:t>
            </a:r>
            <a:r>
              <a:rPr lang="fr-FR" dirty="0"/>
              <a:t>sort des produits innovants en </a:t>
            </a:r>
            <a:r>
              <a:rPr lang="fr-FR" dirty="0" smtClean="0"/>
              <a:t>permanence </a:t>
            </a:r>
            <a:r>
              <a:rPr lang="fr-FR" dirty="0"/>
              <a:t>avec </a:t>
            </a:r>
            <a:r>
              <a:rPr lang="fr-FR" dirty="0" smtClean="0"/>
              <a:t>des controverses </a:t>
            </a:r>
            <a:r>
              <a:rPr lang="fr-FR" dirty="0"/>
              <a:t>liées à cette course à </a:t>
            </a:r>
            <a:r>
              <a:rPr lang="fr-FR" dirty="0" smtClean="0"/>
              <a:t>l’innovation (surconsommation, obsolescence programmée…)</a:t>
            </a:r>
          </a:p>
          <a:p>
            <a:pPr marL="0" indent="0">
              <a:buNone/>
            </a:pPr>
            <a:r>
              <a:rPr lang="fr-FR" dirty="0" smtClean="0"/>
              <a:t>Cf. tous les ans à Los Angeles a lieu le CES (Consumer </a:t>
            </a:r>
            <a:r>
              <a:rPr lang="fr-FR" dirty="0" err="1"/>
              <a:t>E</a:t>
            </a:r>
            <a:r>
              <a:rPr lang="fr-FR" dirty="0" err="1" smtClean="0"/>
              <a:t>lectronic</a:t>
            </a:r>
            <a:r>
              <a:rPr lang="fr-FR" dirty="0" smtClean="0"/>
              <a:t> Show) : </a:t>
            </a:r>
            <a:r>
              <a:rPr lang="fr-FR" dirty="0"/>
              <a:t>grandes entreprises et </a:t>
            </a:r>
            <a:r>
              <a:rPr lang="fr-FR" dirty="0" smtClean="0"/>
              <a:t> </a:t>
            </a:r>
            <a:r>
              <a:rPr lang="fr-FR" dirty="0" err="1"/>
              <a:t>start</a:t>
            </a:r>
            <a:r>
              <a:rPr lang="fr-FR" dirty="0"/>
              <a:t> up viennent présenter leurs dernières innovations, prototypes, qui </a:t>
            </a:r>
            <a:r>
              <a:rPr lang="fr-FR" dirty="0" smtClean="0"/>
              <a:t>cependant ne </a:t>
            </a:r>
            <a:r>
              <a:rPr lang="fr-FR" dirty="0"/>
              <a:t>trouveront pas </a:t>
            </a:r>
            <a:r>
              <a:rPr lang="fr-FR" dirty="0" smtClean="0"/>
              <a:t>tous leur </a:t>
            </a:r>
            <a:r>
              <a:rPr lang="fr-FR" dirty="0"/>
              <a:t>marché,  </a:t>
            </a:r>
          </a:p>
          <a:p>
            <a:pPr marL="0" indent="0">
              <a:buNone/>
            </a:pPr>
            <a:r>
              <a:rPr lang="fr-FR" dirty="0">
                <a:hlinkClick r:id="rId2"/>
              </a:rPr>
              <a:t>https://</a:t>
            </a:r>
            <a:r>
              <a:rPr lang="fr-FR" dirty="0" smtClean="0">
                <a:hlinkClick r:id="rId2"/>
              </a:rPr>
              <a:t>www.lemonde.fr/pixels/article/2020/01/08/ces-2020-quatre-innovations-intrigantes-en-direct-du-salon-de-l-electronique-de-las-vegas_6025123_4408996.html</a:t>
            </a:r>
            <a:endParaRPr lang="fr-FR" dirty="0" smtClean="0"/>
          </a:p>
          <a:p>
            <a:pPr marL="0" indent="0">
              <a:buNone/>
            </a:pPr>
            <a:endParaRPr lang="fr-FR" dirty="0"/>
          </a:p>
          <a:p>
            <a:pPr marL="0" indent="0">
              <a:buNone/>
            </a:pPr>
            <a:endParaRPr lang="fr-FR" dirty="0"/>
          </a:p>
        </p:txBody>
      </p:sp>
    </p:spTree>
    <p:extLst>
      <p:ext uri="{BB962C8B-B14F-4D97-AF65-F5344CB8AC3E}">
        <p14:creationId xmlns:p14="http://schemas.microsoft.com/office/powerpoint/2010/main" val="2087038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31136" y="1542473"/>
            <a:ext cx="7729728" cy="4197554"/>
          </a:xfrm>
        </p:spPr>
        <p:txBody>
          <a:bodyPr/>
          <a:lstStyle/>
          <a:p>
            <a:r>
              <a:rPr lang="fr-FR" dirty="0" smtClean="0"/>
              <a:t>Innover pour répondre aux besoins de nos sociétés? </a:t>
            </a:r>
            <a:r>
              <a:rPr lang="fr-FR" dirty="0"/>
              <a:t>Depuis de nombreuses </a:t>
            </a:r>
            <a:r>
              <a:rPr lang="fr-FR" dirty="0" smtClean="0"/>
              <a:t>années l’Agence </a:t>
            </a:r>
            <a:r>
              <a:rPr lang="fr-FR" dirty="0"/>
              <a:t>N</a:t>
            </a:r>
            <a:r>
              <a:rPr lang="fr-FR" dirty="0" smtClean="0"/>
              <a:t>ationale </a:t>
            </a:r>
            <a:r>
              <a:rPr lang="fr-FR" dirty="0"/>
              <a:t>de la </a:t>
            </a:r>
            <a:r>
              <a:rPr lang="fr-FR" dirty="0" smtClean="0"/>
              <a:t>Recherche lance </a:t>
            </a:r>
            <a:r>
              <a:rPr lang="fr-FR" dirty="0"/>
              <a:t>des appels à projet autour des sociétés </a:t>
            </a:r>
            <a:r>
              <a:rPr lang="fr-FR" dirty="0" smtClean="0"/>
              <a:t>et/ou approches innovantes</a:t>
            </a:r>
            <a:r>
              <a:rPr lang="fr-FR" dirty="0"/>
              <a:t>. </a:t>
            </a:r>
          </a:p>
          <a:p>
            <a:pPr marL="0" indent="0">
              <a:buNone/>
            </a:pPr>
            <a:r>
              <a:rPr lang="fr-FR" dirty="0" smtClean="0"/>
              <a:t>ex. EN 2015, 2016</a:t>
            </a:r>
            <a:r>
              <a:rPr lang="fr-FR" dirty="0"/>
              <a:t>, le Défi 8 : </a:t>
            </a:r>
            <a:r>
              <a:rPr lang="fr-FR" dirty="0">
                <a:hlinkClick r:id="rId2" tooltip="Télécharger ce document"/>
              </a:rPr>
              <a:t>Sociétés innovantes, intégrantes et </a:t>
            </a:r>
            <a:r>
              <a:rPr lang="fr-FR" dirty="0" smtClean="0">
                <a:hlinkClick r:id="rId2" tooltip="Télécharger ce document"/>
              </a:rPr>
              <a:t>adaptatives</a:t>
            </a:r>
            <a:r>
              <a:rPr lang="fr-FR" dirty="0" smtClean="0"/>
              <a:t> : pour favoriser </a:t>
            </a:r>
            <a:r>
              <a:rPr lang="fr-FR" dirty="0"/>
              <a:t>la coopération et la confrontation des approches des disciplines des SHS et des problématiques soulevées par les autres disciplines </a:t>
            </a:r>
            <a:r>
              <a:rPr lang="fr-FR" dirty="0" smtClean="0"/>
              <a:t>scientifiques </a:t>
            </a:r>
            <a:r>
              <a:rPr lang="fr-FR" dirty="0"/>
              <a:t>et par le développement </a:t>
            </a:r>
            <a:r>
              <a:rPr lang="fr-FR" dirty="0" smtClean="0"/>
              <a:t>technologiques</a:t>
            </a:r>
          </a:p>
          <a:p>
            <a:r>
              <a:rPr lang="fr-FR" dirty="0" smtClean="0"/>
              <a:t>Innover pour mieux apprendre/enseigner? l’innovation pédagogique : NTIC, classe inversée…</a:t>
            </a:r>
          </a:p>
          <a:p>
            <a:r>
              <a:rPr lang="fr-FR" dirty="0"/>
              <a:t>Aujourd’hui on parle aussi d’innovation de rupture… il faut être disruptif (voir plus loin).</a:t>
            </a:r>
          </a:p>
          <a:p>
            <a:endParaRPr lang="fr-FR" dirty="0"/>
          </a:p>
        </p:txBody>
      </p:sp>
    </p:spTree>
    <p:extLst>
      <p:ext uri="{BB962C8B-B14F-4D97-AF65-F5344CB8AC3E}">
        <p14:creationId xmlns:p14="http://schemas.microsoft.com/office/powerpoint/2010/main" val="2980102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53982" y="567528"/>
            <a:ext cx="4809145" cy="1188720"/>
          </a:xfrm>
        </p:spPr>
        <p:txBody>
          <a:bodyPr>
            <a:normAutofit fontScale="90000"/>
          </a:bodyPr>
          <a:lstStyle/>
          <a:p>
            <a:r>
              <a:rPr lang="fr-FR" dirty="0" smtClean="0"/>
              <a:t>Évolution des usages du terme « innovation »</a:t>
            </a:r>
            <a:endParaRPr lang="fr-FR" dirty="0"/>
          </a:p>
        </p:txBody>
      </p:sp>
      <p:sp>
        <p:nvSpPr>
          <p:cNvPr id="9" name="Espace réservé du contenu 8"/>
          <p:cNvSpPr>
            <a:spLocks noGrp="1"/>
          </p:cNvSpPr>
          <p:nvPr>
            <p:ph sz="half" idx="1"/>
          </p:nvPr>
        </p:nvSpPr>
        <p:spPr>
          <a:xfrm>
            <a:off x="732167" y="2638044"/>
            <a:ext cx="4271771" cy="2220971"/>
          </a:xfrm>
          <a:ln>
            <a:solidFill>
              <a:schemeClr val="accent1"/>
            </a:solidFill>
          </a:ln>
        </p:spPr>
        <p:txBody>
          <a:bodyPr>
            <a:normAutofit fontScale="92500" lnSpcReduction="10000"/>
          </a:bodyPr>
          <a:lstStyle/>
          <a:p>
            <a:r>
              <a:rPr lang="fr-FR" dirty="0"/>
              <a:t>L</a:t>
            </a:r>
            <a:r>
              <a:rPr lang="fr-FR" dirty="0" smtClean="0"/>
              <a:t>es </a:t>
            </a:r>
            <a:r>
              <a:rPr lang="fr-FR" dirty="0"/>
              <a:t>usages premiers de ce mot « innovation »  </a:t>
            </a:r>
            <a:r>
              <a:rPr lang="fr-FR" dirty="0" smtClean="0"/>
              <a:t>:  </a:t>
            </a:r>
            <a:r>
              <a:rPr lang="fr-FR" dirty="0"/>
              <a:t>dans un contexte négatif : </a:t>
            </a:r>
          </a:p>
          <a:p>
            <a:pPr marL="0" indent="0">
              <a:buNone/>
            </a:pPr>
            <a:r>
              <a:rPr lang="fr-FR" dirty="0"/>
              <a:t>Au </a:t>
            </a:r>
            <a:r>
              <a:rPr lang="fr-FR" dirty="0">
                <a:solidFill>
                  <a:schemeClr val="accent3"/>
                </a:solidFill>
              </a:rPr>
              <a:t>Moyen-Âge</a:t>
            </a:r>
            <a:r>
              <a:rPr lang="fr-FR" dirty="0"/>
              <a:t>, l’innovation désignait le renouvellement d’une pensée ou doctrine et ce terme permettait d’évoquer toutes les inquiétudes liées à la remise en cause des cadres de pensée établis.  Idée d’une rupture </a:t>
            </a:r>
            <a:r>
              <a:rPr lang="fr-FR" dirty="0" smtClean="0"/>
              <a:t>dangereuse</a:t>
            </a:r>
            <a:r>
              <a:rPr lang="fr-FR" dirty="0"/>
              <a:t>?</a:t>
            </a:r>
          </a:p>
          <a:p>
            <a:pPr marL="0" indent="0">
              <a:buNone/>
            </a:pPr>
            <a:endParaRPr lang="fr-FR" dirty="0"/>
          </a:p>
        </p:txBody>
      </p:sp>
      <p:sp>
        <p:nvSpPr>
          <p:cNvPr id="5" name="Espace réservé du contenu 4"/>
          <p:cNvSpPr>
            <a:spLocks noGrp="1"/>
          </p:cNvSpPr>
          <p:nvPr>
            <p:ph sz="half" idx="2"/>
          </p:nvPr>
        </p:nvSpPr>
        <p:spPr>
          <a:xfrm>
            <a:off x="5560291" y="923636"/>
            <a:ext cx="5975927" cy="5661891"/>
          </a:xfrm>
          <a:ln>
            <a:solidFill>
              <a:schemeClr val="accent1"/>
            </a:solidFill>
          </a:ln>
        </p:spPr>
        <p:txBody>
          <a:bodyPr>
            <a:normAutofit fontScale="92500" lnSpcReduction="10000"/>
          </a:bodyPr>
          <a:lstStyle/>
          <a:p>
            <a:pPr algn="just"/>
            <a:r>
              <a:rPr lang="fr-FR" dirty="0"/>
              <a:t>Dans nos </a:t>
            </a:r>
            <a:r>
              <a:rPr lang="fr-FR" dirty="0">
                <a:solidFill>
                  <a:schemeClr val="accent3"/>
                </a:solidFill>
              </a:rPr>
              <a:t>sociétés contemporaines</a:t>
            </a:r>
            <a:r>
              <a:rPr lang="fr-FR" dirty="0"/>
              <a:t> la notion d’innovation est connotée de manière plutôt positive.</a:t>
            </a:r>
          </a:p>
          <a:p>
            <a:pPr algn="just"/>
            <a:r>
              <a:rPr lang="fr-FR" dirty="0"/>
              <a:t>Aujourd’hui lorsque l’on parle d’innovation on l’associe à la création, au progrès : liée au monde économique/ social etc… implications </a:t>
            </a:r>
            <a:r>
              <a:rPr lang="fr-FR" dirty="0" smtClean="0"/>
              <a:t>sociétales et technologiques</a:t>
            </a:r>
          </a:p>
          <a:p>
            <a:pPr algn="just"/>
            <a:r>
              <a:rPr lang="fr-FR" dirty="0"/>
              <a:t>Désormais ces innovations </a:t>
            </a:r>
            <a:r>
              <a:rPr lang="fr-FR" dirty="0">
                <a:solidFill>
                  <a:schemeClr val="accent3"/>
                </a:solidFill>
              </a:rPr>
              <a:t>technologiques</a:t>
            </a:r>
            <a:r>
              <a:rPr lang="fr-FR" dirty="0"/>
              <a:t> nous entourent. Mais en même temps il ne faut pas oublier que cette innovation peut être également </a:t>
            </a:r>
            <a:r>
              <a:rPr lang="fr-FR" dirty="0" smtClean="0"/>
              <a:t> : </a:t>
            </a:r>
          </a:p>
          <a:p>
            <a:pPr algn="just"/>
            <a:r>
              <a:rPr lang="fr-FR" dirty="0" smtClean="0">
                <a:solidFill>
                  <a:schemeClr val="accent3"/>
                </a:solidFill>
              </a:rPr>
              <a:t>sociale</a:t>
            </a:r>
            <a:r>
              <a:rPr lang="fr-FR" dirty="0" smtClean="0"/>
              <a:t> </a:t>
            </a:r>
            <a:r>
              <a:rPr lang="fr-FR" dirty="0"/>
              <a:t>(les circuits court, les tiers lieux), </a:t>
            </a:r>
            <a:endParaRPr lang="fr-FR" dirty="0" smtClean="0"/>
          </a:p>
          <a:p>
            <a:pPr algn="just"/>
            <a:r>
              <a:rPr lang="fr-FR" dirty="0" smtClean="0">
                <a:solidFill>
                  <a:schemeClr val="accent3"/>
                </a:solidFill>
              </a:rPr>
              <a:t>organisationnelle</a:t>
            </a:r>
            <a:r>
              <a:rPr lang="fr-FR" dirty="0" smtClean="0"/>
              <a:t> </a:t>
            </a:r>
            <a:r>
              <a:rPr lang="fr-FR" dirty="0"/>
              <a:t>(dans le monde du travail : télétravail, </a:t>
            </a:r>
            <a:r>
              <a:rPr lang="fr-FR" dirty="0" err="1"/>
              <a:t>coworking</a:t>
            </a:r>
            <a:r>
              <a:rPr lang="fr-FR" dirty="0"/>
              <a:t>), </a:t>
            </a:r>
            <a:endParaRPr lang="fr-FR" dirty="0" smtClean="0"/>
          </a:p>
          <a:p>
            <a:pPr algn="just"/>
            <a:r>
              <a:rPr lang="fr-FR" dirty="0" smtClean="0">
                <a:solidFill>
                  <a:schemeClr val="accent3"/>
                </a:solidFill>
              </a:rPr>
              <a:t>politique</a:t>
            </a:r>
            <a:r>
              <a:rPr lang="fr-FR" dirty="0" smtClean="0"/>
              <a:t> </a:t>
            </a:r>
            <a:r>
              <a:rPr lang="fr-FR" dirty="0"/>
              <a:t>(referendum d’initiative partagé), </a:t>
            </a:r>
            <a:endParaRPr lang="fr-FR" dirty="0" smtClean="0"/>
          </a:p>
          <a:p>
            <a:pPr algn="just"/>
            <a:r>
              <a:rPr lang="fr-FR" dirty="0" smtClean="0">
                <a:solidFill>
                  <a:schemeClr val="accent3"/>
                </a:solidFill>
              </a:rPr>
              <a:t>économique</a:t>
            </a:r>
            <a:r>
              <a:rPr lang="fr-FR" dirty="0"/>
              <a:t>, </a:t>
            </a:r>
            <a:endParaRPr lang="fr-FR" dirty="0" smtClean="0"/>
          </a:p>
          <a:p>
            <a:pPr algn="just"/>
            <a:r>
              <a:rPr lang="fr-FR" dirty="0" smtClean="0">
                <a:solidFill>
                  <a:schemeClr val="accent3"/>
                </a:solidFill>
              </a:rPr>
              <a:t>littéraire</a:t>
            </a:r>
            <a:r>
              <a:rPr lang="fr-FR" dirty="0">
                <a:solidFill>
                  <a:schemeClr val="accent3"/>
                </a:solidFill>
              </a:rPr>
              <a:t>, </a:t>
            </a:r>
            <a:r>
              <a:rPr lang="fr-FR" dirty="0" smtClean="0">
                <a:solidFill>
                  <a:schemeClr val="accent3"/>
                </a:solidFill>
              </a:rPr>
              <a:t>artistique</a:t>
            </a:r>
            <a:r>
              <a:rPr lang="fr-FR" dirty="0" smtClean="0"/>
              <a:t> (grands </a:t>
            </a:r>
            <a:r>
              <a:rPr lang="fr-FR" dirty="0"/>
              <a:t>mouvements artistiques, </a:t>
            </a:r>
            <a:r>
              <a:rPr lang="fr-FR" dirty="0" smtClean="0"/>
              <a:t>littéraires :  </a:t>
            </a:r>
            <a:r>
              <a:rPr lang="fr-FR" dirty="0"/>
              <a:t>(le nouveau Roman avec Sarraute </a:t>
            </a:r>
            <a:r>
              <a:rPr lang="fr-FR" dirty="0" smtClean="0"/>
              <a:t>ou Robbe-Grillet, </a:t>
            </a:r>
            <a:r>
              <a:rPr lang="fr-FR" dirty="0"/>
              <a:t>les arts numériques, les musiques techno, etc…)</a:t>
            </a:r>
          </a:p>
          <a:p>
            <a:endParaRPr lang="fr-FR" dirty="0"/>
          </a:p>
        </p:txBody>
      </p:sp>
    </p:spTree>
    <p:extLst>
      <p:ext uri="{BB962C8B-B14F-4D97-AF65-F5344CB8AC3E}">
        <p14:creationId xmlns:p14="http://schemas.microsoft.com/office/powerpoint/2010/main" val="2863504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Evolution des manières d’innover</a:t>
            </a:r>
            <a:endParaRPr lang="fr-FR" dirty="0"/>
          </a:p>
        </p:txBody>
      </p:sp>
      <p:sp>
        <p:nvSpPr>
          <p:cNvPr id="4" name="Espace réservé du contenu 3"/>
          <p:cNvSpPr>
            <a:spLocks noGrp="1"/>
          </p:cNvSpPr>
          <p:nvPr>
            <p:ph sz="half" idx="1"/>
          </p:nvPr>
        </p:nvSpPr>
        <p:spPr>
          <a:xfrm>
            <a:off x="1581912" y="2638044"/>
            <a:ext cx="4271771" cy="3101982"/>
          </a:xfrm>
          <a:ln>
            <a:solidFill>
              <a:schemeClr val="accent1"/>
            </a:solidFill>
          </a:ln>
        </p:spPr>
        <p:txBody>
          <a:bodyPr>
            <a:normAutofit fontScale="85000" lnSpcReduction="20000"/>
          </a:bodyPr>
          <a:lstStyle/>
          <a:p>
            <a:pPr algn="just"/>
            <a:r>
              <a:rPr lang="fr-FR" sz="2100" b="1" dirty="0" smtClean="0"/>
              <a:t>Le modèle classique : </a:t>
            </a:r>
          </a:p>
          <a:p>
            <a:pPr algn="just"/>
            <a:r>
              <a:rPr lang="fr-FR" sz="2100" dirty="0" smtClean="0"/>
              <a:t>Des chercheurs faisaient </a:t>
            </a:r>
            <a:r>
              <a:rPr lang="fr-FR" sz="2100" dirty="0"/>
              <a:t>de la recherche fondamentale puis les ingénieurs appliquaient les connaissances </a:t>
            </a:r>
            <a:r>
              <a:rPr lang="fr-FR" sz="2100" dirty="0" smtClean="0"/>
              <a:t>issues des </a:t>
            </a:r>
            <a:r>
              <a:rPr lang="fr-FR" sz="2100" dirty="0"/>
              <a:t>sciences en créant des prototypes, pour concevoir des objets </a:t>
            </a:r>
            <a:r>
              <a:rPr lang="fr-FR" sz="2100" dirty="0" smtClean="0"/>
              <a:t>voire </a:t>
            </a:r>
            <a:r>
              <a:rPr lang="fr-FR" sz="2100" dirty="0"/>
              <a:t>des services qui seraient adoptés ou </a:t>
            </a:r>
            <a:r>
              <a:rPr lang="fr-FR" sz="2100" dirty="0" smtClean="0"/>
              <a:t>rejetés </a:t>
            </a:r>
            <a:r>
              <a:rPr lang="fr-FR" sz="2100" dirty="0"/>
              <a:t>par les destinateurs finaux (clients, consommateurs, usagers etc.). </a:t>
            </a:r>
          </a:p>
          <a:p>
            <a:endParaRPr lang="fr-FR" dirty="0"/>
          </a:p>
        </p:txBody>
      </p:sp>
      <p:sp>
        <p:nvSpPr>
          <p:cNvPr id="5" name="Espace réservé du contenu 4"/>
          <p:cNvSpPr>
            <a:spLocks noGrp="1"/>
          </p:cNvSpPr>
          <p:nvPr>
            <p:ph sz="half" idx="2"/>
          </p:nvPr>
        </p:nvSpPr>
        <p:spPr>
          <a:xfrm>
            <a:off x="6338315" y="2638044"/>
            <a:ext cx="4270247" cy="3772916"/>
          </a:xfrm>
          <a:ln>
            <a:solidFill>
              <a:schemeClr val="accent1"/>
            </a:solidFill>
          </a:ln>
        </p:spPr>
        <p:txBody>
          <a:bodyPr>
            <a:normAutofit fontScale="85000" lnSpcReduction="20000"/>
          </a:bodyPr>
          <a:lstStyle/>
          <a:p>
            <a:r>
              <a:rPr lang="fr-FR" sz="2100" b="1" dirty="0" smtClean="0"/>
              <a:t>Modèle aujourd’hui remis en cause pour une innovation plus ouverte </a:t>
            </a:r>
            <a:r>
              <a:rPr lang="fr-FR" sz="2100" dirty="0" smtClean="0"/>
              <a:t>:</a:t>
            </a:r>
          </a:p>
          <a:p>
            <a:pPr algn="just"/>
            <a:r>
              <a:rPr lang="fr-FR" sz="2100" dirty="0"/>
              <a:t>L’innovation est </a:t>
            </a:r>
            <a:r>
              <a:rPr lang="fr-FR" sz="2100" dirty="0" smtClean="0"/>
              <a:t>vue comme un </a:t>
            </a:r>
            <a:r>
              <a:rPr lang="fr-FR" sz="2100" dirty="0"/>
              <a:t>processus social, </a:t>
            </a:r>
            <a:endParaRPr lang="fr-FR" sz="2100" dirty="0" smtClean="0"/>
          </a:p>
          <a:p>
            <a:pPr algn="just"/>
            <a:r>
              <a:rPr lang="fr-FR" sz="2100" dirty="0" smtClean="0"/>
              <a:t>de </a:t>
            </a:r>
            <a:r>
              <a:rPr lang="fr-FR" sz="2100" dirty="0"/>
              <a:t>plus en plus les </a:t>
            </a:r>
            <a:r>
              <a:rPr lang="fr-FR" sz="2100" dirty="0" smtClean="0"/>
              <a:t>utilisateurs </a:t>
            </a:r>
            <a:r>
              <a:rPr lang="fr-FR" sz="2100" i="1" dirty="0" smtClean="0"/>
              <a:t>(terme absent </a:t>
            </a:r>
            <a:r>
              <a:rPr lang="fr-FR" sz="2100" i="1" dirty="0"/>
              <a:t>dans </a:t>
            </a:r>
            <a:r>
              <a:rPr lang="fr-FR" sz="2100" i="1" dirty="0" smtClean="0"/>
              <a:t>le nuage de mots)</a:t>
            </a:r>
            <a:r>
              <a:rPr lang="fr-FR" sz="2100" dirty="0" smtClean="0"/>
              <a:t> </a:t>
            </a:r>
            <a:r>
              <a:rPr lang="fr-FR" sz="2100" dirty="0"/>
              <a:t>peuvent être des </a:t>
            </a:r>
            <a:r>
              <a:rPr lang="fr-FR" sz="2100" dirty="0" err="1"/>
              <a:t>co</a:t>
            </a:r>
            <a:r>
              <a:rPr lang="fr-FR" sz="2100" dirty="0"/>
              <a:t>-inventeurs </a:t>
            </a:r>
            <a:r>
              <a:rPr lang="fr-FR" sz="2100" dirty="0" err="1" smtClean="0"/>
              <a:t>co</a:t>
            </a:r>
            <a:r>
              <a:rPr lang="fr-FR" sz="2100" dirty="0" smtClean="0"/>
              <a:t>-créateurs </a:t>
            </a:r>
            <a:r>
              <a:rPr lang="fr-FR" sz="2100" dirty="0"/>
              <a:t>et peuvent avoir le statut de </a:t>
            </a:r>
            <a:r>
              <a:rPr lang="fr-FR" sz="2100" dirty="0" err="1"/>
              <a:t>co</a:t>
            </a:r>
            <a:r>
              <a:rPr lang="fr-FR" sz="2100" dirty="0"/>
              <a:t>-chercheurs</a:t>
            </a:r>
            <a:r>
              <a:rPr lang="fr-FR" sz="2100" dirty="0" smtClean="0"/>
              <a:t>.</a:t>
            </a:r>
          </a:p>
          <a:p>
            <a:pPr algn="just"/>
            <a:r>
              <a:rPr lang="fr-FR" sz="2100" dirty="0" smtClean="0"/>
              <a:t> </a:t>
            </a:r>
            <a:r>
              <a:rPr lang="fr-FR" sz="2100" dirty="0"/>
              <a:t>On va vers le </a:t>
            </a:r>
            <a:r>
              <a:rPr lang="fr-FR" sz="2100" i="1" dirty="0"/>
              <a:t>do </a:t>
            </a:r>
            <a:r>
              <a:rPr lang="fr-FR" sz="2100" i="1" dirty="0" err="1"/>
              <a:t>it</a:t>
            </a:r>
            <a:r>
              <a:rPr lang="fr-FR" sz="2100" i="1" dirty="0"/>
              <a:t> </a:t>
            </a:r>
            <a:r>
              <a:rPr lang="fr-FR" sz="2100" i="1" dirty="0" err="1"/>
              <a:t>yourself</a:t>
            </a:r>
            <a:r>
              <a:rPr lang="fr-FR" sz="2100" dirty="0"/>
              <a:t> : les usagers se passent  des scientifiques et des </a:t>
            </a:r>
            <a:r>
              <a:rPr lang="fr-FR" sz="2100" dirty="0" smtClean="0"/>
              <a:t>ingénieurs </a:t>
            </a:r>
            <a:r>
              <a:rPr lang="fr-FR" sz="2100" dirty="0"/>
              <a:t>(tiers </a:t>
            </a:r>
            <a:r>
              <a:rPr lang="fr-FR" sz="2100" dirty="0" smtClean="0"/>
              <a:t>lieux, « </a:t>
            </a:r>
            <a:r>
              <a:rPr lang="fr-FR" sz="2100" dirty="0" err="1" smtClean="0"/>
              <a:t>repair</a:t>
            </a:r>
            <a:r>
              <a:rPr lang="fr-FR" sz="2100" dirty="0" smtClean="0"/>
              <a:t> cafés », cafés bricole…) pour faire tout seuls ou avec l’aide d’autres usagers plus avancés…</a:t>
            </a:r>
            <a:endParaRPr lang="fr-FR" sz="2100" dirty="0"/>
          </a:p>
          <a:p>
            <a:endParaRPr lang="fr-FR" dirty="0"/>
          </a:p>
        </p:txBody>
      </p:sp>
    </p:spTree>
    <p:extLst>
      <p:ext uri="{BB962C8B-B14F-4D97-AF65-F5344CB8AC3E}">
        <p14:creationId xmlns:p14="http://schemas.microsoft.com/office/powerpoint/2010/main" val="2710492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2184954" y="1649753"/>
            <a:ext cx="7729728" cy="4067556"/>
          </a:xfrm>
        </p:spPr>
        <p:txBody>
          <a:bodyPr/>
          <a:lstStyle/>
          <a:p>
            <a:r>
              <a:rPr lang="fr-FR" dirty="0" smtClean="0"/>
              <a:t>Quelques questions qui vont guider ce cours : </a:t>
            </a:r>
          </a:p>
          <a:p>
            <a:pPr marL="0" indent="0">
              <a:buNone/>
            </a:pPr>
            <a:r>
              <a:rPr lang="fr-FR" dirty="0">
                <a:solidFill>
                  <a:srgbClr val="0070C0"/>
                </a:solidFill>
              </a:rPr>
              <a:t>E</a:t>
            </a:r>
            <a:r>
              <a:rPr lang="fr-FR" dirty="0" smtClean="0">
                <a:solidFill>
                  <a:srgbClr val="0070C0"/>
                </a:solidFill>
              </a:rPr>
              <a:t>n </a:t>
            </a:r>
            <a:r>
              <a:rPr lang="fr-FR" dirty="0">
                <a:solidFill>
                  <a:srgbClr val="0070C0"/>
                </a:solidFill>
              </a:rPr>
              <a:t>quoi l’innovation est un </a:t>
            </a:r>
            <a:r>
              <a:rPr lang="fr-FR" dirty="0" smtClean="0">
                <a:solidFill>
                  <a:srgbClr val="0070C0"/>
                </a:solidFill>
              </a:rPr>
              <a:t>processus </a:t>
            </a:r>
            <a:r>
              <a:rPr lang="fr-FR" dirty="0">
                <a:solidFill>
                  <a:srgbClr val="0070C0"/>
                </a:solidFill>
              </a:rPr>
              <a:t>social  </a:t>
            </a:r>
            <a:r>
              <a:rPr lang="fr-FR" dirty="0" smtClean="0">
                <a:solidFill>
                  <a:srgbClr val="0070C0"/>
                </a:solidFill>
              </a:rPr>
              <a:t>et en quoi </a:t>
            </a:r>
            <a:r>
              <a:rPr lang="fr-FR" dirty="0">
                <a:solidFill>
                  <a:srgbClr val="0070C0"/>
                </a:solidFill>
              </a:rPr>
              <a:t>la question de la conception de l’innovation a autant d’importance </a:t>
            </a:r>
            <a:r>
              <a:rPr lang="fr-FR" dirty="0" smtClean="0">
                <a:solidFill>
                  <a:srgbClr val="0070C0"/>
                </a:solidFill>
              </a:rPr>
              <a:t>que celle de sa </a:t>
            </a:r>
            <a:r>
              <a:rPr lang="fr-FR" dirty="0">
                <a:solidFill>
                  <a:srgbClr val="0070C0"/>
                </a:solidFill>
              </a:rPr>
              <a:t>diffusion? </a:t>
            </a:r>
            <a:endParaRPr lang="fr-FR" dirty="0" smtClean="0">
              <a:solidFill>
                <a:srgbClr val="0070C0"/>
              </a:solidFill>
            </a:endParaRPr>
          </a:p>
          <a:p>
            <a:pPr marL="0" indent="0">
              <a:buNone/>
            </a:pPr>
            <a:r>
              <a:rPr lang="fr-FR" dirty="0" smtClean="0">
                <a:solidFill>
                  <a:srgbClr val="0070C0"/>
                </a:solidFill>
              </a:rPr>
              <a:t>Quels </a:t>
            </a:r>
            <a:r>
              <a:rPr lang="fr-FR" dirty="0">
                <a:solidFill>
                  <a:srgbClr val="0070C0"/>
                </a:solidFill>
              </a:rPr>
              <a:t>sont les rapports entre innovation, science et société? </a:t>
            </a:r>
          </a:p>
          <a:p>
            <a:pPr marL="0" indent="0">
              <a:buNone/>
            </a:pPr>
            <a:r>
              <a:rPr lang="fr-FR" dirty="0" smtClean="0">
                <a:solidFill>
                  <a:srgbClr val="0070C0"/>
                </a:solidFill>
              </a:rPr>
              <a:t>Innover est-il toujours synonyme de progrès?</a:t>
            </a:r>
          </a:p>
          <a:p>
            <a:pPr marL="0" indent="0">
              <a:buNone/>
            </a:pPr>
            <a:r>
              <a:rPr lang="fr-FR" dirty="0" smtClean="0">
                <a:solidFill>
                  <a:srgbClr val="0070C0"/>
                </a:solidFill>
              </a:rPr>
              <a:t>Qu’est-ce qui peut influencer les innovations? </a:t>
            </a:r>
          </a:p>
          <a:p>
            <a:pPr marL="0" indent="0">
              <a:buNone/>
            </a:pPr>
            <a:r>
              <a:rPr lang="fr-FR" dirty="0" smtClean="0">
                <a:solidFill>
                  <a:srgbClr val="0070C0"/>
                </a:solidFill>
              </a:rPr>
              <a:t>En quoi les innovations peuvent transformer nos pratiques? </a:t>
            </a:r>
          </a:p>
          <a:p>
            <a:pPr marL="0" indent="0">
              <a:buNone/>
            </a:pPr>
            <a:r>
              <a:rPr lang="fr-FR" dirty="0" smtClean="0">
                <a:solidFill>
                  <a:srgbClr val="0070C0"/>
                </a:solidFill>
              </a:rPr>
              <a:t>Quelle place pour les usagers?....</a:t>
            </a:r>
            <a:endParaRPr lang="fr-FR" dirty="0">
              <a:solidFill>
                <a:srgbClr val="0070C0"/>
              </a:solidFill>
            </a:endParaRPr>
          </a:p>
        </p:txBody>
      </p:sp>
    </p:spTree>
    <p:extLst>
      <p:ext uri="{BB962C8B-B14F-4D97-AF65-F5344CB8AC3E}">
        <p14:creationId xmlns:p14="http://schemas.microsoft.com/office/powerpoint/2010/main" val="4071428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1136" y="382801"/>
            <a:ext cx="7729728" cy="1188720"/>
          </a:xfrm>
        </p:spPr>
        <p:txBody>
          <a:bodyPr/>
          <a:lstStyle/>
          <a:p>
            <a:r>
              <a:rPr lang="fr-FR" dirty="0" err="1" smtClean="0"/>
              <a:t>Considerations</a:t>
            </a:r>
            <a:r>
              <a:rPr lang="fr-FR" dirty="0" smtClean="0"/>
              <a:t> </a:t>
            </a:r>
            <a:r>
              <a:rPr lang="fr-FR" dirty="0" err="1" smtClean="0"/>
              <a:t>semantiques</a:t>
            </a:r>
            <a:r>
              <a:rPr lang="fr-FR" dirty="0" smtClean="0"/>
              <a:t>*</a:t>
            </a:r>
            <a:endParaRPr lang="fr-FR" dirty="0"/>
          </a:p>
        </p:txBody>
      </p:sp>
      <p:sp>
        <p:nvSpPr>
          <p:cNvPr id="3" name="Espace réservé du contenu 2"/>
          <p:cNvSpPr>
            <a:spLocks noGrp="1"/>
          </p:cNvSpPr>
          <p:nvPr>
            <p:ph idx="1"/>
          </p:nvPr>
        </p:nvSpPr>
        <p:spPr>
          <a:xfrm>
            <a:off x="1560945" y="2004291"/>
            <a:ext cx="9254837" cy="4682836"/>
          </a:xfrm>
        </p:spPr>
        <p:txBody>
          <a:bodyPr>
            <a:normAutofit fontScale="92500" lnSpcReduction="20000"/>
          </a:bodyPr>
          <a:lstStyle/>
          <a:p>
            <a:r>
              <a:rPr lang="fr-FR" sz="2100" dirty="0" smtClean="0"/>
              <a:t>Définition : action d’innover, vient du bas</a:t>
            </a:r>
            <a:r>
              <a:rPr lang="fr-FR" sz="2100" dirty="0"/>
              <a:t> </a:t>
            </a:r>
            <a:r>
              <a:rPr lang="fr-FR" sz="2100" dirty="0" smtClean="0"/>
              <a:t>latin  </a:t>
            </a:r>
            <a:r>
              <a:rPr lang="fr-FR" sz="2100" i="1" dirty="0" err="1"/>
              <a:t>innovare</a:t>
            </a:r>
            <a:r>
              <a:rPr lang="fr-FR" sz="2100" i="1" dirty="0"/>
              <a:t> </a:t>
            </a:r>
            <a:r>
              <a:rPr lang="fr-FR" sz="2100" dirty="0"/>
              <a:t>« renouveler », de </a:t>
            </a:r>
            <a:r>
              <a:rPr lang="fr-FR" sz="2100" i="1" dirty="0" err="1"/>
              <a:t>novare</a:t>
            </a:r>
            <a:r>
              <a:rPr lang="fr-FR" sz="2100" i="1" dirty="0"/>
              <a:t> </a:t>
            </a:r>
            <a:r>
              <a:rPr lang="fr-FR" sz="2100" dirty="0"/>
              <a:t>« renouveler; inventer, forger; changer, innover </a:t>
            </a:r>
            <a:r>
              <a:rPr lang="fr-FR" sz="2100" dirty="0" smtClean="0"/>
              <a:t>»</a:t>
            </a:r>
          </a:p>
          <a:p>
            <a:r>
              <a:rPr lang="fr-FR" sz="2100" dirty="0" smtClean="0"/>
              <a:t>innover </a:t>
            </a:r>
            <a:r>
              <a:rPr lang="fr-FR" sz="2100" dirty="0"/>
              <a:t>: Introduire du neuf dans quelque chose qui a un caractère bien </a:t>
            </a:r>
            <a:r>
              <a:rPr lang="fr-FR" sz="2100" dirty="0" smtClean="0"/>
              <a:t>établi (source Trésor de la </a:t>
            </a:r>
            <a:r>
              <a:rPr lang="fr-FR" sz="2100" dirty="0"/>
              <a:t>langue informatisé : </a:t>
            </a:r>
            <a:r>
              <a:rPr lang="fr-FR" sz="2100" dirty="0">
                <a:hlinkClick r:id="rId2"/>
              </a:rPr>
              <a:t>http://atilf.atilf.fr</a:t>
            </a:r>
            <a:r>
              <a:rPr lang="fr-FR" sz="2100" dirty="0" smtClean="0">
                <a:hlinkClick r:id="rId2"/>
              </a:rPr>
              <a:t>/</a:t>
            </a:r>
            <a:endParaRPr lang="fr-FR" sz="2100" dirty="0" smtClean="0"/>
          </a:p>
          <a:p>
            <a:endParaRPr lang="fr-FR" sz="2100" dirty="0" smtClean="0"/>
          </a:p>
          <a:p>
            <a:r>
              <a:rPr lang="fr-FR" sz="2100" dirty="0" smtClean="0"/>
              <a:t>La </a:t>
            </a:r>
            <a:r>
              <a:rPr lang="fr-FR" sz="2100" dirty="0"/>
              <a:t>notion d’innovation  </a:t>
            </a:r>
            <a:r>
              <a:rPr lang="fr-FR" sz="2100" dirty="0" smtClean="0"/>
              <a:t>renvoie à </a:t>
            </a:r>
            <a:r>
              <a:rPr lang="fr-FR" sz="2100" dirty="0"/>
              <a:t>d’autres notions qui </a:t>
            </a:r>
            <a:r>
              <a:rPr lang="fr-FR" sz="2100" dirty="0" smtClean="0"/>
              <a:t>lui </a:t>
            </a:r>
            <a:r>
              <a:rPr lang="fr-FR" sz="2100" dirty="0"/>
              <a:t>sont </a:t>
            </a:r>
            <a:r>
              <a:rPr lang="fr-FR" sz="2100" dirty="0" smtClean="0"/>
              <a:t>associée. </a:t>
            </a:r>
          </a:p>
          <a:p>
            <a:endParaRPr lang="fr-FR" sz="2100" dirty="0"/>
          </a:p>
          <a:p>
            <a:r>
              <a:rPr lang="fr-FR" sz="2100" dirty="0" smtClean="0"/>
              <a:t>Ces </a:t>
            </a:r>
            <a:r>
              <a:rPr lang="fr-FR" sz="2100" dirty="0"/>
              <a:t>notions ont toutes un sens mais elles ne sont pas </a:t>
            </a:r>
            <a:r>
              <a:rPr lang="fr-FR" sz="2100" dirty="0" smtClean="0"/>
              <a:t>interchangeables : </a:t>
            </a:r>
          </a:p>
          <a:p>
            <a:r>
              <a:rPr lang="fr-FR" sz="2100" dirty="0" smtClean="0"/>
              <a:t> Ex</a:t>
            </a:r>
            <a:r>
              <a:rPr lang="fr-FR" sz="2100" dirty="0"/>
              <a:t> : invention ne veut pas forcément dire </a:t>
            </a:r>
            <a:r>
              <a:rPr lang="fr-FR" sz="2100" dirty="0" smtClean="0"/>
              <a:t>innovation. </a:t>
            </a:r>
            <a:r>
              <a:rPr lang="fr-FR" sz="2100" dirty="0"/>
              <a:t/>
            </a:r>
            <a:br>
              <a:rPr lang="fr-FR" sz="2100" dirty="0"/>
            </a:br>
            <a:r>
              <a:rPr lang="fr-FR" sz="2100" dirty="0"/>
              <a:t>Il faut également s’intéresser à l’invention, au progrès, au changement. </a:t>
            </a:r>
            <a:endParaRPr lang="fr-FR" sz="2100" dirty="0" smtClean="0"/>
          </a:p>
          <a:p>
            <a:r>
              <a:rPr lang="fr-FR" sz="2100" dirty="0" smtClean="0"/>
              <a:t>D’où sortir </a:t>
            </a:r>
            <a:r>
              <a:rPr lang="fr-FR" sz="2100" dirty="0"/>
              <a:t>de la </a:t>
            </a:r>
            <a:r>
              <a:rPr lang="fr-FR" sz="2100" dirty="0" smtClean="0"/>
              <a:t>sociologie et/ou de l’économie pour </a:t>
            </a:r>
            <a:r>
              <a:rPr lang="fr-FR" sz="2100" dirty="0"/>
              <a:t>se tourner vers l’anthropologie, l’histoire des </a:t>
            </a:r>
            <a:r>
              <a:rPr lang="fr-FR" sz="2100" dirty="0" smtClean="0"/>
              <a:t>sciences et des techniques, </a:t>
            </a:r>
            <a:r>
              <a:rPr lang="fr-FR" sz="2100" dirty="0"/>
              <a:t>la </a:t>
            </a:r>
            <a:r>
              <a:rPr lang="fr-FR" sz="2100" dirty="0" smtClean="0"/>
              <a:t>philosophie</a:t>
            </a:r>
          </a:p>
          <a:p>
            <a:endParaRPr lang="fr-FR" dirty="0"/>
          </a:p>
          <a:p>
            <a:pPr marL="0" indent="0">
              <a:buNone/>
            </a:pPr>
            <a:r>
              <a:rPr lang="fr-FR" dirty="0" smtClean="0"/>
              <a:t>*la sémantique renvoie aux mots et à leurs sens</a:t>
            </a:r>
            <a:endParaRPr lang="fr-FR" dirty="0"/>
          </a:p>
          <a:p>
            <a:endParaRPr lang="fr-FR" dirty="0"/>
          </a:p>
        </p:txBody>
      </p:sp>
    </p:spTree>
    <p:extLst>
      <p:ext uri="{BB962C8B-B14F-4D97-AF65-F5344CB8AC3E}">
        <p14:creationId xmlns:p14="http://schemas.microsoft.com/office/powerpoint/2010/main" val="3298667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mtClean="0"/>
              <a:t>pourquoi </a:t>
            </a:r>
            <a:r>
              <a:rPr lang="fr-FR" dirty="0"/>
              <a:t>je m’intéresse à l’innovation, sous 2 aspects : un qui touche aux innovations socio-technologiques concernant la qualité de vie des personnes âgées, au départ, à évoluer vers comment innover avec et par les seniors pour la convivialité, l’entraide, bien vieillir, vivre ensemble, habitat participatif, recherche-action participative</a:t>
            </a:r>
          </a:p>
          <a:p>
            <a:r>
              <a:rPr lang="fr-FR" dirty="0"/>
              <a:t>Et aussi l’innovation sociale sur les territoires : ESS et îles, Vanuatu, comment on innove pour faire face aux enjeux de la transition écolo, face aux manques de l’économie de marché ou des politiques publiques et innovation organisationnelle : tiers lieux (LL, </a:t>
            </a:r>
            <a:r>
              <a:rPr lang="fr-FR" dirty="0" err="1"/>
              <a:t>fablabs</a:t>
            </a:r>
            <a:r>
              <a:rPr lang="fr-FR" dirty="0"/>
              <a:t>, do </a:t>
            </a:r>
            <a:r>
              <a:rPr lang="fr-FR" dirty="0" err="1"/>
              <a:t>it</a:t>
            </a:r>
            <a:r>
              <a:rPr lang="fr-FR" dirty="0"/>
              <a:t> </a:t>
            </a:r>
            <a:r>
              <a:rPr lang="fr-FR" dirty="0" err="1"/>
              <a:t>yourself</a:t>
            </a:r>
            <a:r>
              <a:rPr lang="fr-FR" dirty="0"/>
              <a:t>, émancipation)</a:t>
            </a:r>
          </a:p>
        </p:txBody>
      </p:sp>
    </p:spTree>
    <p:extLst>
      <p:ext uri="{BB962C8B-B14F-4D97-AF65-F5344CB8AC3E}">
        <p14:creationId xmlns:p14="http://schemas.microsoft.com/office/powerpoint/2010/main" val="3333252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60087" y="643775"/>
            <a:ext cx="9662160" cy="5283200"/>
          </a:xfrm>
        </p:spPr>
        <p:txBody>
          <a:bodyPr>
            <a:normAutofit/>
          </a:bodyPr>
          <a:lstStyle/>
          <a:p>
            <a:r>
              <a:rPr lang="fr-FR" b="1" dirty="0">
                <a:solidFill>
                  <a:srgbClr val="FF0000"/>
                </a:solidFill>
              </a:rPr>
              <a:t>I</a:t>
            </a:r>
            <a:r>
              <a:rPr lang="fr-FR" b="1" dirty="0" smtClean="0">
                <a:solidFill>
                  <a:srgbClr val="FF0000"/>
                </a:solidFill>
              </a:rPr>
              <a:t>nnovation et économie : </a:t>
            </a:r>
            <a:endParaRPr lang="fr-FR" b="1" dirty="0">
              <a:solidFill>
                <a:srgbClr val="FF0000"/>
              </a:solidFill>
            </a:endParaRPr>
          </a:p>
          <a:p>
            <a:r>
              <a:rPr lang="fr-FR" dirty="0"/>
              <a:t>l’innovation peut être </a:t>
            </a:r>
            <a:r>
              <a:rPr lang="fr-FR" dirty="0" smtClean="0"/>
              <a:t>assimilée </a:t>
            </a:r>
            <a:r>
              <a:rPr lang="fr-FR" dirty="0"/>
              <a:t>à tout changement introduit dans l’économie par un agent quelconque et qui se traduit par une utilisation plus efficace des ressources. En réalité elle constitue un phénomène économique multiforme spécifique et complexe. </a:t>
            </a:r>
            <a:r>
              <a:rPr lang="fr-FR" dirty="0" smtClean="0"/>
              <a:t> (cf. article </a:t>
            </a:r>
            <a:r>
              <a:rPr lang="fr-FR" dirty="0" err="1" smtClean="0"/>
              <a:t>Universalis</a:t>
            </a:r>
            <a:r>
              <a:rPr lang="fr-FR" dirty="0"/>
              <a:t>) </a:t>
            </a:r>
            <a:r>
              <a:rPr lang="fr-FR" dirty="0">
                <a:hlinkClick r:id="rId2"/>
              </a:rPr>
              <a:t>https://www.universalis.fr/encyclopedie/innovation</a:t>
            </a:r>
            <a:r>
              <a:rPr lang="fr-FR" dirty="0" smtClean="0">
                <a:hlinkClick r:id="rId2"/>
              </a:rPr>
              <a:t>/</a:t>
            </a:r>
            <a:endParaRPr lang="fr-FR" dirty="0" smtClean="0"/>
          </a:p>
          <a:p>
            <a:r>
              <a:rPr lang="fr-FR" dirty="0"/>
              <a:t>Ainsi </a:t>
            </a:r>
            <a:r>
              <a:rPr lang="fr-FR" b="1" dirty="0"/>
              <a:t>Schumpeter</a:t>
            </a:r>
            <a:r>
              <a:rPr lang="fr-FR" dirty="0"/>
              <a:t> dès 1912, dans </a:t>
            </a:r>
            <a:r>
              <a:rPr lang="fr-FR" dirty="0" smtClean="0"/>
              <a:t>sa «</a:t>
            </a:r>
            <a:r>
              <a:rPr lang="fr-FR" dirty="0"/>
              <a:t> théorie de l’évolution économique » montrait que l’innovation recouvre 5 grands types de changements ce qu’il appelle « les combinaisons nouvelles » et  qui peuvent être de nature différentes. </a:t>
            </a:r>
            <a:endParaRPr lang="fr-FR" dirty="0" smtClean="0"/>
          </a:p>
          <a:p>
            <a:pPr marL="0" indent="0">
              <a:buNone/>
            </a:pPr>
            <a:endParaRPr lang="fr-FR" dirty="0"/>
          </a:p>
          <a:p>
            <a:pPr lvl="1">
              <a:buFont typeface="Wingdings" panose="05000000000000000000" pitchFamily="2" charset="2"/>
              <a:buChar char="Ø"/>
            </a:pPr>
            <a:r>
              <a:rPr lang="fr-FR" dirty="0"/>
              <a:t>Selon lui, l’innovation peut signifier </a:t>
            </a:r>
            <a:r>
              <a:rPr lang="fr-FR" b="1" dirty="0"/>
              <a:t>la fabrication d’un bien nouveau</a:t>
            </a:r>
            <a:r>
              <a:rPr lang="fr-FR" dirty="0"/>
              <a:t>. </a:t>
            </a:r>
            <a:endParaRPr lang="fr-FR" dirty="0" smtClean="0"/>
          </a:p>
          <a:p>
            <a:pPr lvl="1">
              <a:buFont typeface="Wingdings" panose="05000000000000000000" pitchFamily="2" charset="2"/>
              <a:buChar char="Ø"/>
            </a:pPr>
            <a:r>
              <a:rPr lang="fr-FR" dirty="0" smtClean="0"/>
              <a:t>Ca </a:t>
            </a:r>
            <a:r>
              <a:rPr lang="fr-FR" dirty="0"/>
              <a:t>peut </a:t>
            </a:r>
            <a:r>
              <a:rPr lang="fr-FR" dirty="0" smtClean="0"/>
              <a:t>être </a:t>
            </a:r>
            <a:r>
              <a:rPr lang="fr-FR" dirty="0"/>
              <a:t>aussi </a:t>
            </a:r>
            <a:r>
              <a:rPr lang="fr-FR" b="1" dirty="0"/>
              <a:t>l’introduction d’une méthode de production nouvelle</a:t>
            </a:r>
            <a:r>
              <a:rPr lang="fr-FR" dirty="0"/>
              <a:t> (ex OST, le convoyeur</a:t>
            </a:r>
            <a:r>
              <a:rPr lang="fr-FR" dirty="0" smtClean="0"/>
              <a:t>)</a:t>
            </a:r>
            <a:endParaRPr lang="fr-FR" dirty="0"/>
          </a:p>
          <a:p>
            <a:pPr lvl="1">
              <a:buFont typeface="Wingdings" panose="05000000000000000000" pitchFamily="2" charset="2"/>
              <a:buChar char="Ø"/>
            </a:pPr>
            <a:r>
              <a:rPr lang="fr-FR" dirty="0" smtClean="0"/>
              <a:t>ou </a:t>
            </a:r>
            <a:r>
              <a:rPr lang="fr-FR" b="1" dirty="0"/>
              <a:t>nouveaux moyen de transports</a:t>
            </a:r>
            <a:r>
              <a:rPr lang="fr-FR" dirty="0"/>
              <a:t> (chemin de fer,  etc.), </a:t>
            </a:r>
            <a:endParaRPr lang="fr-FR" dirty="0" smtClean="0"/>
          </a:p>
          <a:p>
            <a:pPr lvl="1">
              <a:buFont typeface="Wingdings" panose="05000000000000000000" pitchFamily="2" charset="2"/>
              <a:buChar char="Ø"/>
            </a:pPr>
            <a:r>
              <a:rPr lang="fr-FR" dirty="0" smtClean="0"/>
              <a:t>peut </a:t>
            </a:r>
            <a:r>
              <a:rPr lang="fr-FR" dirty="0"/>
              <a:t>être </a:t>
            </a:r>
            <a:r>
              <a:rPr lang="fr-FR" b="1" dirty="0"/>
              <a:t>l’ouverture d’un débouché nouveau</a:t>
            </a:r>
            <a:r>
              <a:rPr lang="fr-FR" dirty="0"/>
              <a:t> (le GPS civil et non plus seulement militaire) ; </a:t>
            </a:r>
            <a:endParaRPr lang="fr-FR" dirty="0" smtClean="0"/>
          </a:p>
          <a:p>
            <a:pPr lvl="1">
              <a:buFont typeface="Wingdings" panose="05000000000000000000" pitchFamily="2" charset="2"/>
              <a:buChar char="Ø"/>
            </a:pPr>
            <a:r>
              <a:rPr lang="fr-FR" b="1" dirty="0" smtClean="0"/>
              <a:t>conquête </a:t>
            </a:r>
            <a:r>
              <a:rPr lang="fr-FR" b="1" dirty="0"/>
              <a:t>d’une nouvelle source de matière première </a:t>
            </a:r>
            <a:r>
              <a:rPr lang="fr-FR" dirty="0"/>
              <a:t>(le nucléaire dans les années 50).  </a:t>
            </a:r>
          </a:p>
          <a:p>
            <a:endParaRPr lang="fr-FR" dirty="0"/>
          </a:p>
        </p:txBody>
      </p:sp>
    </p:spTree>
    <p:extLst>
      <p:ext uri="{BB962C8B-B14F-4D97-AF65-F5344CB8AC3E}">
        <p14:creationId xmlns:p14="http://schemas.microsoft.com/office/powerpoint/2010/main" val="1491759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27760" y="934720"/>
            <a:ext cx="9560560" cy="5730240"/>
          </a:xfrm>
        </p:spPr>
        <p:txBody>
          <a:bodyPr>
            <a:normAutofit/>
          </a:bodyPr>
          <a:lstStyle/>
          <a:p>
            <a:pPr marL="0" indent="0">
              <a:buNone/>
            </a:pPr>
            <a:r>
              <a:rPr lang="fr-FR" dirty="0"/>
              <a:t>Même du point de vue économique l’innovation reste </a:t>
            </a:r>
            <a:r>
              <a:rPr lang="fr-FR" dirty="0" smtClean="0"/>
              <a:t>complexe. : </a:t>
            </a:r>
          </a:p>
          <a:p>
            <a:r>
              <a:rPr lang="fr-FR" dirty="0" smtClean="0"/>
              <a:t>D’une </a:t>
            </a:r>
            <a:r>
              <a:rPr lang="fr-FR" dirty="0"/>
              <a:t>part car une nouveauté ne constitue pas forcément une innovation. (ex un nouvel ingrédient dans un crème antirides ou une nouvelle couleur pour un modèle d’ordinateur</a:t>
            </a:r>
            <a:r>
              <a:rPr lang="fr-FR" dirty="0" smtClean="0"/>
              <a:t>)</a:t>
            </a:r>
          </a:p>
          <a:p>
            <a:r>
              <a:rPr lang="fr-FR" dirty="0" smtClean="0"/>
              <a:t>D’autre </a:t>
            </a:r>
            <a:r>
              <a:rPr lang="fr-FR" dirty="0"/>
              <a:t>part, l’innovation peut être destructrice de valeur car peut mener au déclin d’activités devenus obsolètes (ex : les agents des péages autoroutiers, désormais remplacés par des barrières automatiques : ). Mais elle peut être aussi créatrice (de valeur, de source de richesse, pour gagner du temps ou réduire les distances,  ou de nouvelles activités, etc.)</a:t>
            </a:r>
            <a:br>
              <a:rPr lang="fr-FR" dirty="0"/>
            </a:br>
            <a:endParaRPr lang="fr-FR" dirty="0" smtClean="0"/>
          </a:p>
          <a:p>
            <a:r>
              <a:rPr lang="fr-FR" dirty="0" smtClean="0"/>
              <a:t>= </a:t>
            </a:r>
            <a:r>
              <a:rPr lang="fr-FR" dirty="0"/>
              <a:t>Destruction créatrice de Schumpeter. </a:t>
            </a:r>
            <a:endParaRPr lang="fr-FR" dirty="0" smtClean="0"/>
          </a:p>
          <a:p>
            <a:r>
              <a:rPr lang="fr-FR" dirty="0"/>
              <a:t>Pour des économistes comme par exemple Robert </a:t>
            </a:r>
            <a:r>
              <a:rPr lang="fr-FR" dirty="0" smtClean="0"/>
              <a:t>BOYER, </a:t>
            </a:r>
            <a:r>
              <a:rPr lang="fr-FR" dirty="0"/>
              <a:t>l’innovation </a:t>
            </a:r>
            <a:r>
              <a:rPr lang="fr-FR" dirty="0" smtClean="0"/>
              <a:t>= rupture </a:t>
            </a:r>
            <a:r>
              <a:rPr lang="fr-FR" dirty="0"/>
              <a:t>des routines, elle est un déterminant clé de l’évolution des techniques et elle est aussi un déterminant de l’élévation du niveau de vie et donc de la croissance économique. </a:t>
            </a:r>
            <a:endParaRPr lang="fr-FR" dirty="0" smtClean="0"/>
          </a:p>
          <a:p>
            <a:r>
              <a:rPr lang="fr-FR" dirty="0" smtClean="0"/>
              <a:t>C’est </a:t>
            </a:r>
            <a:r>
              <a:rPr lang="fr-FR" dirty="0"/>
              <a:t>une vision qui reste partagée en éco et </a:t>
            </a:r>
            <a:r>
              <a:rPr lang="fr-FR" dirty="0" smtClean="0"/>
              <a:t>dans le </a:t>
            </a:r>
            <a:r>
              <a:rPr lang="fr-FR" dirty="0"/>
              <a:t>monde </a:t>
            </a:r>
            <a:r>
              <a:rPr lang="fr-FR" dirty="0" smtClean="0"/>
              <a:t>politique </a:t>
            </a:r>
            <a:r>
              <a:rPr lang="fr-FR" dirty="0"/>
              <a:t>même si certaines critiques émergent sur le lien entre innovation et croissance économique (voir plus loin les paragraphes sur l’innovation sociale).</a:t>
            </a:r>
          </a:p>
        </p:txBody>
      </p:sp>
    </p:spTree>
    <p:extLst>
      <p:ext uri="{BB962C8B-B14F-4D97-AF65-F5344CB8AC3E}">
        <p14:creationId xmlns:p14="http://schemas.microsoft.com/office/powerpoint/2010/main" val="3657454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822035" y="1256145"/>
            <a:ext cx="7342909" cy="4710546"/>
          </a:xfrm>
        </p:spPr>
        <p:txBody>
          <a:bodyPr>
            <a:normAutofit/>
          </a:bodyPr>
          <a:lstStyle/>
          <a:p>
            <a:r>
              <a:rPr lang="fr-FR" dirty="0"/>
              <a:t>D’où une autre question que l’on peut se poser : </a:t>
            </a:r>
            <a:r>
              <a:rPr lang="fr-FR" dirty="0">
                <a:solidFill>
                  <a:srgbClr val="FF0000"/>
                </a:solidFill>
              </a:rPr>
              <a:t>est-ce que l’innovation est toujours source de </a:t>
            </a:r>
            <a:r>
              <a:rPr lang="fr-FR" b="1" dirty="0">
                <a:solidFill>
                  <a:srgbClr val="FF0000"/>
                </a:solidFill>
              </a:rPr>
              <a:t>progrès</a:t>
            </a:r>
            <a:r>
              <a:rPr lang="fr-FR" dirty="0">
                <a:solidFill>
                  <a:srgbClr val="FF0000"/>
                </a:solidFill>
              </a:rPr>
              <a:t> ? </a:t>
            </a:r>
            <a:endParaRPr lang="fr-FR" dirty="0" smtClean="0">
              <a:solidFill>
                <a:srgbClr val="FF0000"/>
              </a:solidFill>
            </a:endParaRPr>
          </a:p>
          <a:p>
            <a:r>
              <a:rPr lang="fr-FR" dirty="0" smtClean="0"/>
              <a:t>Cf. les travaux du sociologue Pierre André </a:t>
            </a:r>
            <a:r>
              <a:rPr lang="fr-FR" dirty="0" err="1" smtClean="0"/>
              <a:t>Taguieff</a:t>
            </a:r>
            <a:r>
              <a:rPr lang="fr-FR" dirty="0" smtClean="0"/>
              <a:t> : </a:t>
            </a:r>
          </a:p>
          <a:p>
            <a:pPr marL="0" indent="0">
              <a:buNone/>
            </a:pPr>
            <a:r>
              <a:rPr lang="fr-FR" dirty="0" smtClean="0"/>
              <a:t>pour les </a:t>
            </a:r>
            <a:r>
              <a:rPr lang="fr-FR" dirty="0"/>
              <a:t>sociétés </a:t>
            </a:r>
            <a:r>
              <a:rPr lang="fr-FR" dirty="0" smtClean="0"/>
              <a:t>humaines, le </a:t>
            </a:r>
            <a:r>
              <a:rPr lang="fr-FR" dirty="0"/>
              <a:t>progrès serait une évolution régulière de l’humanité de la civilisation vers un but idéal. </a:t>
            </a:r>
            <a:endParaRPr lang="fr-FR" dirty="0" smtClean="0"/>
          </a:p>
          <a:p>
            <a:pPr marL="0" indent="0">
              <a:buNone/>
            </a:pPr>
            <a:r>
              <a:rPr lang="fr-FR" dirty="0" smtClean="0"/>
              <a:t>La notion de progrès émerge </a:t>
            </a:r>
            <a:r>
              <a:rPr lang="fr-FR" dirty="0"/>
              <a:t>au début du 17</a:t>
            </a:r>
            <a:r>
              <a:rPr lang="fr-FR" baseline="30000" dirty="0"/>
              <a:t>e</a:t>
            </a:r>
            <a:r>
              <a:rPr lang="fr-FR" dirty="0"/>
              <a:t> siècle chez les </a:t>
            </a:r>
            <a:r>
              <a:rPr lang="fr-FR" dirty="0" smtClean="0"/>
              <a:t>philosophes (comme </a:t>
            </a:r>
            <a:r>
              <a:rPr lang="fr-FR" b="1" dirty="0" smtClean="0"/>
              <a:t>Francis Bacon 1561-1626</a:t>
            </a:r>
            <a:r>
              <a:rPr lang="fr-FR" dirty="0" smtClean="0"/>
              <a:t>)</a:t>
            </a:r>
          </a:p>
          <a:p>
            <a:pPr marL="0" indent="0">
              <a:buNone/>
            </a:pPr>
            <a:r>
              <a:rPr lang="fr-FR" dirty="0" smtClean="0"/>
              <a:t>Pour Bacon,  </a:t>
            </a:r>
            <a:r>
              <a:rPr lang="fr-FR" dirty="0"/>
              <a:t>la nature humaine suivrait un processus d’amélioration ou de perfectionnement général, progrès linéaire, cumulatif, qui serait </a:t>
            </a:r>
            <a:r>
              <a:rPr lang="fr-FR" dirty="0" smtClean="0"/>
              <a:t>continu, </a:t>
            </a:r>
            <a:r>
              <a:rPr lang="fr-FR" dirty="0"/>
              <a:t>nécessaire, irréversible et indéfinis. </a:t>
            </a:r>
            <a:endParaRPr lang="fr-FR" dirty="0" smtClean="0"/>
          </a:p>
          <a:p>
            <a:pPr marL="0" indent="0">
              <a:buNone/>
            </a:pPr>
            <a:endParaRPr lang="fr-FR" dirty="0"/>
          </a:p>
          <a:p>
            <a:endParaRPr lang="fr-FR" dirty="0"/>
          </a:p>
        </p:txBody>
      </p:sp>
      <p:pic>
        <p:nvPicPr>
          <p:cNvPr id="6" name="Espace réservé du contenu 5"/>
          <p:cNvPicPr>
            <a:picLocks noGrp="1" noChangeAspect="1"/>
          </p:cNvPicPr>
          <p:nvPr>
            <p:ph sz="half" idx="2"/>
          </p:nvPr>
        </p:nvPicPr>
        <p:blipFill>
          <a:blip r:embed="rId2"/>
          <a:stretch>
            <a:fillRect/>
          </a:stretch>
        </p:blipFill>
        <p:spPr>
          <a:xfrm>
            <a:off x="8815268" y="2595417"/>
            <a:ext cx="2624230" cy="3101975"/>
          </a:xfrm>
          <a:prstGeom prst="rect">
            <a:avLst/>
          </a:prstGeom>
        </p:spPr>
      </p:pic>
    </p:spTree>
    <p:extLst>
      <p:ext uri="{BB962C8B-B14F-4D97-AF65-F5344CB8AC3E}">
        <p14:creationId xmlns:p14="http://schemas.microsoft.com/office/powerpoint/2010/main" val="53826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56509" y="1403928"/>
            <a:ext cx="8331200" cy="4336100"/>
          </a:xfrm>
        </p:spPr>
        <p:txBody>
          <a:bodyPr>
            <a:normAutofit/>
          </a:bodyPr>
          <a:lstStyle/>
          <a:p>
            <a:r>
              <a:rPr lang="fr-FR" dirty="0" smtClean="0"/>
              <a:t>Dans cette conception du Progrès, </a:t>
            </a:r>
            <a:r>
              <a:rPr lang="fr-FR" dirty="0"/>
              <a:t>l</a:t>
            </a:r>
            <a:r>
              <a:rPr lang="fr-FR" dirty="0" smtClean="0"/>
              <a:t>’être </a:t>
            </a:r>
            <a:r>
              <a:rPr lang="fr-FR" dirty="0"/>
              <a:t>humain </a:t>
            </a:r>
            <a:r>
              <a:rPr lang="fr-FR" dirty="0" smtClean="0"/>
              <a:t> cherche à acquérir </a:t>
            </a:r>
            <a:r>
              <a:rPr lang="fr-FR" dirty="0"/>
              <a:t>une maîtrise certaine sur la nature, </a:t>
            </a:r>
            <a:r>
              <a:rPr lang="fr-FR" dirty="0" smtClean="0"/>
              <a:t>avec </a:t>
            </a:r>
            <a:r>
              <a:rPr lang="fr-FR" dirty="0"/>
              <a:t>l’idée que rien ne peut arrêter l’humanité car rien n’arrête le progrès. </a:t>
            </a:r>
            <a:endParaRPr lang="fr-FR" dirty="0" smtClean="0"/>
          </a:p>
          <a:p>
            <a:r>
              <a:rPr lang="fr-FR" dirty="0" smtClean="0"/>
              <a:t>« Savoir </a:t>
            </a:r>
            <a:r>
              <a:rPr lang="fr-FR" dirty="0"/>
              <a:t>c’est </a:t>
            </a:r>
            <a:r>
              <a:rPr lang="fr-FR" dirty="0" smtClean="0"/>
              <a:t>pouvoir »  :  </a:t>
            </a:r>
            <a:r>
              <a:rPr lang="fr-FR" dirty="0"/>
              <a:t>idée </a:t>
            </a:r>
            <a:r>
              <a:rPr lang="fr-FR" dirty="0" smtClean="0"/>
              <a:t>que le </a:t>
            </a:r>
            <a:r>
              <a:rPr lang="fr-FR" dirty="0"/>
              <a:t>progrès dans les sociétés </a:t>
            </a:r>
            <a:r>
              <a:rPr lang="fr-FR" dirty="0" smtClean="0"/>
              <a:t>modernes serait une forme de </a:t>
            </a:r>
            <a:r>
              <a:rPr lang="fr-FR" dirty="0"/>
              <a:t>libération pour </a:t>
            </a:r>
            <a:r>
              <a:rPr lang="fr-FR" dirty="0" smtClean="0"/>
              <a:t>l’humain </a:t>
            </a:r>
            <a:r>
              <a:rPr lang="fr-FR" dirty="0"/>
              <a:t>qui peut s’affranchir des contraintes </a:t>
            </a:r>
            <a:endParaRPr lang="fr-FR" dirty="0" smtClean="0"/>
          </a:p>
          <a:p>
            <a:r>
              <a:rPr lang="fr-FR" dirty="0" smtClean="0"/>
              <a:t>Cette conception </a:t>
            </a:r>
            <a:r>
              <a:rPr lang="fr-FR" dirty="0"/>
              <a:t>s’est </a:t>
            </a:r>
            <a:r>
              <a:rPr lang="fr-FR" dirty="0" smtClean="0"/>
              <a:t>développée </a:t>
            </a:r>
            <a:r>
              <a:rPr lang="fr-FR" dirty="0"/>
              <a:t>avec le siècle </a:t>
            </a:r>
            <a:r>
              <a:rPr lang="fr-FR" dirty="0" smtClean="0"/>
              <a:t>des Lumières</a:t>
            </a:r>
            <a:r>
              <a:rPr lang="fr-FR" dirty="0"/>
              <a:t>, </a:t>
            </a:r>
            <a:endParaRPr lang="fr-FR" dirty="0" smtClean="0"/>
          </a:p>
          <a:p>
            <a:r>
              <a:rPr lang="fr-FR" dirty="0" smtClean="0"/>
              <a:t>L’idée de </a:t>
            </a:r>
            <a:r>
              <a:rPr lang="fr-FR" dirty="0"/>
              <a:t>progrès </a:t>
            </a:r>
            <a:r>
              <a:rPr lang="fr-FR" dirty="0" smtClean="0"/>
              <a:t>est associée </a:t>
            </a:r>
            <a:r>
              <a:rPr lang="fr-FR" dirty="0"/>
              <a:t>aussi avec la notion de Science </a:t>
            </a:r>
            <a:r>
              <a:rPr lang="fr-FR" dirty="0" smtClean="0"/>
              <a:t>avec la volonté d’en </a:t>
            </a:r>
            <a:r>
              <a:rPr lang="fr-FR" dirty="0"/>
              <a:t>finir avec l’obscurantisme et les </a:t>
            </a:r>
            <a:r>
              <a:rPr lang="fr-FR" dirty="0" smtClean="0"/>
              <a:t>superstitions. </a:t>
            </a:r>
          </a:p>
          <a:p>
            <a:r>
              <a:rPr lang="fr-FR" dirty="0" smtClean="0"/>
              <a:t>La </a:t>
            </a:r>
            <a:r>
              <a:rPr lang="fr-FR" dirty="0"/>
              <a:t>science </a:t>
            </a:r>
            <a:r>
              <a:rPr lang="fr-FR" dirty="0" smtClean="0"/>
              <a:t>s’est donc imposée </a:t>
            </a:r>
            <a:r>
              <a:rPr lang="fr-FR" dirty="0"/>
              <a:t>donc </a:t>
            </a:r>
            <a:r>
              <a:rPr lang="fr-FR" dirty="0" smtClean="0"/>
              <a:t>comme source </a:t>
            </a:r>
            <a:r>
              <a:rPr lang="fr-FR" dirty="0"/>
              <a:t>de progrès mais parfois assez inattendue, les chemins de la science ne sont pas tous </a:t>
            </a:r>
            <a:r>
              <a:rPr lang="fr-FR" dirty="0" smtClean="0"/>
              <a:t>balisés.</a:t>
            </a:r>
            <a:endParaRPr lang="fr-FR" dirty="0"/>
          </a:p>
          <a:p>
            <a:pPr marL="0" indent="0">
              <a:buNone/>
            </a:pPr>
            <a:endParaRPr lang="fr-FR" dirty="0"/>
          </a:p>
          <a:p>
            <a:endParaRPr lang="fr-FR" dirty="0"/>
          </a:p>
        </p:txBody>
      </p:sp>
    </p:spTree>
    <p:extLst>
      <p:ext uri="{BB962C8B-B14F-4D97-AF65-F5344CB8AC3E}">
        <p14:creationId xmlns:p14="http://schemas.microsoft.com/office/powerpoint/2010/main" val="502845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1136073" y="868218"/>
            <a:ext cx="9633527" cy="5357091"/>
          </a:xfrm>
        </p:spPr>
        <p:txBody>
          <a:bodyPr>
            <a:normAutofit lnSpcReduction="10000"/>
          </a:bodyPr>
          <a:lstStyle/>
          <a:p>
            <a:r>
              <a:rPr lang="fr-FR" dirty="0"/>
              <a:t>Cette conception d’un progrès </a:t>
            </a:r>
            <a:r>
              <a:rPr lang="fr-FR" dirty="0" smtClean="0"/>
              <a:t>continu et irréversible s’est consolidée </a:t>
            </a:r>
            <a:r>
              <a:rPr lang="fr-FR" dirty="0"/>
              <a:t>au 17</a:t>
            </a:r>
            <a:r>
              <a:rPr lang="fr-FR" baseline="30000" dirty="0"/>
              <a:t>ème</a:t>
            </a:r>
            <a:r>
              <a:rPr lang="fr-FR" dirty="0"/>
              <a:t> siècle </a:t>
            </a:r>
            <a:r>
              <a:rPr lang="fr-FR" dirty="0" smtClean="0"/>
              <a:t>avec </a:t>
            </a:r>
            <a:r>
              <a:rPr lang="fr-FR" dirty="0"/>
              <a:t>les grandes avancées scientifiques et techniques</a:t>
            </a:r>
            <a:r>
              <a:rPr lang="fr-FR" dirty="0" smtClean="0"/>
              <a:t>.</a:t>
            </a:r>
          </a:p>
          <a:p>
            <a:pPr marL="0" indent="0">
              <a:buNone/>
            </a:pPr>
            <a:r>
              <a:rPr lang="fr-FR" dirty="0" smtClean="0"/>
              <a:t>un </a:t>
            </a:r>
            <a:r>
              <a:rPr lang="fr-FR" dirty="0"/>
              <a:t>des piliers de cette vision est la </a:t>
            </a:r>
            <a:r>
              <a:rPr lang="fr-FR" dirty="0" smtClean="0"/>
              <a:t>rationalité (scientifique et technique) </a:t>
            </a:r>
          </a:p>
          <a:p>
            <a:r>
              <a:rPr lang="fr-FR" b="1" u="sng" dirty="0" smtClean="0">
                <a:solidFill>
                  <a:srgbClr val="0070C0"/>
                </a:solidFill>
              </a:rPr>
              <a:t>mais </a:t>
            </a:r>
            <a:r>
              <a:rPr lang="fr-FR" b="1" u="sng" dirty="0">
                <a:solidFill>
                  <a:srgbClr val="0070C0"/>
                </a:solidFill>
              </a:rPr>
              <a:t>en même temps </a:t>
            </a:r>
            <a:r>
              <a:rPr lang="fr-FR" dirty="0"/>
              <a:t>certaines des </a:t>
            </a:r>
            <a:r>
              <a:rPr lang="fr-FR" dirty="0" smtClean="0"/>
              <a:t>plus  </a:t>
            </a:r>
            <a:r>
              <a:rPr lang="fr-FR" dirty="0"/>
              <a:t>grandes avancées ont été faites grâce au </a:t>
            </a:r>
            <a:r>
              <a:rPr lang="fr-FR" b="1" dirty="0" smtClean="0">
                <a:solidFill>
                  <a:srgbClr val="FF0000"/>
                </a:solidFill>
              </a:rPr>
              <a:t>hasard</a:t>
            </a:r>
            <a:r>
              <a:rPr lang="fr-FR" dirty="0" smtClean="0"/>
              <a:t>.</a:t>
            </a:r>
          </a:p>
          <a:p>
            <a:pPr marL="0" indent="0">
              <a:buNone/>
            </a:pPr>
            <a:r>
              <a:rPr lang="fr-FR" dirty="0" smtClean="0"/>
              <a:t>Ex. : la </a:t>
            </a:r>
            <a:r>
              <a:rPr lang="fr-FR" dirty="0"/>
              <a:t>découverte de l’un des 1</a:t>
            </a:r>
            <a:r>
              <a:rPr lang="fr-FR" baseline="30000" dirty="0"/>
              <a:t>er</a:t>
            </a:r>
            <a:r>
              <a:rPr lang="fr-FR" dirty="0"/>
              <a:t> antibiotiques </a:t>
            </a:r>
            <a:r>
              <a:rPr lang="fr-FR" dirty="0" smtClean="0"/>
              <a:t>(pénicilline)</a:t>
            </a:r>
            <a:endParaRPr lang="fr-FR" dirty="0"/>
          </a:p>
          <a:p>
            <a:pPr marL="0" indent="0">
              <a:buNone/>
            </a:pPr>
            <a:r>
              <a:rPr lang="fr-FR" dirty="0" smtClean="0"/>
              <a:t>Ex.</a:t>
            </a:r>
            <a:r>
              <a:rPr lang="fr-FR" dirty="0"/>
              <a:t> : la recherche d’une nouvelle voie d’accès aux </a:t>
            </a:r>
            <a:r>
              <a:rPr lang="fr-FR" dirty="0" smtClean="0"/>
              <a:t>Indes </a:t>
            </a:r>
            <a:r>
              <a:rPr lang="fr-FR" dirty="0"/>
              <a:t>a amené </a:t>
            </a:r>
            <a:r>
              <a:rPr lang="fr-FR" dirty="0" smtClean="0"/>
              <a:t> à « découvrir » </a:t>
            </a:r>
            <a:r>
              <a:rPr lang="fr-FR" dirty="0"/>
              <a:t>le continent américain</a:t>
            </a:r>
            <a:br>
              <a:rPr lang="fr-FR" dirty="0"/>
            </a:br>
            <a:endParaRPr lang="fr-FR" dirty="0" smtClean="0"/>
          </a:p>
          <a:p>
            <a:r>
              <a:rPr lang="fr-FR" dirty="0" smtClean="0"/>
              <a:t>On se situe ici à </a:t>
            </a:r>
            <a:r>
              <a:rPr lang="fr-FR" dirty="0"/>
              <a:t>contre courant </a:t>
            </a:r>
            <a:r>
              <a:rPr lang="fr-FR" dirty="0" smtClean="0"/>
              <a:t>de l</a:t>
            </a:r>
            <a:r>
              <a:rPr lang="fr-FR" dirty="0"/>
              <a:t>’ idée que la science avancerait  de manière </a:t>
            </a:r>
            <a:r>
              <a:rPr lang="fr-FR" dirty="0" smtClean="0"/>
              <a:t>méthodique</a:t>
            </a:r>
            <a:r>
              <a:rPr lang="fr-FR" dirty="0"/>
              <a:t> </a:t>
            </a:r>
            <a:r>
              <a:rPr lang="fr-FR" dirty="0" smtClean="0"/>
              <a:t>: </a:t>
            </a:r>
          </a:p>
          <a:p>
            <a:r>
              <a:rPr lang="fr-FR" b="1" dirty="0">
                <a:solidFill>
                  <a:srgbClr val="FF0000"/>
                </a:solidFill>
              </a:rPr>
              <a:t>C</a:t>
            </a:r>
            <a:r>
              <a:rPr lang="fr-FR" b="1" dirty="0" smtClean="0">
                <a:solidFill>
                  <a:srgbClr val="FF0000"/>
                </a:solidFill>
              </a:rPr>
              <a:t>e </a:t>
            </a:r>
            <a:r>
              <a:rPr lang="fr-FR" b="1" dirty="0">
                <a:solidFill>
                  <a:srgbClr val="FF0000"/>
                </a:solidFill>
              </a:rPr>
              <a:t>hasard a un nom : </a:t>
            </a:r>
            <a:r>
              <a:rPr lang="fr-FR" b="1" dirty="0" smtClean="0">
                <a:solidFill>
                  <a:srgbClr val="FF0000"/>
                </a:solidFill>
              </a:rPr>
              <a:t>la </a:t>
            </a:r>
            <a:r>
              <a:rPr lang="fr-FR" b="1" dirty="0">
                <a:solidFill>
                  <a:srgbClr val="FF0000"/>
                </a:solidFill>
              </a:rPr>
              <a:t>SERENDIPITY</a:t>
            </a:r>
            <a:r>
              <a:rPr lang="fr-FR" dirty="0"/>
              <a:t>. Cela signifie le don de faire des trouvailles, </a:t>
            </a:r>
            <a:r>
              <a:rPr lang="fr-FR" dirty="0" smtClean="0"/>
              <a:t>terme qui </a:t>
            </a:r>
            <a:r>
              <a:rPr lang="fr-FR" dirty="0"/>
              <a:t>vient du milieu des </a:t>
            </a:r>
            <a:r>
              <a:rPr lang="fr-FR" dirty="0" smtClean="0"/>
              <a:t>bibliomanes (collectionneurs d’ouvrages rares). </a:t>
            </a:r>
          </a:p>
          <a:p>
            <a:r>
              <a:rPr lang="fr-FR" dirty="0" smtClean="0"/>
              <a:t>Ce </a:t>
            </a:r>
            <a:r>
              <a:rPr lang="fr-FR" dirty="0"/>
              <a:t>terme a migré petit à petit comme concept vers le domaine de science et technique, du droit, de la sociologie </a:t>
            </a:r>
            <a:r>
              <a:rPr lang="fr-FR" dirty="0" smtClean="0"/>
              <a:t>(grâce au sociologue  américain Robert King MERTON</a:t>
            </a:r>
            <a:r>
              <a:rPr lang="fr-FR" dirty="0"/>
              <a:t>). Pendant longtemps ce terme été inconnu en France, il est resté </a:t>
            </a:r>
            <a:r>
              <a:rPr lang="fr-FR" dirty="0" smtClean="0"/>
              <a:t>anglophone</a:t>
            </a:r>
          </a:p>
          <a:p>
            <a:r>
              <a:rPr lang="fr-FR" dirty="0" err="1" smtClean="0"/>
              <a:t>Serendipity</a:t>
            </a:r>
            <a:r>
              <a:rPr lang="fr-FR" dirty="0" smtClean="0"/>
              <a:t> </a:t>
            </a:r>
            <a:r>
              <a:rPr lang="fr-FR" dirty="0"/>
              <a:t>= </a:t>
            </a:r>
            <a:r>
              <a:rPr lang="fr-FR" dirty="0">
                <a:solidFill>
                  <a:srgbClr val="0070C0"/>
                </a:solidFill>
              </a:rPr>
              <a:t>les découvertes scientifiques profitent de circonstances imprévues</a:t>
            </a:r>
            <a:r>
              <a:rPr lang="fr-FR" dirty="0"/>
              <a:t>. C’est quelque chose qui nous permet de rebondir. </a:t>
            </a:r>
            <a:r>
              <a:rPr lang="fr-FR" dirty="0" smtClean="0"/>
              <a:t> Tandis </a:t>
            </a:r>
            <a:r>
              <a:rPr lang="fr-FR" dirty="0"/>
              <a:t>que le hasard est subi.</a:t>
            </a:r>
          </a:p>
        </p:txBody>
      </p:sp>
    </p:spTree>
    <p:extLst>
      <p:ext uri="{BB962C8B-B14F-4D97-AF65-F5344CB8AC3E}">
        <p14:creationId xmlns:p14="http://schemas.microsoft.com/office/powerpoint/2010/main" val="1607436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1136" y="299673"/>
            <a:ext cx="7729728" cy="1188720"/>
          </a:xfrm>
        </p:spPr>
        <p:txBody>
          <a:bodyPr/>
          <a:lstStyle/>
          <a:p>
            <a:r>
              <a:rPr lang="fr-FR" dirty="0" smtClean="0"/>
              <a:t>Mais…</a:t>
            </a:r>
            <a:endParaRPr lang="fr-FR" dirty="0"/>
          </a:p>
        </p:txBody>
      </p:sp>
      <p:sp>
        <p:nvSpPr>
          <p:cNvPr id="3" name="Espace réservé du contenu 2"/>
          <p:cNvSpPr>
            <a:spLocks noGrp="1"/>
          </p:cNvSpPr>
          <p:nvPr>
            <p:ph idx="1"/>
          </p:nvPr>
        </p:nvSpPr>
        <p:spPr>
          <a:xfrm>
            <a:off x="2231136" y="1838036"/>
            <a:ext cx="7729728" cy="4682837"/>
          </a:xfrm>
        </p:spPr>
        <p:txBody>
          <a:bodyPr>
            <a:normAutofit/>
          </a:bodyPr>
          <a:lstStyle/>
          <a:p>
            <a:r>
              <a:rPr lang="fr-FR" dirty="0"/>
              <a:t>Le 20</a:t>
            </a:r>
            <a:r>
              <a:rPr lang="fr-FR" baseline="30000" dirty="0"/>
              <a:t>ème</a:t>
            </a:r>
            <a:r>
              <a:rPr lang="fr-FR" dirty="0"/>
              <a:t> siècle va remettre en cause cette idée d’un progrès continu, etc. : </a:t>
            </a:r>
            <a:endParaRPr lang="fr-FR" dirty="0" smtClean="0"/>
          </a:p>
          <a:p>
            <a:r>
              <a:rPr lang="fr-FR" dirty="0" smtClean="0"/>
              <a:t>notamment </a:t>
            </a:r>
            <a:r>
              <a:rPr lang="fr-FR" dirty="0"/>
              <a:t>avec les grands conflits mondiaux, et un certain nombre de catastrophes industrielles et technologiques. On prend conscience que les avancées scientifiques et techniques peuvent être porteuse de </a:t>
            </a:r>
            <a:r>
              <a:rPr lang="fr-FR" dirty="0" smtClean="0"/>
              <a:t>destructions</a:t>
            </a:r>
            <a:r>
              <a:rPr lang="fr-FR" dirty="0"/>
              <a:t> </a:t>
            </a:r>
            <a:r>
              <a:rPr lang="fr-FR" dirty="0" smtClean="0"/>
              <a:t>: (liste non exhaustive…)</a:t>
            </a:r>
            <a:endParaRPr lang="fr-FR" dirty="0"/>
          </a:p>
          <a:p>
            <a:pPr lvl="1">
              <a:buFont typeface="Wingdings" panose="05000000000000000000" pitchFamily="2" charset="2"/>
              <a:buChar char="q"/>
            </a:pPr>
            <a:r>
              <a:rPr lang="fr-FR" dirty="0"/>
              <a:t>Ex : la bombe atomique (Hiroshima, Nagasaki)</a:t>
            </a:r>
          </a:p>
          <a:p>
            <a:pPr lvl="1">
              <a:buFont typeface="Wingdings" panose="05000000000000000000" pitchFamily="2" charset="2"/>
              <a:buChar char="q"/>
            </a:pPr>
            <a:r>
              <a:rPr lang="fr-FR" dirty="0"/>
              <a:t>Ex. : La catastrophe de Bhopal, Inde en 1984 suite à l’explosion de l’usine Union </a:t>
            </a:r>
            <a:r>
              <a:rPr lang="fr-FR" dirty="0" err="1"/>
              <a:t>Carbide</a:t>
            </a:r>
            <a:r>
              <a:rPr lang="fr-FR" dirty="0"/>
              <a:t> (20 à 25000 morts la plupart des suites de l’explosion)</a:t>
            </a:r>
          </a:p>
          <a:p>
            <a:pPr lvl="1">
              <a:buFont typeface="Wingdings" panose="05000000000000000000" pitchFamily="2" charset="2"/>
              <a:buChar char="q"/>
            </a:pPr>
            <a:r>
              <a:rPr lang="fr-FR" dirty="0"/>
              <a:t>Ex : Les catastrophes </a:t>
            </a:r>
            <a:r>
              <a:rPr lang="fr-FR" dirty="0" smtClean="0"/>
              <a:t>nucléaires de </a:t>
            </a:r>
            <a:r>
              <a:rPr lang="fr-FR" dirty="0"/>
              <a:t>Tchernobyl en 1986 ou de Fukushima en 2011, </a:t>
            </a:r>
          </a:p>
          <a:p>
            <a:pPr lvl="1">
              <a:buFont typeface="Wingdings" panose="05000000000000000000" pitchFamily="2" charset="2"/>
              <a:buChar char="q"/>
            </a:pPr>
            <a:r>
              <a:rPr lang="fr-FR" dirty="0"/>
              <a:t>Ex. </a:t>
            </a:r>
            <a:r>
              <a:rPr lang="fr-FR" dirty="0" smtClean="0"/>
              <a:t>: </a:t>
            </a:r>
            <a:r>
              <a:rPr lang="fr-FR" dirty="0"/>
              <a:t>les marées noires (1978, l'</a:t>
            </a:r>
            <a:r>
              <a:rPr lang="fr-FR" i="1" u="sng" dirty="0"/>
              <a:t>Amoco Cadiz</a:t>
            </a:r>
            <a:r>
              <a:rPr lang="fr-FR" dirty="0"/>
              <a:t>, 1989, l'</a:t>
            </a:r>
            <a:r>
              <a:rPr lang="fr-FR" i="1" u="sng" dirty="0"/>
              <a:t>Exxon Valdez</a:t>
            </a:r>
            <a:r>
              <a:rPr lang="fr-FR" dirty="0"/>
              <a:t>, 1999, l'</a:t>
            </a:r>
            <a:r>
              <a:rPr lang="fr-FR" i="1" u="sng" dirty="0"/>
              <a:t>Erika</a:t>
            </a:r>
            <a:r>
              <a:rPr lang="fr-FR" dirty="0"/>
              <a:t>, 2002 le </a:t>
            </a:r>
            <a:r>
              <a:rPr lang="fr-FR" i="1" u="sng" dirty="0"/>
              <a:t>Prestige</a:t>
            </a:r>
            <a:r>
              <a:rPr lang="fr-FR" dirty="0" smtClean="0"/>
              <a:t>, etc</a:t>
            </a:r>
            <a:r>
              <a:rPr lang="fr-FR" dirty="0"/>
              <a:t>.), </a:t>
            </a:r>
          </a:p>
          <a:p>
            <a:pPr lvl="1">
              <a:buFont typeface="Wingdings" panose="05000000000000000000" pitchFamily="2" charset="2"/>
              <a:buChar char="q"/>
            </a:pPr>
            <a:r>
              <a:rPr lang="fr-FR" dirty="0"/>
              <a:t>Ex. : la pollution, le changement climatique, la destruction de nos écosystèmes et de la biodiversité</a:t>
            </a:r>
          </a:p>
        </p:txBody>
      </p:sp>
    </p:spTree>
    <p:extLst>
      <p:ext uri="{BB962C8B-B14F-4D97-AF65-F5344CB8AC3E}">
        <p14:creationId xmlns:p14="http://schemas.microsoft.com/office/powerpoint/2010/main" val="2513484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31136" y="914400"/>
            <a:ext cx="7729728" cy="4825627"/>
          </a:xfrm>
        </p:spPr>
        <p:txBody>
          <a:bodyPr>
            <a:normAutofit lnSpcReduction="10000"/>
          </a:bodyPr>
          <a:lstStyle/>
          <a:p>
            <a:r>
              <a:rPr lang="fr-FR" dirty="0"/>
              <a:t>d’où l’idée que  </a:t>
            </a:r>
            <a:r>
              <a:rPr lang="fr-FR" b="1" dirty="0"/>
              <a:t>la notion de progrès va petit à petit s’effacer pour laisser place à la notion de l’innovation</a:t>
            </a:r>
            <a:r>
              <a:rPr lang="fr-FR" dirty="0"/>
              <a:t>. </a:t>
            </a:r>
            <a:endParaRPr lang="fr-FR" dirty="0" smtClean="0"/>
          </a:p>
          <a:p>
            <a:r>
              <a:rPr lang="fr-FR" dirty="0" smtClean="0"/>
              <a:t>Cf. les travaux de Jill </a:t>
            </a:r>
            <a:r>
              <a:rPr lang="fr-FR" dirty="0" err="1"/>
              <a:t>Lepore</a:t>
            </a:r>
            <a:r>
              <a:rPr lang="fr-FR" dirty="0"/>
              <a:t>, historienne à Harvard, </a:t>
            </a:r>
            <a:endParaRPr lang="fr-FR" dirty="0" smtClean="0"/>
          </a:p>
          <a:p>
            <a:r>
              <a:rPr lang="fr-FR" dirty="0" smtClean="0"/>
              <a:t>Dans un </a:t>
            </a:r>
            <a:r>
              <a:rPr lang="fr-FR" dirty="0"/>
              <a:t>article en 2014, dans le New </a:t>
            </a:r>
            <a:r>
              <a:rPr lang="fr-FR" dirty="0" err="1" smtClean="0"/>
              <a:t>Yorker</a:t>
            </a:r>
            <a:r>
              <a:rPr lang="fr-FR" dirty="0" smtClean="0"/>
              <a:t> </a:t>
            </a:r>
            <a:r>
              <a:rPr lang="fr-FR" dirty="0" smtClean="0">
                <a:hlinkClick r:id="rId2"/>
              </a:rPr>
              <a:t>(« </a:t>
            </a:r>
            <a:r>
              <a:rPr lang="en-US" b="1" dirty="0" smtClean="0">
                <a:hlinkClick r:id="rId2"/>
              </a:rPr>
              <a:t>The </a:t>
            </a:r>
            <a:r>
              <a:rPr lang="en-US" b="1" dirty="0">
                <a:hlinkClick r:id="rId2"/>
              </a:rPr>
              <a:t>Disruption </a:t>
            </a:r>
            <a:r>
              <a:rPr lang="en-US" b="1" dirty="0" smtClean="0">
                <a:hlinkClick r:id="rId2"/>
              </a:rPr>
              <a:t>Machine. </a:t>
            </a:r>
            <a:r>
              <a:rPr lang="en-US" dirty="0" smtClean="0">
                <a:hlinkClick r:id="rId2"/>
              </a:rPr>
              <a:t>What </a:t>
            </a:r>
            <a:r>
              <a:rPr lang="en-US" dirty="0">
                <a:hlinkClick r:id="rId2"/>
              </a:rPr>
              <a:t>the gospel of innovation gets </a:t>
            </a:r>
            <a:r>
              <a:rPr lang="en-US" dirty="0" smtClean="0">
                <a:hlinkClick r:id="rId2"/>
              </a:rPr>
              <a:t>wrong”</a:t>
            </a:r>
            <a:r>
              <a:rPr lang="en-US" dirty="0" smtClean="0"/>
              <a:t>), </a:t>
            </a:r>
            <a:r>
              <a:rPr lang="fr-FR" dirty="0"/>
              <a:t>où elle critique l’innovation de </a:t>
            </a:r>
            <a:r>
              <a:rPr lang="fr-FR" dirty="0" smtClean="0"/>
              <a:t>rupture </a:t>
            </a:r>
            <a:r>
              <a:rPr lang="fr-FR" dirty="0"/>
              <a:t>de Clayton </a:t>
            </a:r>
            <a:r>
              <a:rPr lang="fr-FR" dirty="0" smtClean="0"/>
              <a:t>Christensen </a:t>
            </a:r>
            <a:r>
              <a:rPr lang="fr-FR" i="1" dirty="0" smtClean="0"/>
              <a:t>(voir plus loin dans l’intro)</a:t>
            </a:r>
            <a:endParaRPr lang="en-US" i="1" dirty="0" smtClean="0"/>
          </a:p>
          <a:p>
            <a:r>
              <a:rPr lang="en-US" dirty="0" smtClean="0"/>
              <a:t>elle </a:t>
            </a:r>
            <a:r>
              <a:rPr lang="fr-FR" dirty="0" smtClean="0"/>
              <a:t>montre</a:t>
            </a:r>
            <a:r>
              <a:rPr lang="en-US" dirty="0" smtClean="0"/>
              <a:t> </a:t>
            </a:r>
            <a:r>
              <a:rPr lang="fr-FR" dirty="0" smtClean="0"/>
              <a:t>que la </a:t>
            </a:r>
            <a:r>
              <a:rPr lang="fr-FR" dirty="0"/>
              <a:t>notion « innovation », selon Jill </a:t>
            </a:r>
            <a:r>
              <a:rPr lang="fr-FR" dirty="0" err="1"/>
              <a:t>Lepore</a:t>
            </a:r>
            <a:r>
              <a:rPr lang="fr-FR" dirty="0"/>
              <a:t>, se serait substituée à la notion de « progrès » dans le vocabulaire usuel contemporain. Or, la substitution de la notion de progrès par celle de l’innovation est révélatrice d’un profond changement philosophique : </a:t>
            </a:r>
            <a:endParaRPr lang="fr-FR" dirty="0" smtClean="0"/>
          </a:p>
          <a:p>
            <a:r>
              <a:rPr lang="fr-FR" b="1" dirty="0" smtClean="0"/>
              <a:t>nous </a:t>
            </a:r>
            <a:r>
              <a:rPr lang="fr-FR" b="1" dirty="0"/>
              <a:t>aurions renoncé à toute amélioration de la condition humaine vers le </a:t>
            </a:r>
            <a:r>
              <a:rPr lang="fr-FR" b="1" dirty="0" smtClean="0"/>
              <a:t>meilleur : </a:t>
            </a:r>
            <a:r>
              <a:rPr lang="fr-FR" b="1" dirty="0"/>
              <a:t>l’innovation s’est dissociée de l’idée de Progrès </a:t>
            </a:r>
            <a:endParaRPr lang="en-US" dirty="0"/>
          </a:p>
          <a:p>
            <a:pPr marL="0" indent="0">
              <a:buNone/>
            </a:pPr>
            <a:r>
              <a:rPr lang="fr-FR" i="1" dirty="0"/>
              <a:t>« grâce au remplacement à l’idée de Progrès par celle d’Innovation on ne se demande plus si une nouveauté implique une amélioration. Nos appareils se perfectionnent mais le monde ne devient pas forcément meilleur »</a:t>
            </a:r>
          </a:p>
        </p:txBody>
      </p:sp>
    </p:spTree>
    <p:extLst>
      <p:ext uri="{BB962C8B-B14F-4D97-AF65-F5344CB8AC3E}">
        <p14:creationId xmlns:p14="http://schemas.microsoft.com/office/powerpoint/2010/main" val="1172302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31136" y="1006764"/>
            <a:ext cx="7729728" cy="4733263"/>
          </a:xfrm>
        </p:spPr>
        <p:txBody>
          <a:bodyPr>
            <a:normAutofit/>
          </a:bodyPr>
          <a:lstStyle/>
          <a:p>
            <a:r>
              <a:rPr lang="fr-FR" dirty="0" smtClean="0"/>
              <a:t>autre proximité sémantique</a:t>
            </a:r>
            <a:r>
              <a:rPr lang="fr-FR" dirty="0"/>
              <a:t> : celle entre innovation et invention </a:t>
            </a:r>
            <a:r>
              <a:rPr lang="fr-FR" dirty="0" smtClean="0"/>
              <a:t>!</a:t>
            </a:r>
          </a:p>
          <a:p>
            <a:r>
              <a:rPr lang="fr-FR" dirty="0" smtClean="0"/>
              <a:t>En </a:t>
            </a:r>
            <a:r>
              <a:rPr lang="fr-FR" dirty="0"/>
              <a:t>effet, </a:t>
            </a:r>
            <a:r>
              <a:rPr lang="fr-FR" b="1" dirty="0">
                <a:solidFill>
                  <a:srgbClr val="FF0000"/>
                </a:solidFill>
              </a:rPr>
              <a:t>l’innovation n’est pas forcément une invention</a:t>
            </a:r>
            <a:r>
              <a:rPr lang="fr-FR" dirty="0" smtClean="0"/>
              <a:t>.</a:t>
            </a:r>
          </a:p>
          <a:p>
            <a:r>
              <a:rPr lang="fr-FR" dirty="0" smtClean="0"/>
              <a:t> Cf. Norbert </a:t>
            </a:r>
            <a:r>
              <a:rPr lang="fr-FR" dirty="0"/>
              <a:t>Alter = </a:t>
            </a:r>
            <a:r>
              <a:rPr lang="fr-FR" dirty="0" smtClean="0"/>
              <a:t>quelle </a:t>
            </a:r>
            <a:r>
              <a:rPr lang="fr-FR" dirty="0"/>
              <a:t>distinction entre les </a:t>
            </a:r>
            <a:r>
              <a:rPr lang="fr-FR" dirty="0" smtClean="0"/>
              <a:t>deux?</a:t>
            </a:r>
          </a:p>
          <a:p>
            <a:r>
              <a:rPr lang="fr-FR" dirty="0" smtClean="0"/>
              <a:t>Il </a:t>
            </a:r>
            <a:r>
              <a:rPr lang="fr-FR" dirty="0"/>
              <a:t>nous rappelle que </a:t>
            </a:r>
            <a:r>
              <a:rPr lang="fr-FR" dirty="0" smtClean="0"/>
              <a:t>l’invention </a:t>
            </a:r>
            <a:r>
              <a:rPr lang="fr-FR" dirty="0"/>
              <a:t>représente une nouvelle donne : la création d’une nouveauté technique ou organisationnelle. </a:t>
            </a:r>
          </a:p>
          <a:p>
            <a:r>
              <a:rPr lang="fr-FR" dirty="0" smtClean="0"/>
              <a:t>L’innovation représente </a:t>
            </a:r>
            <a:r>
              <a:rPr lang="fr-FR" dirty="0"/>
              <a:t>l’ensemble du processus social et économique qui amène l’invention à être finalement utilisée ou pas. </a:t>
            </a:r>
            <a:endParaRPr lang="fr-FR" dirty="0" smtClean="0"/>
          </a:p>
          <a:p>
            <a:r>
              <a:rPr lang="fr-FR" dirty="0" smtClean="0"/>
              <a:t>Cela </a:t>
            </a:r>
            <a:r>
              <a:rPr lang="fr-FR" dirty="0"/>
              <a:t>veut dire que l’invention reste une potentialité tandis que l’innovation consiste en l’implantation, effective et durable, d’inventions dans un milieu social donné. </a:t>
            </a:r>
            <a:endParaRPr lang="fr-FR" dirty="0" smtClean="0"/>
          </a:p>
          <a:p>
            <a:r>
              <a:rPr lang="fr-FR" dirty="0"/>
              <a:t>E</a:t>
            </a:r>
            <a:r>
              <a:rPr lang="fr-FR" dirty="0" smtClean="0"/>
              <a:t>x </a:t>
            </a:r>
            <a:r>
              <a:rPr lang="fr-FR" dirty="0"/>
              <a:t>le CES nous présente des inventions mais pas </a:t>
            </a:r>
            <a:r>
              <a:rPr lang="fr-FR" dirty="0" smtClean="0"/>
              <a:t>toujours </a:t>
            </a:r>
            <a:r>
              <a:rPr lang="fr-FR" dirty="0"/>
              <a:t>des </a:t>
            </a:r>
            <a:r>
              <a:rPr lang="fr-FR" dirty="0" smtClean="0"/>
              <a:t>innovations</a:t>
            </a:r>
          </a:p>
          <a:p>
            <a:r>
              <a:rPr lang="fr-FR" dirty="0" smtClean="0"/>
              <a:t>Le téléphone portable, une innovation qui a totalement trouvé sa place dans nos usages (perso, professionnels, de loisirs)</a:t>
            </a:r>
          </a:p>
        </p:txBody>
      </p:sp>
    </p:spTree>
    <p:extLst>
      <p:ext uri="{BB962C8B-B14F-4D97-AF65-F5344CB8AC3E}">
        <p14:creationId xmlns:p14="http://schemas.microsoft.com/office/powerpoint/2010/main" val="1294294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a:solidFill>
                  <a:srgbClr val="FF0000"/>
                </a:solidFill>
              </a:rPr>
              <a:t>L’innovation est un processus social </a:t>
            </a:r>
            <a:br>
              <a:rPr lang="fr-FR" b="1" dirty="0">
                <a:solidFill>
                  <a:srgbClr val="FF0000"/>
                </a:solidFill>
              </a:rPr>
            </a:b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l’innovation </a:t>
            </a:r>
            <a:r>
              <a:rPr lang="fr-FR" dirty="0"/>
              <a:t>n’existe que si des individus s’approprient ce qui leur est proposé de </a:t>
            </a:r>
            <a:r>
              <a:rPr lang="fr-FR" dirty="0" smtClean="0"/>
              <a:t>nouveau et que cette innovation se diffuse dans un groupe social donné  (restreint ou large).</a:t>
            </a:r>
          </a:p>
          <a:p>
            <a:r>
              <a:rPr lang="fr-FR" b="1" dirty="0" smtClean="0"/>
              <a:t>Mais comment se diffuse l’innovation?</a:t>
            </a:r>
          </a:p>
          <a:p>
            <a:r>
              <a:rPr lang="fr-FR" b="1" dirty="0" smtClean="0">
                <a:solidFill>
                  <a:srgbClr val="FF0000"/>
                </a:solidFill>
              </a:rPr>
              <a:t>Cf. </a:t>
            </a:r>
            <a:r>
              <a:rPr lang="fr-FR" b="1" dirty="0">
                <a:solidFill>
                  <a:srgbClr val="FF0000"/>
                </a:solidFill>
              </a:rPr>
              <a:t>Henri </a:t>
            </a:r>
            <a:r>
              <a:rPr lang="fr-FR" b="1" dirty="0" smtClean="0">
                <a:solidFill>
                  <a:srgbClr val="FF0000"/>
                </a:solidFill>
              </a:rPr>
              <a:t>MENDRAS</a:t>
            </a:r>
            <a:r>
              <a:rPr lang="fr-FR" dirty="0" smtClean="0"/>
              <a:t>, sociologue français (1927-2003). </a:t>
            </a:r>
            <a:r>
              <a:rPr lang="fr-FR" dirty="0"/>
              <a:t>Dans ses travaux il s’est beaucoup </a:t>
            </a:r>
            <a:r>
              <a:rPr lang="fr-FR" dirty="0" smtClean="0"/>
              <a:t>intéressé </a:t>
            </a:r>
            <a:r>
              <a:rPr lang="fr-FR" dirty="0"/>
              <a:t>au processus de changement </a:t>
            </a:r>
            <a:r>
              <a:rPr lang="fr-FR" dirty="0" smtClean="0"/>
              <a:t>social et à </a:t>
            </a:r>
            <a:r>
              <a:rPr lang="fr-FR" dirty="0"/>
              <a:t>la notion de </a:t>
            </a:r>
            <a:r>
              <a:rPr lang="fr-FR" dirty="0" smtClean="0"/>
              <a:t>modernisation : il a montré les liens </a:t>
            </a:r>
            <a:r>
              <a:rPr lang="fr-FR" dirty="0"/>
              <a:t>entre évolutions des techniques et organisation sociale</a:t>
            </a:r>
            <a:r>
              <a:rPr lang="fr-FR" dirty="0" smtClean="0"/>
              <a:t>.</a:t>
            </a:r>
          </a:p>
          <a:p>
            <a:r>
              <a:rPr lang="fr-FR" b="1" dirty="0"/>
              <a:t>changement social</a:t>
            </a:r>
            <a:r>
              <a:rPr lang="fr-FR" dirty="0"/>
              <a:t> </a:t>
            </a:r>
            <a:r>
              <a:rPr lang="fr-FR" dirty="0" smtClean="0"/>
              <a:t>: </a:t>
            </a:r>
            <a:r>
              <a:rPr lang="fr-FR" dirty="0"/>
              <a:t>c’est une transformation observable dans le temps qui affecte d’une manière qui ne soit pas que provisoire ou éphémère la structure ou le fonctionnement de l’organisation sociale d’une collectivité donnée et modifie le cours de son histoire</a:t>
            </a:r>
            <a:r>
              <a:rPr lang="fr-FR" dirty="0" smtClean="0"/>
              <a:t>.</a:t>
            </a:r>
            <a:r>
              <a:rPr lang="fr-FR" dirty="0"/>
              <a:t> </a:t>
            </a:r>
            <a:r>
              <a:rPr lang="fr-FR" dirty="0" smtClean="0"/>
              <a:t>(Guy Rocher, sociologue québécois, né en 1924)</a:t>
            </a:r>
            <a:endParaRPr lang="fr-FR" b="1" dirty="0"/>
          </a:p>
        </p:txBody>
      </p:sp>
    </p:spTree>
    <p:extLst>
      <p:ext uri="{BB962C8B-B14F-4D97-AF65-F5344CB8AC3E}">
        <p14:creationId xmlns:p14="http://schemas.microsoft.com/office/powerpoint/2010/main" val="2203684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581912" y="1348509"/>
            <a:ext cx="4271771" cy="4391517"/>
          </a:xfrm>
        </p:spPr>
        <p:txBody>
          <a:bodyPr>
            <a:normAutofit fontScale="92500" lnSpcReduction="10000"/>
          </a:bodyPr>
          <a:lstStyle/>
          <a:p>
            <a:r>
              <a:rPr lang="fr-FR" dirty="0" smtClean="0"/>
              <a:t>Henri </a:t>
            </a:r>
            <a:r>
              <a:rPr lang="fr-FR" dirty="0" err="1" smtClean="0"/>
              <a:t>Mendras</a:t>
            </a:r>
            <a:r>
              <a:rPr lang="fr-FR" dirty="0" smtClean="0"/>
              <a:t> publie en 1967 </a:t>
            </a:r>
            <a:r>
              <a:rPr lang="fr-FR" i="1" u="sng" dirty="0" smtClean="0"/>
              <a:t>La </a:t>
            </a:r>
            <a:r>
              <a:rPr lang="fr-FR" i="1" u="sng" dirty="0"/>
              <a:t>fin des paysans. </a:t>
            </a:r>
            <a:r>
              <a:rPr lang="fr-FR" dirty="0"/>
              <a:t>Il étudie ce qu’il se passe dans le Béarn. Dans cette société paysanne on a des paysans qui pratiquent une agriculture traditionnelle : ils élèvent des bêtes et pour les nourrir cultivent leurs propres semences locales, traditionnelles. </a:t>
            </a:r>
          </a:p>
          <a:p>
            <a:r>
              <a:rPr lang="fr-FR" dirty="0"/>
              <a:t>Il </a:t>
            </a:r>
            <a:r>
              <a:rPr lang="fr-FR" dirty="0" smtClean="0"/>
              <a:t>montre </a:t>
            </a:r>
            <a:r>
              <a:rPr lang="fr-FR" dirty="0"/>
              <a:t>comment une innovation technique </a:t>
            </a:r>
            <a:r>
              <a:rPr lang="fr-FR" dirty="0" smtClean="0"/>
              <a:t>a fait </a:t>
            </a:r>
            <a:r>
              <a:rPr lang="fr-FR" dirty="0"/>
              <a:t>basculer le monde paysan dans un univers plus industrialisé et </a:t>
            </a:r>
            <a:r>
              <a:rPr lang="fr-FR" dirty="0" smtClean="0"/>
              <a:t>technologique</a:t>
            </a:r>
          </a:p>
          <a:p>
            <a:endParaRPr lang="fr-FR" dirty="0"/>
          </a:p>
          <a:p>
            <a:endParaRPr lang="fr-FR" dirty="0" smtClean="0"/>
          </a:p>
          <a:p>
            <a:pPr marL="0" indent="0">
              <a:buNone/>
            </a:pPr>
            <a:r>
              <a:rPr lang="fr-FR" dirty="0" smtClean="0"/>
              <a:t>Pour les curieux/ses : </a:t>
            </a:r>
            <a:r>
              <a:rPr lang="fr-FR" dirty="0" smtClean="0">
                <a:hlinkClick r:id="rId2"/>
              </a:rPr>
              <a:t>https</a:t>
            </a:r>
            <a:r>
              <a:rPr lang="fr-FR" dirty="0">
                <a:hlinkClick r:id="rId2"/>
              </a:rPr>
              <a:t>://</a:t>
            </a:r>
            <a:r>
              <a:rPr lang="fr-FR" dirty="0" smtClean="0">
                <a:hlinkClick r:id="rId2"/>
              </a:rPr>
              <a:t>agriculture.gouv.fr/henri-mendras-retour-sur-la-fin-des-paysans-analyse-ndeg-54</a:t>
            </a:r>
            <a:endParaRPr lang="fr-FR" dirty="0" smtClean="0"/>
          </a:p>
          <a:p>
            <a:endParaRPr lang="fr-FR" dirty="0"/>
          </a:p>
          <a:p>
            <a:endParaRPr lang="fr-FR" dirty="0"/>
          </a:p>
        </p:txBody>
      </p:sp>
      <p:pic>
        <p:nvPicPr>
          <p:cNvPr id="6" name="Espace réservé du contenu 5"/>
          <p:cNvPicPr>
            <a:picLocks noGrp="1" noChangeAspect="1"/>
          </p:cNvPicPr>
          <p:nvPr>
            <p:ph sz="half" idx="2"/>
          </p:nvPr>
        </p:nvPicPr>
        <p:blipFill>
          <a:blip r:embed="rId3"/>
          <a:stretch>
            <a:fillRect/>
          </a:stretch>
        </p:blipFill>
        <p:spPr>
          <a:xfrm>
            <a:off x="8524443" y="1501052"/>
            <a:ext cx="1857375" cy="3086100"/>
          </a:xfrm>
          <a:prstGeom prst="rect">
            <a:avLst/>
          </a:prstGeom>
        </p:spPr>
      </p:pic>
    </p:spTree>
    <p:extLst>
      <p:ext uri="{BB962C8B-B14F-4D97-AF65-F5344CB8AC3E}">
        <p14:creationId xmlns:p14="http://schemas.microsoft.com/office/powerpoint/2010/main" val="410480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Premiers pas…</a:t>
            </a:r>
            <a:endParaRPr lang="fr-FR" dirty="0"/>
          </a:p>
        </p:txBody>
      </p:sp>
    </p:spTree>
    <p:extLst>
      <p:ext uri="{BB962C8B-B14F-4D97-AF65-F5344CB8AC3E}">
        <p14:creationId xmlns:p14="http://schemas.microsoft.com/office/powerpoint/2010/main" val="3575645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31136" y="1283856"/>
            <a:ext cx="7729728" cy="4456172"/>
          </a:xfrm>
        </p:spPr>
        <p:txBody>
          <a:bodyPr>
            <a:normAutofit/>
          </a:bodyPr>
          <a:lstStyle/>
          <a:p>
            <a:r>
              <a:rPr lang="fr-FR" dirty="0" smtClean="0"/>
              <a:t>Dans </a:t>
            </a:r>
            <a:r>
              <a:rPr lang="fr-FR" dirty="0"/>
              <a:t>cette société </a:t>
            </a:r>
            <a:r>
              <a:rPr lang="fr-FR" dirty="0" smtClean="0"/>
              <a:t>paysanne du Béarn (France) </a:t>
            </a:r>
            <a:r>
              <a:rPr lang="fr-FR" dirty="0"/>
              <a:t>l</a:t>
            </a:r>
            <a:r>
              <a:rPr lang="fr-FR" dirty="0" smtClean="0"/>
              <a:t>es </a:t>
            </a:r>
            <a:r>
              <a:rPr lang="fr-FR" dirty="0"/>
              <a:t>paysans </a:t>
            </a:r>
            <a:r>
              <a:rPr lang="fr-FR" dirty="0" smtClean="0"/>
              <a:t>pratiquaient </a:t>
            </a:r>
            <a:r>
              <a:rPr lang="fr-FR" dirty="0"/>
              <a:t>une agriculture traditionnelle : ils </a:t>
            </a:r>
            <a:r>
              <a:rPr lang="fr-FR" dirty="0" smtClean="0"/>
              <a:t>élevaient </a:t>
            </a:r>
            <a:r>
              <a:rPr lang="fr-FR" dirty="0"/>
              <a:t>des bêtes et pour les nourrir </a:t>
            </a:r>
            <a:r>
              <a:rPr lang="fr-FR" dirty="0" smtClean="0"/>
              <a:t>cultivaient </a:t>
            </a:r>
            <a:r>
              <a:rPr lang="fr-FR" dirty="0"/>
              <a:t>leurs propres semences locales, </a:t>
            </a:r>
            <a:r>
              <a:rPr lang="fr-FR" dirty="0" smtClean="0"/>
              <a:t>traditionnelles.</a:t>
            </a:r>
          </a:p>
          <a:p>
            <a:r>
              <a:rPr lang="fr-FR" dirty="0"/>
              <a:t>Or </a:t>
            </a:r>
            <a:r>
              <a:rPr lang="fr-FR" dirty="0" smtClean="0"/>
              <a:t>dans </a:t>
            </a:r>
            <a:r>
              <a:rPr lang="fr-FR" dirty="0"/>
              <a:t>les années 1940 : </a:t>
            </a:r>
            <a:r>
              <a:rPr lang="fr-FR" dirty="0" smtClean="0"/>
              <a:t>création et lancement aux USA d’une </a:t>
            </a:r>
            <a:r>
              <a:rPr lang="fr-FR" dirty="0"/>
              <a:t>semence de mais hybride </a:t>
            </a:r>
            <a:r>
              <a:rPr lang="fr-FR" dirty="0" smtClean="0"/>
              <a:t>qui va </a:t>
            </a:r>
            <a:r>
              <a:rPr lang="fr-FR" dirty="0"/>
              <a:t>connaitre un succès immense aux USA : </a:t>
            </a:r>
            <a:endParaRPr lang="fr-FR" dirty="0" smtClean="0"/>
          </a:p>
          <a:p>
            <a:r>
              <a:rPr lang="fr-FR" dirty="0" smtClean="0"/>
              <a:t>Car rendement </a:t>
            </a:r>
            <a:r>
              <a:rPr lang="fr-FR" dirty="0"/>
              <a:t>très important par rapport aux semences habituelles. </a:t>
            </a:r>
            <a:endParaRPr lang="fr-FR" dirty="0" smtClean="0"/>
          </a:p>
          <a:p>
            <a:r>
              <a:rPr lang="fr-FR" dirty="0" smtClean="0"/>
              <a:t>la </a:t>
            </a:r>
            <a:r>
              <a:rPr lang="fr-FR" dirty="0"/>
              <a:t>diffusion de cette nouvelle semence est très rapide aux USA. </a:t>
            </a:r>
            <a:endParaRPr lang="fr-FR" dirty="0" smtClean="0"/>
          </a:p>
          <a:p>
            <a:r>
              <a:rPr lang="fr-FR" dirty="0" err="1" smtClean="0"/>
              <a:t>Mendras</a:t>
            </a:r>
            <a:r>
              <a:rPr lang="fr-FR" dirty="0" smtClean="0"/>
              <a:t> </a:t>
            </a:r>
            <a:r>
              <a:rPr lang="fr-FR" dirty="0"/>
              <a:t>va montrer que cette implantation ne se passe pas de la même manière dans le Béarn. </a:t>
            </a:r>
            <a:r>
              <a:rPr lang="fr-FR" dirty="0" smtClean="0"/>
              <a:t>Cette nouvelle variété </a:t>
            </a:r>
            <a:r>
              <a:rPr lang="fr-FR" dirty="0"/>
              <a:t>va mettre près de 9 ans </a:t>
            </a:r>
            <a:r>
              <a:rPr lang="fr-FR" dirty="0" smtClean="0"/>
              <a:t>à </a:t>
            </a:r>
            <a:r>
              <a:rPr lang="fr-FR" dirty="0"/>
              <a:t>remplacer la variété de </a:t>
            </a:r>
            <a:r>
              <a:rPr lang="fr-FR" dirty="0" smtClean="0"/>
              <a:t>maïs </a:t>
            </a:r>
            <a:r>
              <a:rPr lang="fr-FR" dirty="0"/>
              <a:t>locale. </a:t>
            </a:r>
          </a:p>
          <a:p>
            <a:r>
              <a:rPr lang="fr-FR" dirty="0" smtClean="0"/>
              <a:t>La </a:t>
            </a:r>
            <a:r>
              <a:rPr lang="fr-FR" dirty="0"/>
              <a:t>question que va se poser </a:t>
            </a:r>
            <a:r>
              <a:rPr lang="fr-FR" dirty="0" err="1" smtClean="0"/>
              <a:t>Mendras</a:t>
            </a:r>
            <a:r>
              <a:rPr lang="fr-FR" dirty="0"/>
              <a:t> : Pourquoi cette différence d’implantation de processus de semence ? </a:t>
            </a:r>
          </a:p>
        </p:txBody>
      </p:sp>
    </p:spTree>
    <p:extLst>
      <p:ext uri="{BB962C8B-B14F-4D97-AF65-F5344CB8AC3E}">
        <p14:creationId xmlns:p14="http://schemas.microsoft.com/office/powerpoint/2010/main" val="603755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08727" y="1126836"/>
            <a:ext cx="8252137" cy="5144655"/>
          </a:xfrm>
        </p:spPr>
        <p:txBody>
          <a:bodyPr>
            <a:normAutofit fontScale="92500" lnSpcReduction="20000"/>
          </a:bodyPr>
          <a:lstStyle/>
          <a:p>
            <a:r>
              <a:rPr lang="fr-FR" sz="1900" dirty="0"/>
              <a:t>C</a:t>
            </a:r>
            <a:r>
              <a:rPr lang="fr-FR" sz="1900" dirty="0" smtClean="0"/>
              <a:t>ette </a:t>
            </a:r>
            <a:r>
              <a:rPr lang="fr-FR" sz="1900" dirty="0"/>
              <a:t>promesse de </a:t>
            </a:r>
            <a:r>
              <a:rPr lang="fr-FR" sz="1900" dirty="0" smtClean="0"/>
              <a:t>rentabilité va </a:t>
            </a:r>
            <a:r>
              <a:rPr lang="fr-FR" sz="1900" dirty="0"/>
              <a:t>rentrer en conflit avec le système social, économique et culturel des paysans béarnais. </a:t>
            </a:r>
            <a:endParaRPr lang="fr-FR" sz="1900" dirty="0" smtClean="0"/>
          </a:p>
          <a:p>
            <a:r>
              <a:rPr lang="fr-FR" sz="1900" dirty="0" smtClean="0"/>
              <a:t>Pourquoi </a:t>
            </a:r>
            <a:r>
              <a:rPr lang="fr-FR" sz="1900" dirty="0"/>
              <a:t>en conflit ? </a:t>
            </a:r>
            <a:endParaRPr lang="fr-FR" sz="1900" dirty="0" smtClean="0"/>
          </a:p>
          <a:p>
            <a:r>
              <a:rPr lang="fr-FR" sz="1900" dirty="0" smtClean="0"/>
              <a:t>dans </a:t>
            </a:r>
            <a:r>
              <a:rPr lang="fr-FR" sz="1900" dirty="0"/>
              <a:t>le système traditionnel les paysans </a:t>
            </a:r>
            <a:r>
              <a:rPr lang="fr-FR" sz="1900" dirty="0" smtClean="0"/>
              <a:t>béarnais étaient </a:t>
            </a:r>
            <a:r>
              <a:rPr lang="fr-FR" sz="1900" dirty="0"/>
              <a:t>dans l’autoproduction </a:t>
            </a:r>
            <a:r>
              <a:rPr lang="fr-FR" sz="1900" dirty="0" smtClean="0"/>
              <a:t> : du maïs </a:t>
            </a:r>
            <a:r>
              <a:rPr lang="fr-FR" sz="1900" dirty="0"/>
              <a:t>mais </a:t>
            </a:r>
            <a:r>
              <a:rPr lang="fr-FR" sz="1900" dirty="0" smtClean="0"/>
              <a:t>pour </a:t>
            </a:r>
            <a:r>
              <a:rPr lang="fr-FR" sz="1900" dirty="0"/>
              <a:t>nourrir les </a:t>
            </a:r>
            <a:r>
              <a:rPr lang="fr-FR" sz="1900" dirty="0" smtClean="0"/>
              <a:t>bêtes (pas besoin d’énormes rendements)</a:t>
            </a:r>
          </a:p>
          <a:p>
            <a:r>
              <a:rPr lang="fr-FR" sz="1900" dirty="0" smtClean="0"/>
              <a:t>Et </a:t>
            </a:r>
            <a:r>
              <a:rPr lang="fr-FR" sz="1900" dirty="0"/>
              <a:t>d’autant plus que pour adopter cette nouvelle semence il faut adopter de nouvelles pratiques </a:t>
            </a:r>
            <a:r>
              <a:rPr lang="fr-FR" sz="1900" dirty="0" smtClean="0"/>
              <a:t>agricoles (changer </a:t>
            </a:r>
            <a:r>
              <a:rPr lang="fr-FR" sz="1900" dirty="0"/>
              <a:t>de machines, utiliser des </a:t>
            </a:r>
            <a:r>
              <a:rPr lang="fr-FR" sz="1900" dirty="0" smtClean="0"/>
              <a:t>insecticides). </a:t>
            </a:r>
          </a:p>
          <a:p>
            <a:r>
              <a:rPr lang="fr-FR" sz="1900" dirty="0" smtClean="0"/>
              <a:t>Du </a:t>
            </a:r>
            <a:r>
              <a:rPr lang="fr-FR" sz="1900" dirty="0"/>
              <a:t>coup elle </a:t>
            </a:r>
            <a:r>
              <a:rPr lang="fr-FR" sz="1900" dirty="0" smtClean="0"/>
              <a:t>entraîne </a:t>
            </a:r>
            <a:r>
              <a:rPr lang="fr-FR" sz="1900" dirty="0"/>
              <a:t>un coût beaucoup </a:t>
            </a:r>
            <a:r>
              <a:rPr lang="fr-FR" sz="1900" dirty="0" smtClean="0"/>
              <a:t>plus important. : monétisation </a:t>
            </a:r>
            <a:r>
              <a:rPr lang="fr-FR" sz="1900" dirty="0"/>
              <a:t>de l’exploitation agricole familiale. </a:t>
            </a:r>
            <a:endParaRPr lang="fr-FR" sz="1900" dirty="0" smtClean="0"/>
          </a:p>
          <a:p>
            <a:r>
              <a:rPr lang="fr-FR" sz="1900" dirty="0" smtClean="0"/>
              <a:t>conséquences :destruction </a:t>
            </a:r>
            <a:r>
              <a:rPr lang="fr-FR" sz="1900" dirty="0"/>
              <a:t>de la société villageoise traditionnelle. </a:t>
            </a:r>
            <a:endParaRPr lang="fr-FR" sz="1900" dirty="0" smtClean="0"/>
          </a:p>
          <a:p>
            <a:r>
              <a:rPr lang="fr-FR" sz="1900" dirty="0" smtClean="0"/>
              <a:t>Cette </a:t>
            </a:r>
            <a:r>
              <a:rPr lang="fr-FR" sz="1900" dirty="0"/>
              <a:t>variété hybride va amener toute une série de </a:t>
            </a:r>
            <a:r>
              <a:rPr lang="fr-FR" sz="1900" dirty="0" smtClean="0"/>
              <a:t>transformations, (circuits </a:t>
            </a:r>
            <a:r>
              <a:rPr lang="fr-FR" sz="1900" dirty="0"/>
              <a:t>de vente par exemple, ou encore </a:t>
            </a:r>
            <a:r>
              <a:rPr lang="fr-FR" sz="1900" dirty="0" smtClean="0"/>
              <a:t>introduction </a:t>
            </a:r>
            <a:r>
              <a:rPr lang="fr-FR" sz="1900" dirty="0"/>
              <a:t>de </a:t>
            </a:r>
            <a:r>
              <a:rPr lang="fr-FR" sz="1900" dirty="0" smtClean="0"/>
              <a:t>nouveaux interlocuteurs </a:t>
            </a:r>
            <a:r>
              <a:rPr lang="fr-FR" sz="1900" dirty="0"/>
              <a:t>dans le monde </a:t>
            </a:r>
            <a:r>
              <a:rPr lang="fr-FR" sz="1900" dirty="0" smtClean="0"/>
              <a:t>paysan.)</a:t>
            </a:r>
          </a:p>
          <a:p>
            <a:r>
              <a:rPr lang="fr-FR" sz="1900" dirty="0" smtClean="0"/>
              <a:t>Ce </a:t>
            </a:r>
            <a:r>
              <a:rPr lang="fr-FR" sz="1900" dirty="0"/>
              <a:t>va aussi amener à une intensification de relations avec les banques. Les paysans vont s’endetter et produire plus pour payer leurs dettes etc</a:t>
            </a:r>
            <a:r>
              <a:rPr lang="fr-FR" dirty="0"/>
              <a:t>. </a:t>
            </a:r>
            <a:endParaRPr lang="fr-FR" dirty="0" smtClean="0"/>
          </a:p>
          <a:p>
            <a:r>
              <a:rPr lang="fr-FR" dirty="0" smtClean="0"/>
              <a:t>Mais </a:t>
            </a:r>
            <a:r>
              <a:rPr lang="fr-FR" dirty="0"/>
              <a:t>certains agriculteurs vont la tester puis l’adopter,. Elle va être adoptée de manière limitée. </a:t>
            </a:r>
          </a:p>
          <a:p>
            <a:endParaRPr lang="fr-FR" dirty="0"/>
          </a:p>
        </p:txBody>
      </p:sp>
    </p:spTree>
    <p:extLst>
      <p:ext uri="{BB962C8B-B14F-4D97-AF65-F5344CB8AC3E}">
        <p14:creationId xmlns:p14="http://schemas.microsoft.com/office/powerpoint/2010/main" val="160916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31136" y="1496292"/>
            <a:ext cx="7729728" cy="4243736"/>
          </a:xfrm>
        </p:spPr>
        <p:txBody>
          <a:bodyPr>
            <a:normAutofit lnSpcReduction="10000"/>
          </a:bodyPr>
          <a:lstStyle/>
          <a:p>
            <a:r>
              <a:rPr lang="fr-FR" dirty="0" err="1" smtClean="0"/>
              <a:t>Mendras</a:t>
            </a:r>
            <a:r>
              <a:rPr lang="fr-FR" dirty="0" smtClean="0"/>
              <a:t> repère 2 acteurs favorable </a:t>
            </a:r>
            <a:r>
              <a:rPr lang="fr-FR" dirty="0"/>
              <a:t>à cette nouvelle semence : </a:t>
            </a:r>
            <a:br>
              <a:rPr lang="fr-FR" dirty="0"/>
            </a:br>
            <a:r>
              <a:rPr lang="fr-FR" dirty="0" smtClean="0"/>
              <a:t>la </a:t>
            </a:r>
            <a:r>
              <a:rPr lang="fr-FR" dirty="0"/>
              <a:t>JAC : la jeunesse agricole catholique. </a:t>
            </a:r>
            <a:br>
              <a:rPr lang="fr-FR" dirty="0"/>
            </a:br>
            <a:r>
              <a:rPr lang="fr-FR" dirty="0" smtClean="0"/>
              <a:t>les </a:t>
            </a:r>
            <a:r>
              <a:rPr lang="fr-FR" dirty="0"/>
              <a:t>firmes </a:t>
            </a:r>
            <a:r>
              <a:rPr lang="fr-FR" dirty="0" smtClean="0"/>
              <a:t>américaines</a:t>
            </a:r>
            <a:r>
              <a:rPr lang="fr-FR" dirty="0"/>
              <a:t> </a:t>
            </a:r>
            <a:r>
              <a:rPr lang="fr-FR" dirty="0" smtClean="0"/>
              <a:t>et leurs représentants</a:t>
            </a:r>
          </a:p>
          <a:p>
            <a:r>
              <a:rPr lang="fr-FR" dirty="0" smtClean="0"/>
              <a:t>Ces </a:t>
            </a:r>
            <a:r>
              <a:rPr lang="fr-FR" dirty="0"/>
              <a:t>2 acteurs vont utiliser des arguments rationnels pour favoriser l’adoption de cette semence. </a:t>
            </a:r>
            <a:endParaRPr lang="fr-FR" dirty="0" smtClean="0"/>
          </a:p>
          <a:p>
            <a:r>
              <a:rPr lang="fr-FR" dirty="0" smtClean="0"/>
              <a:t>Mais </a:t>
            </a:r>
            <a:r>
              <a:rPr lang="fr-FR" dirty="0"/>
              <a:t>en même temps </a:t>
            </a:r>
            <a:r>
              <a:rPr lang="fr-FR" dirty="0" smtClean="0"/>
              <a:t>les </a:t>
            </a:r>
            <a:r>
              <a:rPr lang="fr-FR" dirty="0"/>
              <a:t>autres paysans, ceux qui </a:t>
            </a:r>
            <a:r>
              <a:rPr lang="fr-FR" dirty="0" smtClean="0"/>
              <a:t>refusent sont </a:t>
            </a:r>
            <a:r>
              <a:rPr lang="fr-FR" dirty="0"/>
              <a:t>tout aussi rationnels que ceux qui y sont </a:t>
            </a:r>
            <a:r>
              <a:rPr lang="fr-FR" dirty="0" smtClean="0"/>
              <a:t>favorables. </a:t>
            </a:r>
            <a:r>
              <a:rPr lang="fr-FR" dirty="0"/>
              <a:t>En effet, ceux qui </a:t>
            </a:r>
            <a:r>
              <a:rPr lang="fr-FR" dirty="0" smtClean="0"/>
              <a:t>« résistent »  </a:t>
            </a:r>
            <a:r>
              <a:rPr lang="fr-FR" dirty="0"/>
              <a:t>perçoivent </a:t>
            </a:r>
            <a:r>
              <a:rPr lang="fr-FR" dirty="0" smtClean="0"/>
              <a:t>que cette </a:t>
            </a:r>
            <a:r>
              <a:rPr lang="fr-FR" dirty="0"/>
              <a:t>innovation va avoir des conséquences ultimes : la remise en cause de l’ensemble de leur manière de </a:t>
            </a:r>
            <a:r>
              <a:rPr lang="fr-FR" dirty="0" smtClean="0"/>
              <a:t>vivre</a:t>
            </a:r>
            <a:r>
              <a:rPr lang="fr-FR" dirty="0"/>
              <a:t> </a:t>
            </a:r>
            <a:r>
              <a:rPr lang="fr-FR" dirty="0" smtClean="0"/>
              <a:t>: </a:t>
            </a:r>
            <a:r>
              <a:rPr lang="fr-FR" dirty="0"/>
              <a:t>ils sentent </a:t>
            </a:r>
            <a:r>
              <a:rPr lang="fr-FR" b="1" dirty="0"/>
              <a:t>qu’il ne s’agit pas seulement de changer une variété par une </a:t>
            </a:r>
            <a:r>
              <a:rPr lang="fr-FR" b="1" dirty="0" smtClean="0"/>
              <a:t>autre… </a:t>
            </a:r>
          </a:p>
          <a:p>
            <a:r>
              <a:rPr lang="fr-FR" b="1" dirty="0" smtClean="0">
                <a:solidFill>
                  <a:srgbClr val="FF0000"/>
                </a:solidFill>
              </a:rPr>
              <a:t>CHANGEMENT SOCIAL et pas une « simple » innovation technique!</a:t>
            </a:r>
          </a:p>
          <a:p>
            <a:r>
              <a:rPr lang="fr-FR" dirty="0" smtClean="0"/>
              <a:t>2 modèles </a:t>
            </a:r>
            <a:r>
              <a:rPr lang="fr-FR" dirty="0"/>
              <a:t>qui s’opposent = l’économie paysans autarcique traditionnelle et l’agriculture </a:t>
            </a:r>
            <a:r>
              <a:rPr lang="fr-FR" dirty="0" smtClean="0"/>
              <a:t>productiviste </a:t>
            </a:r>
            <a:r>
              <a:rPr lang="fr-FR" dirty="0"/>
              <a:t>intensive, qui vise une </a:t>
            </a:r>
            <a:r>
              <a:rPr lang="fr-FR" dirty="0" smtClean="0"/>
              <a:t>production de </a:t>
            </a:r>
            <a:r>
              <a:rPr lang="fr-FR" dirty="0"/>
              <a:t>masse</a:t>
            </a:r>
            <a:endParaRPr lang="fr-FR" b="1" dirty="0">
              <a:solidFill>
                <a:srgbClr val="FF0000"/>
              </a:solidFill>
            </a:endParaRPr>
          </a:p>
        </p:txBody>
      </p:sp>
    </p:spTree>
    <p:extLst>
      <p:ext uri="{BB962C8B-B14F-4D97-AF65-F5344CB8AC3E}">
        <p14:creationId xmlns:p14="http://schemas.microsoft.com/office/powerpoint/2010/main" val="3511950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a:t>MENDRAS va développer un concept pour analyser la </a:t>
            </a:r>
            <a:r>
              <a:rPr lang="fr-FR" dirty="0" smtClean="0"/>
              <a:t>diffusion </a:t>
            </a:r>
            <a:r>
              <a:rPr lang="fr-FR" dirty="0"/>
              <a:t>de </a:t>
            </a:r>
            <a:r>
              <a:rPr lang="fr-FR" dirty="0" smtClean="0"/>
              <a:t>cette </a:t>
            </a:r>
            <a:r>
              <a:rPr lang="fr-FR" dirty="0"/>
              <a:t>variété : celui de «  paradigme épidémiologique ». </a:t>
            </a:r>
            <a:br>
              <a:rPr lang="fr-FR" dirty="0"/>
            </a:br>
            <a:r>
              <a:rPr lang="fr-FR" dirty="0"/>
              <a:t>Cela décrit le processus de diffusion de l’innovation. Comment on passe de l’invention à l’innovation. </a:t>
            </a:r>
            <a:endParaRPr lang="fr-FR" dirty="0" smtClean="0"/>
          </a:p>
          <a:p>
            <a:r>
              <a:rPr lang="fr-FR" dirty="0" smtClean="0"/>
              <a:t>le changement </a:t>
            </a:r>
            <a:r>
              <a:rPr lang="fr-FR" dirty="0"/>
              <a:t>se produit à l’intérieur de la société (facteur </a:t>
            </a:r>
            <a:r>
              <a:rPr lang="fr-FR" dirty="0" smtClean="0"/>
              <a:t>endogène</a:t>
            </a:r>
            <a:r>
              <a:rPr lang="fr-FR" dirty="0"/>
              <a:t>). Grâce à la diffusion d’innovation successives ou conjointes qui finissent par provoquer des transformations profondes de la société. Et cette propagation se fait comme une épidémie</a:t>
            </a:r>
            <a:r>
              <a:rPr lang="fr-FR" dirty="0" smtClean="0"/>
              <a:t>.</a:t>
            </a:r>
          </a:p>
          <a:p>
            <a:r>
              <a:rPr lang="fr-FR" dirty="0" smtClean="0"/>
              <a:t>Ici les agriculteurs qui ont adopté la nouvelle variété étaient plus éduqués, avaient un meilleur statut socio-éco…</a:t>
            </a:r>
            <a:endParaRPr lang="fr-FR" dirty="0"/>
          </a:p>
        </p:txBody>
      </p:sp>
    </p:spTree>
    <p:extLst>
      <p:ext uri="{BB962C8B-B14F-4D97-AF65-F5344CB8AC3E}">
        <p14:creationId xmlns:p14="http://schemas.microsoft.com/office/powerpoint/2010/main" val="2609810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36880" y="1036320"/>
            <a:ext cx="5416803" cy="4703706"/>
          </a:xfrm>
        </p:spPr>
        <p:txBody>
          <a:bodyPr/>
          <a:lstStyle/>
          <a:p>
            <a:r>
              <a:rPr lang="fr-FR" dirty="0" smtClean="0"/>
              <a:t>Voir aussi le modèle de diffusion  des innovations de </a:t>
            </a:r>
            <a:r>
              <a:rPr lang="en-US" dirty="0" smtClean="0"/>
              <a:t>Everett </a:t>
            </a:r>
            <a:r>
              <a:rPr lang="en-US" dirty="0"/>
              <a:t>Rogers (1995) Diffusion of innovations, The Free Press, New </a:t>
            </a:r>
            <a:r>
              <a:rPr lang="en-US" dirty="0" smtClean="0"/>
              <a:t>York)</a:t>
            </a:r>
          </a:p>
          <a:p>
            <a:r>
              <a:rPr lang="fr-FR" dirty="0"/>
              <a:t>plusieurs facteurs conditionnent la rapidité d’adoption par les consommateurs et de diffusion de l’innovation dans la société. Ces facteurs peuvent être de deux natures différentes :</a:t>
            </a:r>
          </a:p>
          <a:p>
            <a:r>
              <a:rPr lang="fr-FR" dirty="0"/>
              <a:t>les facteurs endogènes à l’innovation (qui résultent des caractéristiques intrinsèques du produit ou de la technologie),</a:t>
            </a:r>
          </a:p>
          <a:p>
            <a:r>
              <a:rPr lang="fr-FR" dirty="0"/>
              <a:t>les facteurs exogènes à l’innovation (qui résultent de l’environnement dans lequel est introduit le produit ou la technologie).</a:t>
            </a:r>
          </a:p>
          <a:p>
            <a:endParaRPr lang="fr-FR" dirty="0"/>
          </a:p>
        </p:txBody>
      </p:sp>
      <p:pic>
        <p:nvPicPr>
          <p:cNvPr id="6" name="Espace réservé du contenu 5"/>
          <p:cNvPicPr>
            <a:picLocks noGrp="1" noChangeAspect="1"/>
          </p:cNvPicPr>
          <p:nvPr>
            <p:ph sz="half" idx="2"/>
          </p:nvPr>
        </p:nvPicPr>
        <p:blipFill>
          <a:blip r:embed="rId2"/>
          <a:stretch>
            <a:fillRect/>
          </a:stretch>
        </p:blipFill>
        <p:spPr>
          <a:xfrm>
            <a:off x="6435402" y="1559052"/>
            <a:ext cx="5414963" cy="4643438"/>
          </a:xfrm>
          <a:prstGeom prst="rect">
            <a:avLst/>
          </a:prstGeom>
        </p:spPr>
      </p:pic>
    </p:spTree>
    <p:extLst>
      <p:ext uri="{BB962C8B-B14F-4D97-AF65-F5344CB8AC3E}">
        <p14:creationId xmlns:p14="http://schemas.microsoft.com/office/powerpoint/2010/main" val="3098114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1463040" y="1056640"/>
            <a:ext cx="8890000" cy="5171440"/>
          </a:xfrm>
        </p:spPr>
        <p:txBody>
          <a:bodyPr>
            <a:normAutofit/>
          </a:bodyPr>
          <a:lstStyle/>
          <a:p>
            <a:r>
              <a:rPr lang="fr-FR" dirty="0" smtClean="0"/>
              <a:t>Pour Everett </a:t>
            </a:r>
            <a:r>
              <a:rPr lang="fr-FR" dirty="0"/>
              <a:t>Rogers </a:t>
            </a:r>
            <a:r>
              <a:rPr lang="fr-FR" dirty="0" smtClean="0"/>
              <a:t>cinq facteurs déterminent </a:t>
            </a:r>
            <a:r>
              <a:rPr lang="fr-FR" dirty="0"/>
              <a:t>le succès de la diffusion d’une </a:t>
            </a:r>
            <a:r>
              <a:rPr lang="fr-FR" dirty="0" smtClean="0"/>
              <a:t>innovation</a:t>
            </a:r>
          </a:p>
          <a:p>
            <a:r>
              <a:rPr lang="fr-FR" b="1" dirty="0" smtClean="0"/>
              <a:t>L’avantage </a:t>
            </a:r>
            <a:r>
              <a:rPr lang="fr-FR" b="1" dirty="0"/>
              <a:t>relatif</a:t>
            </a:r>
            <a:r>
              <a:rPr lang="fr-FR" dirty="0"/>
              <a:t> </a:t>
            </a:r>
            <a:r>
              <a:rPr lang="fr-FR" dirty="0" smtClean="0"/>
              <a:t>les </a:t>
            </a:r>
            <a:r>
              <a:rPr lang="fr-FR" dirty="0"/>
              <a:t>consommateurs </a:t>
            </a:r>
            <a:r>
              <a:rPr lang="fr-FR" dirty="0" smtClean="0"/>
              <a:t>pensent que </a:t>
            </a:r>
            <a:r>
              <a:rPr lang="fr-FR" dirty="0"/>
              <a:t>l’innovation est meilleure ou plus performante que les solutions existantes. </a:t>
            </a:r>
            <a:r>
              <a:rPr lang="fr-FR" dirty="0" smtClean="0"/>
              <a:t> facteur </a:t>
            </a:r>
            <a:r>
              <a:rPr lang="fr-FR" dirty="0"/>
              <a:t>lié à la perception particulière et aux besoins de chaque groupe de consommateurs.</a:t>
            </a:r>
          </a:p>
          <a:p>
            <a:r>
              <a:rPr lang="fr-FR" b="1" dirty="0"/>
              <a:t>La compatibilité</a:t>
            </a:r>
            <a:r>
              <a:rPr lang="fr-FR" dirty="0"/>
              <a:t> de l’innovation avec les valeurs et pratiques existantes des consommateurs potentiels influe également </a:t>
            </a:r>
            <a:r>
              <a:rPr lang="fr-FR" dirty="0" smtClean="0"/>
              <a:t>sur la </a:t>
            </a:r>
            <a:r>
              <a:rPr lang="fr-FR" dirty="0"/>
              <a:t>rapidité d’adoption d’une </a:t>
            </a:r>
            <a:r>
              <a:rPr lang="fr-FR" dirty="0" smtClean="0"/>
              <a:t>innovation (adéquation </a:t>
            </a:r>
            <a:r>
              <a:rPr lang="fr-FR" dirty="0"/>
              <a:t>entre les valeurs et les pratiques des consommateurs potentiels et celles nécessaires à l’utilisation de </a:t>
            </a:r>
            <a:r>
              <a:rPr lang="fr-FR" dirty="0" smtClean="0"/>
              <a:t>l’innovation)</a:t>
            </a:r>
            <a:endParaRPr lang="fr-FR" dirty="0"/>
          </a:p>
          <a:p>
            <a:r>
              <a:rPr lang="fr-FR" b="1" dirty="0"/>
              <a:t>La simplicité et facilité d’utilisation</a:t>
            </a:r>
            <a:r>
              <a:rPr lang="fr-FR" dirty="0"/>
              <a:t> de </a:t>
            </a:r>
            <a:r>
              <a:rPr lang="fr-FR" dirty="0" smtClean="0"/>
              <a:t>l’innovation : une </a:t>
            </a:r>
            <a:r>
              <a:rPr lang="fr-FR" dirty="0"/>
              <a:t>innovation qui nécessite un apprentissage sera plus lente à se diffuser que si elle ne requiert pas le développement de compétences spécifiques.</a:t>
            </a:r>
          </a:p>
          <a:p>
            <a:r>
              <a:rPr lang="fr-FR" b="1" dirty="0"/>
              <a:t>La possibilité d’essayer</a:t>
            </a:r>
            <a:r>
              <a:rPr lang="fr-FR" dirty="0"/>
              <a:t> l’innovation peut faciliter son appropriation par les usagers et ainsi favoriser le bouche à oreille et diminue l’incertitude et donc le risque qui l’entoure.</a:t>
            </a:r>
          </a:p>
          <a:p>
            <a:r>
              <a:rPr lang="fr-FR" b="1" dirty="0"/>
              <a:t>L’observabilité des résultats</a:t>
            </a:r>
            <a:r>
              <a:rPr lang="fr-FR" dirty="0"/>
              <a:t> </a:t>
            </a:r>
            <a:r>
              <a:rPr lang="fr-FR" dirty="0" smtClean="0"/>
              <a:t> permet de </a:t>
            </a:r>
            <a:r>
              <a:rPr lang="fr-FR" dirty="0"/>
              <a:t>prouver plus facilement le ou les avantages de l’innovation. Des résultats visibles par les consommateurs potentiel réduisent l’incertitude perçu et facilite le bouche à oreille.</a:t>
            </a:r>
          </a:p>
        </p:txBody>
      </p:sp>
    </p:spTree>
    <p:extLst>
      <p:ext uri="{BB962C8B-B14F-4D97-AF65-F5344CB8AC3E}">
        <p14:creationId xmlns:p14="http://schemas.microsoft.com/office/powerpoint/2010/main" val="1903842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2000" y="629920"/>
            <a:ext cx="9509760" cy="5506720"/>
          </a:xfrm>
        </p:spPr>
        <p:txBody>
          <a:bodyPr>
            <a:normAutofit fontScale="92500" lnSpcReduction="10000"/>
          </a:bodyPr>
          <a:lstStyle/>
          <a:p>
            <a:r>
              <a:rPr lang="fr-FR" b="1" dirty="0" smtClean="0"/>
              <a:t>Norbert Alter </a:t>
            </a:r>
            <a:r>
              <a:rPr lang="fr-FR" dirty="0" smtClean="0"/>
              <a:t>insiste sur le rôle des innovateurs dans le passage de l’invention à l’innovation.</a:t>
            </a:r>
          </a:p>
          <a:p>
            <a:r>
              <a:rPr lang="fr-FR" dirty="0"/>
              <a:t>Dans son </a:t>
            </a:r>
            <a:r>
              <a:rPr lang="fr-FR" dirty="0" smtClean="0"/>
              <a:t>article de 2011,  </a:t>
            </a:r>
            <a:r>
              <a:rPr lang="fr-FR" dirty="0">
                <a:hlinkClick r:id="rId2"/>
              </a:rPr>
              <a:t>« Comment les dirigeants des organisations peuvent tuer l'innovation »,</a:t>
            </a:r>
            <a:r>
              <a:rPr lang="fr-FR" dirty="0"/>
              <a:t> il montre que les innovateurs sont des transgresseurs de règles, </a:t>
            </a:r>
            <a:r>
              <a:rPr lang="fr-FR" dirty="0" err="1"/>
              <a:t>cad</a:t>
            </a:r>
            <a:r>
              <a:rPr lang="fr-FR" dirty="0"/>
              <a:t> qu’il vont prendre des risques dans l'organisation. Donc potentiellement, ils peuvent remettre en cause le fonctionnement de cette organisation</a:t>
            </a:r>
            <a:r>
              <a:rPr lang="fr-FR" dirty="0" smtClean="0"/>
              <a:t>.</a:t>
            </a:r>
          </a:p>
          <a:p>
            <a:r>
              <a:rPr lang="fr-FR" i="1" dirty="0" smtClean="0"/>
              <a:t>« ce </a:t>
            </a:r>
            <a:r>
              <a:rPr lang="fr-FR" i="1" dirty="0"/>
              <a:t>sont les véritables apprentissages organisationnels et culturels, ainsi que des actions de personnes transgressant l’ordre établi, engagées pendant la mise en œuvre d’une nouveauté dans les structures de travail, qui permettent l’innovation. Cet article explique comment le fait, pour les décideurs, de ne pas savoir reconnaître la capacité innovatrice des employés risque de conduire ces derniers au conformisme, à la démobilisation et à l’adoption de </a:t>
            </a:r>
            <a:r>
              <a:rPr lang="fr-FR" i="1" dirty="0" smtClean="0"/>
              <a:t>l’utilitarisme »</a:t>
            </a:r>
          </a:p>
          <a:p>
            <a:r>
              <a:rPr lang="fr-FR" dirty="0"/>
              <a:t>Pour Alter, d’un point de vue organisationnel, l’innovation correspond à un engagent collectif qui ne peut pas être confondu avec les décisions de la direction d’une entreprise lesquelles ne correspondent qu’à l'organisation initiale. Cela signifie que la direction peut inventer mais elle ne peut pas </a:t>
            </a:r>
            <a:r>
              <a:rPr lang="fr-FR" dirty="0" smtClean="0"/>
              <a:t>innover…</a:t>
            </a:r>
          </a:p>
          <a:p>
            <a:r>
              <a:rPr lang="fr-FR" dirty="0"/>
              <a:t>Pour qu’il y </a:t>
            </a:r>
            <a:r>
              <a:rPr lang="fr-FR" dirty="0" smtClean="0"/>
              <a:t>ait </a:t>
            </a:r>
            <a:r>
              <a:rPr lang="fr-FR" dirty="0"/>
              <a:t>innovation, il faut que les utilisateurs de cette invention s'engagent pour se l'approprier.  L'innovation </a:t>
            </a:r>
            <a:r>
              <a:rPr lang="fr-FR" dirty="0" smtClean="0"/>
              <a:t>est donc  </a:t>
            </a:r>
            <a:r>
              <a:rPr lang="fr-FR" dirty="0"/>
              <a:t>avant tout un processus social.  </a:t>
            </a:r>
          </a:p>
          <a:p>
            <a:r>
              <a:rPr lang="fr-FR" dirty="0" smtClean="0"/>
              <a:t>Alter </a:t>
            </a:r>
            <a:r>
              <a:rPr lang="fr-FR" dirty="0"/>
              <a:t>ajoute que innovation et </a:t>
            </a:r>
            <a:r>
              <a:rPr lang="fr-FR" dirty="0" smtClean="0"/>
              <a:t>organisation </a:t>
            </a:r>
            <a:r>
              <a:rPr lang="fr-FR" dirty="0"/>
              <a:t>sont 2 légitimités en concurrence ==&gt; l’une fondée sur la stabilité </a:t>
            </a:r>
            <a:r>
              <a:rPr lang="fr-FR" dirty="0" smtClean="0"/>
              <a:t>(organisation</a:t>
            </a:r>
            <a:r>
              <a:rPr lang="fr-FR" dirty="0"/>
              <a:t>) et l’autre sur l'introduction de nouvelles techniques (innovation</a:t>
            </a:r>
            <a:r>
              <a:rPr lang="fr-FR" dirty="0" smtClean="0"/>
              <a:t>).</a:t>
            </a:r>
          </a:p>
          <a:p>
            <a:pPr marL="0" indent="0">
              <a:buNone/>
            </a:pPr>
            <a:r>
              <a:rPr lang="fr-FR" dirty="0" smtClean="0"/>
              <a:t>Cf. Alter </a:t>
            </a:r>
            <a:r>
              <a:rPr lang="fr-FR" dirty="0"/>
              <a:t>Norbert. Innovation et organisation : deux légitimités en concurrence. In: </a:t>
            </a:r>
            <a:r>
              <a:rPr lang="fr-FR" i="1" dirty="0"/>
              <a:t>Revue française de sociologie</a:t>
            </a:r>
            <a:r>
              <a:rPr lang="fr-FR" dirty="0"/>
              <a:t>, 1993, 34-2. pp. 175-197</a:t>
            </a:r>
            <a:r>
              <a:rPr lang="fr-FR" dirty="0" smtClean="0"/>
              <a:t>.</a:t>
            </a:r>
          </a:p>
          <a:p>
            <a:endParaRPr lang="fr-FR" dirty="0" smtClean="0"/>
          </a:p>
          <a:p>
            <a:endParaRPr lang="fr-FR" dirty="0"/>
          </a:p>
        </p:txBody>
      </p:sp>
    </p:spTree>
    <p:extLst>
      <p:ext uri="{BB962C8B-B14F-4D97-AF65-F5344CB8AC3E}">
        <p14:creationId xmlns:p14="http://schemas.microsoft.com/office/powerpoint/2010/main" val="2773120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25120" y="873760"/>
            <a:ext cx="7731760" cy="5608320"/>
          </a:xfrm>
        </p:spPr>
        <p:txBody>
          <a:bodyPr>
            <a:normAutofit fontScale="92500" lnSpcReduction="10000"/>
          </a:bodyPr>
          <a:lstStyle/>
          <a:p>
            <a:r>
              <a:rPr lang="fr-FR" dirty="0" smtClean="0"/>
              <a:t>Et du coté de l’anthropologie?</a:t>
            </a:r>
          </a:p>
          <a:p>
            <a:r>
              <a:rPr lang="fr-FR" dirty="0" smtClean="0"/>
              <a:t>Voir Françoise Héritier (1933-2017), cf. sa conférence introductive</a:t>
            </a:r>
            <a:r>
              <a:rPr lang="fr-FR" dirty="0"/>
              <a:t> </a:t>
            </a:r>
            <a:r>
              <a:rPr lang="fr-FR" i="1" dirty="0"/>
              <a:t>« innovations, inventions et découvertes »</a:t>
            </a:r>
            <a:r>
              <a:rPr lang="fr-FR" i="1" dirty="0" smtClean="0"/>
              <a:t> </a:t>
            </a:r>
            <a:r>
              <a:rPr lang="fr-FR" dirty="0" smtClean="0"/>
              <a:t>au </a:t>
            </a:r>
            <a:r>
              <a:rPr lang="fr-FR" dirty="0"/>
              <a:t>Festival International de Géographie </a:t>
            </a:r>
            <a:r>
              <a:rPr lang="fr-FR" dirty="0" smtClean="0"/>
              <a:t> de Saint </a:t>
            </a:r>
            <a:r>
              <a:rPr lang="fr-FR" dirty="0" err="1" smtClean="0"/>
              <a:t>Dié</a:t>
            </a:r>
            <a:r>
              <a:rPr lang="fr-FR" dirty="0" smtClean="0"/>
              <a:t> en 2001</a:t>
            </a:r>
          </a:p>
          <a:p>
            <a:r>
              <a:rPr lang="fr-FR" dirty="0"/>
              <a:t>revient sur la notion d'innovation pour la replacer dans un cadre plus générale qui touche aux fondements des rapports sociaux que peuvent entretenir les </a:t>
            </a:r>
            <a:r>
              <a:rPr lang="fr-FR" dirty="0" smtClean="0"/>
              <a:t>humains</a:t>
            </a:r>
          </a:p>
          <a:p>
            <a:r>
              <a:rPr lang="fr-FR" dirty="0" smtClean="0"/>
              <a:t>Nécessité de parler « d’acceptabilité » pour </a:t>
            </a:r>
            <a:r>
              <a:rPr lang="fr-FR" dirty="0"/>
              <a:t>comprendre le processus d’appropriation sociale des </a:t>
            </a:r>
            <a:r>
              <a:rPr lang="fr-FR" dirty="0" smtClean="0"/>
              <a:t>innovations : </a:t>
            </a:r>
          </a:p>
          <a:p>
            <a:pPr marL="0" indent="0" algn="ctr">
              <a:buNone/>
            </a:pPr>
            <a:r>
              <a:rPr lang="fr-FR" b="1" i="1" dirty="0" smtClean="0"/>
              <a:t>« Pour </a:t>
            </a:r>
            <a:r>
              <a:rPr lang="fr-FR" b="1" i="1" dirty="0"/>
              <a:t>qu’il y ait innovation en effet, avec l’acceptation d’une nouvelle donne par l’humanité, il </a:t>
            </a:r>
            <a:r>
              <a:rPr lang="fr-FR" b="1" i="1" dirty="0" smtClean="0"/>
              <a:t>faut un </a:t>
            </a:r>
            <a:r>
              <a:rPr lang="fr-FR" b="1" i="1" dirty="0"/>
              <a:t>certain nombre de conditions</a:t>
            </a:r>
            <a:r>
              <a:rPr lang="fr-FR" i="1" dirty="0"/>
              <a:t>. </a:t>
            </a:r>
            <a:r>
              <a:rPr lang="fr-FR" b="1" i="1" dirty="0"/>
              <a:t>Pour que l’invention technique ou la découverte suscite </a:t>
            </a:r>
            <a:r>
              <a:rPr lang="fr-FR" b="1" i="1" dirty="0" smtClean="0"/>
              <a:t>l’innovation</a:t>
            </a:r>
            <a:r>
              <a:rPr lang="fr-FR" i="1" dirty="0" smtClean="0"/>
              <a:t>, soit </a:t>
            </a:r>
            <a:r>
              <a:rPr lang="fr-FR" i="1" dirty="0"/>
              <a:t>réalisable en quelque sorte, </a:t>
            </a:r>
            <a:r>
              <a:rPr lang="fr-FR" b="1" i="1" dirty="0"/>
              <a:t>il ne suffit pas qu’elle soit possible</a:t>
            </a:r>
            <a:r>
              <a:rPr lang="fr-FR" i="1" dirty="0"/>
              <a:t>, que ce soit dans un idéal </a:t>
            </a:r>
            <a:r>
              <a:rPr lang="fr-FR" i="1" dirty="0" smtClean="0"/>
              <a:t>logico-mathématique </a:t>
            </a:r>
            <a:r>
              <a:rPr lang="fr-FR" i="1" dirty="0"/>
              <a:t>ou dans le registre matériel de la combinaison de formes, </a:t>
            </a:r>
            <a:r>
              <a:rPr lang="fr-FR" b="1" i="1" dirty="0"/>
              <a:t>il faut surtout qu’elle </a:t>
            </a:r>
            <a:r>
              <a:rPr lang="fr-FR" b="1" i="1" dirty="0" smtClean="0"/>
              <a:t>soit pensable</a:t>
            </a:r>
            <a:r>
              <a:rPr lang="fr-FR" i="1" dirty="0"/>
              <a:t>, c’est-à-dire qu’elle soit acceptable par l’esprit de ceux à qui elle est proposée. (…)</a:t>
            </a:r>
          </a:p>
          <a:p>
            <a:pPr marL="0" indent="0" algn="ctr">
              <a:buNone/>
            </a:pPr>
            <a:r>
              <a:rPr lang="fr-FR" i="1" dirty="0"/>
              <a:t>Une situation carrément inverse se rencontre et même fréquemment : </a:t>
            </a:r>
            <a:r>
              <a:rPr lang="fr-FR" b="1" i="1" dirty="0"/>
              <a:t>des choses peuvent être </a:t>
            </a:r>
            <a:r>
              <a:rPr lang="fr-FR" b="1" i="1" dirty="0" smtClean="0"/>
              <a:t>pensables et </a:t>
            </a:r>
            <a:r>
              <a:rPr lang="fr-FR" b="1" i="1" dirty="0"/>
              <a:t>pensées par l’homme avant même que la réalisation technique soit envisageable</a:t>
            </a:r>
            <a:r>
              <a:rPr lang="fr-FR" i="1" dirty="0"/>
              <a:t>. Le </a:t>
            </a:r>
            <a:r>
              <a:rPr lang="fr-FR" i="1" dirty="0" smtClean="0"/>
              <a:t>possible est </a:t>
            </a:r>
            <a:r>
              <a:rPr lang="fr-FR" i="1" dirty="0"/>
              <a:t>là, il est pensable, sans être réalisable autrement que sous la forme de combinaisons </a:t>
            </a:r>
            <a:r>
              <a:rPr lang="fr-FR" i="1" dirty="0" smtClean="0"/>
              <a:t>institutionnelles ou </a:t>
            </a:r>
            <a:r>
              <a:rPr lang="fr-FR" i="1" dirty="0"/>
              <a:t>d’ersatz techniques voués à l’échec</a:t>
            </a:r>
            <a:r>
              <a:rPr lang="fr-FR" b="1" i="1" dirty="0"/>
              <a:t>. Le rêve d’Icare conduit à l’échec d’une possibilité </a:t>
            </a:r>
            <a:r>
              <a:rPr lang="fr-FR" b="1" i="1" dirty="0" smtClean="0"/>
              <a:t>pensée mais </a:t>
            </a:r>
            <a:r>
              <a:rPr lang="fr-FR" b="1" i="1" dirty="0"/>
              <a:t>pas encore réalisable</a:t>
            </a:r>
            <a:r>
              <a:rPr lang="fr-FR" b="1" i="1" dirty="0" smtClean="0"/>
              <a:t>. »</a:t>
            </a:r>
            <a:endParaRPr lang="fr-FR" i="1" dirty="0"/>
          </a:p>
        </p:txBody>
      </p:sp>
      <p:pic>
        <p:nvPicPr>
          <p:cNvPr id="6" name="Espace réservé du contenu 5"/>
          <p:cNvPicPr>
            <a:picLocks noGrp="1" noChangeAspect="1"/>
          </p:cNvPicPr>
          <p:nvPr>
            <p:ph sz="half" idx="2"/>
          </p:nvPr>
        </p:nvPicPr>
        <p:blipFill>
          <a:blip r:embed="rId2"/>
          <a:stretch>
            <a:fillRect/>
          </a:stretch>
        </p:blipFill>
        <p:spPr>
          <a:xfrm>
            <a:off x="9081899" y="1541145"/>
            <a:ext cx="2421633" cy="3101975"/>
          </a:xfrm>
          <a:prstGeom prst="rect">
            <a:avLst/>
          </a:prstGeom>
        </p:spPr>
      </p:pic>
    </p:spTree>
    <p:extLst>
      <p:ext uri="{BB962C8B-B14F-4D97-AF65-F5344CB8AC3E}">
        <p14:creationId xmlns:p14="http://schemas.microsoft.com/office/powerpoint/2010/main" val="3556475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2231136" y="1145310"/>
            <a:ext cx="8640064" cy="5394036"/>
          </a:xfrm>
        </p:spPr>
        <p:txBody>
          <a:bodyPr>
            <a:normAutofit fontScale="92500" lnSpcReduction="10000"/>
          </a:bodyPr>
          <a:lstStyle/>
          <a:p>
            <a:r>
              <a:rPr lang="fr-FR" dirty="0"/>
              <a:t>elle monte qu’il faut arrêter de regarder l'innovation (et les promesses qu’elle amène) </a:t>
            </a:r>
            <a:r>
              <a:rPr lang="fr-FR" dirty="0" smtClean="0"/>
              <a:t>du seul point </a:t>
            </a:r>
            <a:r>
              <a:rPr lang="fr-FR" dirty="0"/>
              <a:t>de vue technique </a:t>
            </a:r>
            <a:r>
              <a:rPr lang="fr-FR" dirty="0" smtClean="0"/>
              <a:t>: </a:t>
            </a:r>
          </a:p>
          <a:p>
            <a:pPr marL="0" indent="0">
              <a:buNone/>
            </a:pPr>
            <a:r>
              <a:rPr lang="fr-FR" i="1" dirty="0" smtClean="0"/>
              <a:t>« </a:t>
            </a:r>
            <a:r>
              <a:rPr lang="fr-FR" i="1" dirty="0"/>
              <a:t>L'innovation relève profondément de l’acceptation socio </a:t>
            </a:r>
            <a:r>
              <a:rPr lang="fr-FR" i="1" dirty="0" smtClean="0"/>
              <a:t>culturelle, </a:t>
            </a:r>
            <a:r>
              <a:rPr lang="fr-FR" i="1" dirty="0"/>
              <a:t>par la même, elle touche tous les aspects de la vie du gouvernement des hommes et de la pensée </a:t>
            </a:r>
            <a:r>
              <a:rPr lang="fr-FR" i="1" dirty="0" smtClean="0"/>
              <a:t>».</a:t>
            </a:r>
            <a:r>
              <a:rPr lang="fr-FR" i="1" dirty="0"/>
              <a:t> </a:t>
            </a:r>
            <a:endParaRPr lang="fr-FR" i="1" dirty="0" smtClean="0"/>
          </a:p>
          <a:p>
            <a:r>
              <a:rPr lang="fr-FR" dirty="0" smtClean="0"/>
              <a:t>elle </a:t>
            </a:r>
            <a:r>
              <a:rPr lang="fr-FR" dirty="0"/>
              <a:t>prend l’exemple de la </a:t>
            </a:r>
            <a:r>
              <a:rPr lang="fr-FR" dirty="0" smtClean="0"/>
              <a:t>PMA</a:t>
            </a:r>
            <a:r>
              <a:rPr lang="fr-FR" dirty="0"/>
              <a:t> </a:t>
            </a:r>
            <a:r>
              <a:rPr lang="fr-FR" dirty="0" smtClean="0"/>
              <a:t>: </a:t>
            </a:r>
          </a:p>
          <a:p>
            <a:r>
              <a:rPr lang="fr-FR" dirty="0"/>
              <a:t>ce n’est pas seulement quelque chose qui relève du possible car on dispose des techniques médicales, mais il faut qu’elle soit pensable c'est-à-dire la rattacher à différentes aspects de la vie matérielle et culturelle. </a:t>
            </a:r>
            <a:endParaRPr lang="fr-FR" dirty="0" smtClean="0"/>
          </a:p>
          <a:p>
            <a:r>
              <a:rPr lang="fr-FR" dirty="0" smtClean="0"/>
              <a:t>Or l’idée </a:t>
            </a:r>
            <a:r>
              <a:rPr lang="fr-FR" dirty="0"/>
              <a:t>même qu’une femme ou un couple ait besoin d’assistance pour donner la vie n’est pas quelque chose de nouveau : </a:t>
            </a:r>
          </a:p>
          <a:p>
            <a:pPr marL="0" indent="0">
              <a:buNone/>
            </a:pPr>
            <a:r>
              <a:rPr lang="fr-FR" i="1" dirty="0" smtClean="0"/>
              <a:t>« la</a:t>
            </a:r>
            <a:r>
              <a:rPr lang="fr-FR" i="1" dirty="0"/>
              <a:t> </a:t>
            </a:r>
            <a:r>
              <a:rPr lang="fr-FR" i="1" dirty="0" smtClean="0"/>
              <a:t>chose </a:t>
            </a:r>
            <a:r>
              <a:rPr lang="fr-FR" i="1" dirty="0"/>
              <a:t>était pensable et pensée bien avant, dans toutes les régions du monde et il y avait des ersatz de </a:t>
            </a:r>
            <a:r>
              <a:rPr lang="fr-FR" i="1" dirty="0" smtClean="0"/>
              <a:t>réalisation par </a:t>
            </a:r>
            <a:r>
              <a:rPr lang="fr-FR" i="1" dirty="0"/>
              <a:t>le biais d’institutions reconnues par diverses cultures : par exemple, la possibilité pour </a:t>
            </a:r>
            <a:r>
              <a:rPr lang="fr-FR" i="1" dirty="0" smtClean="0"/>
              <a:t>des femmes </a:t>
            </a:r>
            <a:r>
              <a:rPr lang="fr-FR" i="1" dirty="0"/>
              <a:t>ménopausées ou stériles d’avoir des enfants par le mariage entre femmes où l’une qui est </a:t>
            </a:r>
            <a:r>
              <a:rPr lang="fr-FR" i="1" dirty="0" smtClean="0"/>
              <a:t>l’époux obtient </a:t>
            </a:r>
            <a:r>
              <a:rPr lang="fr-FR" i="1" dirty="0"/>
              <a:t>les enfants légitimes qu’elle n’a pu mettre au monde, par la femme qu’elle épouse légalement </a:t>
            </a:r>
            <a:r>
              <a:rPr lang="fr-FR" i="1" dirty="0" smtClean="0"/>
              <a:t>et qu’elle </a:t>
            </a:r>
            <a:r>
              <a:rPr lang="fr-FR" i="1" dirty="0"/>
              <a:t>fait engrosser par un serviteur ; ou encore le prêt d’utérus qui existait à Rome, entre amis </a:t>
            </a:r>
            <a:r>
              <a:rPr lang="fr-FR" i="1" dirty="0" smtClean="0"/>
              <a:t>intimes, l’un </a:t>
            </a:r>
            <a:r>
              <a:rPr lang="fr-FR" i="1" dirty="0"/>
              <a:t>prêtant sa femme féconde à l’autre le temps de lui faire un enfant ; ou encore la possibilité pour </a:t>
            </a:r>
            <a:r>
              <a:rPr lang="fr-FR" i="1" dirty="0" smtClean="0"/>
              <a:t>un mort </a:t>
            </a:r>
            <a:r>
              <a:rPr lang="fr-FR" i="1" dirty="0"/>
              <a:t>d’avoir post mortem des enfants légitimes qui lui soient reconnus ; ou encore le prêt ou le </a:t>
            </a:r>
            <a:r>
              <a:rPr lang="fr-FR" i="1" dirty="0" smtClean="0"/>
              <a:t>placement d’enfants</a:t>
            </a:r>
            <a:r>
              <a:rPr lang="fr-FR" i="1" dirty="0"/>
              <a:t>, règle commune en Océanie. Le pensable et le réalisable par voies institutionnelles existent </a:t>
            </a:r>
            <a:r>
              <a:rPr lang="fr-FR" i="1" dirty="0" smtClean="0"/>
              <a:t>avant même </a:t>
            </a:r>
            <a:r>
              <a:rPr lang="fr-FR" i="1" dirty="0"/>
              <a:t>que l’invention technique vienne rendre les choses biologiquement possibles</a:t>
            </a:r>
            <a:r>
              <a:rPr lang="fr-FR" i="1" dirty="0" smtClean="0"/>
              <a:t>. »</a:t>
            </a:r>
            <a:endParaRPr lang="fr-FR" i="1" dirty="0"/>
          </a:p>
        </p:txBody>
      </p:sp>
    </p:spTree>
    <p:extLst>
      <p:ext uri="{BB962C8B-B14F-4D97-AF65-F5344CB8AC3E}">
        <p14:creationId xmlns:p14="http://schemas.microsoft.com/office/powerpoint/2010/main" val="1280387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9212" y="1126835"/>
            <a:ext cx="8915400" cy="5412509"/>
          </a:xfrm>
        </p:spPr>
        <p:txBody>
          <a:bodyPr>
            <a:noAutofit/>
          </a:bodyPr>
          <a:lstStyle/>
          <a:p>
            <a:r>
              <a:rPr lang="fr-FR" sz="1600" dirty="0"/>
              <a:t>Aujourd’hui de nombreux travaux parlent de </a:t>
            </a:r>
            <a:r>
              <a:rPr lang="fr-FR" sz="1600" b="1" dirty="0"/>
              <a:t>l’acceptabilité sociale des technologies</a:t>
            </a:r>
            <a:r>
              <a:rPr lang="fr-FR" sz="1600" dirty="0"/>
              <a:t>. Dès que l’on a des outils, des dispositifs qui potentiellement soit induisent soit ont pour but de transformer nos manières de vivre, on retrouve cette notion d’acceptabilité sociale. </a:t>
            </a:r>
            <a:endParaRPr lang="fr-FR" sz="1600" dirty="0" smtClean="0"/>
          </a:p>
          <a:p>
            <a:r>
              <a:rPr lang="fr-FR" sz="1600" dirty="0" smtClean="0"/>
              <a:t>chercher </a:t>
            </a:r>
            <a:r>
              <a:rPr lang="fr-FR" sz="1600" dirty="0"/>
              <a:t>à explorer, comprendre, anticiper ce qui est tolérable ou peut être toléré. </a:t>
            </a:r>
          </a:p>
          <a:p>
            <a:pPr marL="0" indent="0">
              <a:buNone/>
            </a:pPr>
            <a:r>
              <a:rPr lang="fr-FR" sz="1600" dirty="0" smtClean="0"/>
              <a:t>Ex. acceptabilité sociale des éoliennes, des dispositifs de surveillance,  avoir une puce sous la peau, etc.</a:t>
            </a:r>
          </a:p>
          <a:p>
            <a:r>
              <a:rPr lang="fr-FR" sz="1600" dirty="0"/>
              <a:t>Cette notion d’acceptabilité est beaucoup étudiée notamment dans le champ de la psychologie sociale, avec </a:t>
            </a:r>
            <a:r>
              <a:rPr lang="fr-FR" sz="1600" b="1" dirty="0"/>
              <a:t>Alain </a:t>
            </a:r>
            <a:r>
              <a:rPr lang="fr-FR" sz="1600" b="1" dirty="0" err="1"/>
              <a:t>Somat</a:t>
            </a:r>
            <a:r>
              <a:rPr lang="fr-FR" sz="1600" dirty="0"/>
              <a:t> qui définit l’acceptabilité comme </a:t>
            </a:r>
            <a:r>
              <a:rPr lang="fr-FR" sz="1600" i="1" dirty="0"/>
              <a:t>« l’étude des attitudes, des contraintes sociales et normatives conduisant les usagers à recourir effectivement à l’utilisation d’une technologie donnée ». </a:t>
            </a:r>
            <a:r>
              <a:rPr lang="fr-FR" sz="1600" dirty="0"/>
              <a:t>Cette définition montre qu’il existe des recherches qui visent à étudier comment rendre acceptable une technologie.</a:t>
            </a:r>
            <a:endParaRPr lang="fr-FR" sz="1600" dirty="0" smtClean="0"/>
          </a:p>
          <a:p>
            <a:r>
              <a:rPr lang="fr-FR" sz="1600" dirty="0" smtClean="0"/>
              <a:t>Il </a:t>
            </a:r>
            <a:r>
              <a:rPr lang="fr-FR" sz="1600" dirty="0"/>
              <a:t>s’agit de savoir si on peut contraindre les </a:t>
            </a:r>
            <a:r>
              <a:rPr lang="fr-FR" sz="1600" dirty="0" smtClean="0"/>
              <a:t>consommateurs/usagers </a:t>
            </a:r>
            <a:r>
              <a:rPr lang="fr-FR" sz="1600" dirty="0"/>
              <a:t>à utiliser les innovations et avec la notion d’acceptabilité on essaie de « faire avaler la pilule ». </a:t>
            </a:r>
            <a:endParaRPr lang="fr-FR" sz="1600" dirty="0" smtClean="0"/>
          </a:p>
          <a:p>
            <a:r>
              <a:rPr lang="fr-FR" sz="1600" dirty="0" smtClean="0"/>
              <a:t>Clark Kent &amp; Loïs, Lane, L'art de faire avaler la pilule. Enquête sur l'acceptabilité sociale, </a:t>
            </a:r>
            <a:r>
              <a:rPr lang="fr-FR" sz="1600" dirty="0" err="1" smtClean="0"/>
              <a:t>RevueZ</a:t>
            </a:r>
            <a:r>
              <a:rPr lang="fr-FR" sz="1600" dirty="0" smtClean="0"/>
              <a:t>, n°1, 2009,  </a:t>
            </a:r>
            <a:r>
              <a:rPr lang="fr-FR" sz="1600" dirty="0" smtClean="0">
                <a:hlinkClick r:id="rId2"/>
              </a:rPr>
              <a:t>http</a:t>
            </a:r>
            <a:r>
              <a:rPr lang="fr-FR" sz="1600" dirty="0">
                <a:hlinkClick r:id="rId2"/>
              </a:rPr>
              <a:t>://</a:t>
            </a:r>
            <a:r>
              <a:rPr lang="fr-FR" sz="1600" dirty="0" smtClean="0">
                <a:hlinkClick r:id="rId2"/>
              </a:rPr>
              <a:t>www.piecesetmaindoeuvre.com/IMG/pdf/Acceptabilite_Z.pdf</a:t>
            </a:r>
            <a:endParaRPr lang="fr-FR" sz="1600" dirty="0"/>
          </a:p>
          <a:p>
            <a:pPr marL="0" indent="0">
              <a:buNone/>
            </a:pPr>
            <a:r>
              <a:rPr lang="fr-FR" sz="1600" dirty="0" smtClean="0">
                <a:hlinkClick r:id="rId3"/>
              </a:rPr>
              <a:t>http</a:t>
            </a:r>
            <a:r>
              <a:rPr lang="fr-FR" sz="1600" dirty="0">
                <a:hlinkClick r:id="rId3"/>
              </a:rPr>
              <a:t>://www.zite.fr/parutions/z1-tarn</a:t>
            </a:r>
            <a:r>
              <a:rPr lang="fr-FR" sz="1600" dirty="0" smtClean="0">
                <a:hlinkClick r:id="rId3"/>
              </a:rPr>
              <a:t>/</a:t>
            </a:r>
            <a:endParaRPr lang="fr-FR" sz="1600" dirty="0" smtClean="0"/>
          </a:p>
        </p:txBody>
      </p:sp>
    </p:spTree>
    <p:extLst>
      <p:ext uri="{BB962C8B-B14F-4D97-AF65-F5344CB8AC3E}">
        <p14:creationId xmlns:p14="http://schemas.microsoft.com/office/powerpoint/2010/main" val="207665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p:txBody>
          <a:bodyPr>
            <a:normAutofit fontScale="90000"/>
          </a:bodyPr>
          <a:lstStyle/>
          <a:p>
            <a:r>
              <a:rPr lang="fr-FR" dirty="0" smtClean="0"/>
              <a:t>Les mots pour le dire : l’innovation, ça fait penser à quoi?</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8882" y="1612662"/>
            <a:ext cx="5657088" cy="4242816"/>
          </a:xfrm>
        </p:spPr>
      </p:pic>
      <p:sp>
        <p:nvSpPr>
          <p:cNvPr id="15" name="Espace réservé du texte 14"/>
          <p:cNvSpPr>
            <a:spLocks noGrp="1"/>
          </p:cNvSpPr>
          <p:nvPr>
            <p:ph type="body" sz="half" idx="2"/>
          </p:nvPr>
        </p:nvSpPr>
        <p:spPr/>
        <p:txBody>
          <a:bodyPr/>
          <a:lstStyle/>
          <a:p>
            <a:r>
              <a:rPr lang="fr-FR" dirty="0" smtClean="0"/>
              <a:t> nuage </a:t>
            </a:r>
            <a:r>
              <a:rPr lang="fr-FR" dirty="0"/>
              <a:t>de mots réalisés à partir de </a:t>
            </a:r>
            <a:r>
              <a:rPr lang="fr-FR" dirty="0" smtClean="0"/>
              <a:t>réflexions de la promotion 2019-20</a:t>
            </a:r>
            <a:endParaRPr lang="fr-FR" dirty="0"/>
          </a:p>
        </p:txBody>
      </p:sp>
    </p:spTree>
    <p:extLst>
      <p:ext uri="{BB962C8B-B14F-4D97-AF65-F5344CB8AC3E}">
        <p14:creationId xmlns:p14="http://schemas.microsoft.com/office/powerpoint/2010/main" val="1286222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Enfin </a:t>
            </a:r>
            <a:r>
              <a:rPr lang="fr-FR" b="1" dirty="0" smtClean="0"/>
              <a:t>toute nouveauté n’est pas forcément une innovation</a:t>
            </a:r>
            <a:r>
              <a:rPr lang="fr-FR" dirty="0" smtClean="0"/>
              <a:t> : </a:t>
            </a:r>
          </a:p>
          <a:p>
            <a:pPr marL="0" indent="0">
              <a:buNone/>
            </a:pPr>
            <a:r>
              <a:rPr lang="fr-FR" dirty="0" smtClean="0"/>
              <a:t>Exemples </a:t>
            </a:r>
            <a:r>
              <a:rPr lang="fr-FR" dirty="0"/>
              <a:t>:  </a:t>
            </a:r>
            <a:br>
              <a:rPr lang="fr-FR" dirty="0"/>
            </a:br>
            <a:r>
              <a:rPr lang="fr-FR" dirty="0"/>
              <a:t>- Une crème anti rides : même en changeant ses composants, ça reste une crème anti rides ==&gt; on change un élément de la composition mais sa nature reste la même. </a:t>
            </a:r>
          </a:p>
          <a:p>
            <a:pPr marL="0" indent="0">
              <a:buNone/>
            </a:pPr>
            <a:r>
              <a:rPr lang="fr-FR" dirty="0" smtClean="0"/>
              <a:t>Ce n’est </a:t>
            </a:r>
            <a:r>
              <a:rPr lang="fr-FR" dirty="0"/>
              <a:t>pas </a:t>
            </a:r>
            <a:r>
              <a:rPr lang="fr-FR" dirty="0" smtClean="0"/>
              <a:t>une innovation </a:t>
            </a:r>
            <a:r>
              <a:rPr lang="fr-FR" dirty="0"/>
              <a:t>car ça ne change pas la façon dont le consommateur va s’approprier cette crème.  </a:t>
            </a:r>
            <a:endParaRPr lang="fr-FR" dirty="0" smtClean="0"/>
          </a:p>
          <a:p>
            <a:pPr marL="0" indent="0">
              <a:buNone/>
            </a:pPr>
            <a:r>
              <a:rPr lang="fr-FR" dirty="0" smtClean="0">
                <a:solidFill>
                  <a:srgbClr val="FF0000"/>
                </a:solidFill>
              </a:rPr>
              <a:t>Attention à l’utilisation « marketing » du terme innovation!!!</a:t>
            </a:r>
            <a:r>
              <a:rPr lang="fr-FR" dirty="0"/>
              <a:t/>
            </a:r>
            <a:br>
              <a:rPr lang="fr-FR" dirty="0"/>
            </a:br>
            <a:endParaRPr lang="fr-FR" dirty="0"/>
          </a:p>
        </p:txBody>
      </p:sp>
    </p:spTree>
    <p:extLst>
      <p:ext uri="{BB962C8B-B14F-4D97-AF65-F5344CB8AC3E}">
        <p14:creationId xmlns:p14="http://schemas.microsoft.com/office/powerpoint/2010/main" val="3026719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31136" y="1219200"/>
            <a:ext cx="7729728" cy="4520827"/>
          </a:xfrm>
        </p:spPr>
        <p:txBody>
          <a:bodyPr>
            <a:normAutofit lnSpcReduction="10000"/>
          </a:bodyPr>
          <a:lstStyle/>
          <a:p>
            <a:r>
              <a:rPr lang="fr-FR" b="1" dirty="0"/>
              <a:t>Création et innovation sont aussi à </a:t>
            </a:r>
            <a:r>
              <a:rPr lang="fr-FR" b="1" dirty="0" smtClean="0"/>
              <a:t>différencier</a:t>
            </a:r>
            <a:r>
              <a:rPr lang="fr-FR" dirty="0"/>
              <a:t> </a:t>
            </a:r>
            <a:r>
              <a:rPr lang="fr-FR" dirty="0" smtClean="0"/>
              <a:t>: </a:t>
            </a:r>
          </a:p>
          <a:p>
            <a:r>
              <a:rPr lang="fr-FR" dirty="0" smtClean="0"/>
              <a:t>La </a:t>
            </a:r>
            <a:r>
              <a:rPr lang="fr-FR" dirty="0"/>
              <a:t>créativité est une qualité fondamentale de l'innovation mais ça décrit juste un moment de l'innovation car on en oublie le côté social.  </a:t>
            </a:r>
            <a:endParaRPr lang="fr-FR" dirty="0" smtClean="0"/>
          </a:p>
          <a:p>
            <a:r>
              <a:rPr lang="fr-FR" dirty="0" smtClean="0"/>
              <a:t>la </a:t>
            </a:r>
            <a:r>
              <a:rPr lang="fr-FR" dirty="0"/>
              <a:t>créativité peut émerger à n'importe quel moment du processus.  La créativité n’est pas la créativité de l’innovateur mais elle peut être la créativité du consommateur ==&gt; important.  </a:t>
            </a:r>
            <a:r>
              <a:rPr lang="fr-FR" dirty="0" smtClean="0"/>
              <a:t>(cf. Partie 3, Madeleine </a:t>
            </a:r>
            <a:r>
              <a:rPr lang="fr-FR" dirty="0" err="1" smtClean="0"/>
              <a:t>Akrich</a:t>
            </a:r>
            <a:r>
              <a:rPr lang="fr-FR" dirty="0" smtClean="0"/>
              <a:t> L’utilisateur-innovateur, ou l’innovation par l’usage de Von </a:t>
            </a:r>
            <a:r>
              <a:rPr lang="fr-FR" dirty="0" err="1" smtClean="0"/>
              <a:t>Hippel</a:t>
            </a:r>
            <a:r>
              <a:rPr lang="fr-FR" dirty="0" smtClean="0"/>
              <a:t>)</a:t>
            </a:r>
          </a:p>
          <a:p>
            <a:r>
              <a:rPr lang="fr-FR" dirty="0" smtClean="0"/>
              <a:t>Pour Norbert  ALTER</a:t>
            </a:r>
            <a:r>
              <a:rPr lang="fr-FR" dirty="0"/>
              <a:t> : </a:t>
            </a:r>
            <a:r>
              <a:rPr lang="fr-FR" dirty="0" smtClean="0"/>
              <a:t>l’</a:t>
            </a:r>
            <a:r>
              <a:rPr lang="fr-FR" dirty="0" err="1" smtClean="0"/>
              <a:t>nnovation</a:t>
            </a:r>
            <a:r>
              <a:rPr lang="fr-FR" dirty="0" smtClean="0"/>
              <a:t> </a:t>
            </a:r>
            <a:r>
              <a:rPr lang="fr-FR" dirty="0"/>
              <a:t>est un processus social collectif </a:t>
            </a:r>
            <a:r>
              <a:rPr lang="fr-FR" dirty="0" smtClean="0"/>
              <a:t>: </a:t>
            </a:r>
          </a:p>
          <a:p>
            <a:r>
              <a:rPr lang="fr-FR" dirty="0" smtClean="0"/>
              <a:t>L’innovation </a:t>
            </a:r>
            <a:r>
              <a:rPr lang="fr-FR" dirty="0"/>
              <a:t>suppose l’existence de réseau basé sur l’échange, il montre qu’innover suppose coopérer : mobiliser ses propres ressources mais aussi celles des collègues donc suppose l’existence </a:t>
            </a:r>
            <a:r>
              <a:rPr lang="fr-FR" dirty="0" smtClean="0"/>
              <a:t>du </a:t>
            </a:r>
            <a:r>
              <a:rPr lang="fr-FR" b="1" dirty="0" smtClean="0"/>
              <a:t>don/contre-don</a:t>
            </a:r>
            <a:r>
              <a:rPr lang="fr-FR" dirty="0"/>
              <a:t>. </a:t>
            </a:r>
            <a:endParaRPr lang="fr-FR" dirty="0" smtClean="0"/>
          </a:p>
          <a:p>
            <a:r>
              <a:rPr lang="fr-FR" dirty="0" smtClean="0"/>
              <a:t>Dans ces échanges </a:t>
            </a:r>
            <a:r>
              <a:rPr lang="fr-FR" dirty="0"/>
              <a:t>vont circuler des savoirs parfois tacites, du soutien, </a:t>
            </a:r>
            <a:r>
              <a:rPr lang="fr-FR" dirty="0" smtClean="0"/>
              <a:t>des stratégies vont être élaborées. </a:t>
            </a:r>
          </a:p>
          <a:p>
            <a:pPr marL="0" indent="0">
              <a:buNone/>
            </a:pPr>
            <a:r>
              <a:rPr lang="fr-FR" dirty="0" smtClean="0"/>
              <a:t>Ex. dans l’entreprise, mais aussi dans les tiers Lieux : </a:t>
            </a:r>
            <a:r>
              <a:rPr lang="fr-FR" dirty="0" err="1" smtClean="0"/>
              <a:t>makerspaces</a:t>
            </a:r>
            <a:r>
              <a:rPr lang="fr-FR" dirty="0" smtClean="0"/>
              <a:t>, </a:t>
            </a:r>
            <a:r>
              <a:rPr lang="fr-FR" dirty="0" err="1" smtClean="0"/>
              <a:t>fablabs</a:t>
            </a:r>
            <a:r>
              <a:rPr lang="fr-FR" dirty="0" smtClean="0"/>
              <a:t>, etc.</a:t>
            </a:r>
            <a:endParaRPr lang="fr-FR" dirty="0"/>
          </a:p>
        </p:txBody>
      </p:sp>
    </p:spTree>
    <p:extLst>
      <p:ext uri="{BB962C8B-B14F-4D97-AF65-F5344CB8AC3E}">
        <p14:creationId xmlns:p14="http://schemas.microsoft.com/office/powerpoint/2010/main" val="1344106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5381" y="726117"/>
            <a:ext cx="9236363" cy="5757810"/>
          </a:xfrm>
        </p:spPr>
        <p:txBody>
          <a:bodyPr>
            <a:normAutofit fontScale="92500" lnSpcReduction="10000"/>
          </a:bodyPr>
          <a:lstStyle/>
          <a:p>
            <a:pPr marL="0" indent="0">
              <a:buNone/>
            </a:pPr>
            <a:r>
              <a:rPr lang="fr-FR" dirty="0" smtClean="0"/>
              <a:t>La plupart des travaux </a:t>
            </a:r>
            <a:r>
              <a:rPr lang="fr-FR" dirty="0"/>
              <a:t>scientifiques mais aussi </a:t>
            </a:r>
            <a:r>
              <a:rPr lang="fr-FR" dirty="0" smtClean="0"/>
              <a:t>de nombreuses publications institutionnelles (par. Ex le Rapport </a:t>
            </a:r>
            <a:r>
              <a:rPr lang="fr-FR" dirty="0" err="1" smtClean="0"/>
              <a:t>Lauvergeon</a:t>
            </a:r>
            <a:r>
              <a:rPr lang="fr-FR" dirty="0" smtClean="0"/>
              <a:t>, en 2013) retiennent </a:t>
            </a:r>
            <a:r>
              <a:rPr lang="fr-FR" dirty="0"/>
              <a:t>trois critères principaux pour identifier ce qui relève d’une innovation : </a:t>
            </a:r>
          </a:p>
          <a:p>
            <a:pPr marL="0" indent="0">
              <a:buNone/>
            </a:pPr>
            <a:endParaRPr lang="fr-FR" dirty="0"/>
          </a:p>
          <a:p>
            <a:pPr lvl="0"/>
            <a:r>
              <a:rPr lang="fr-FR" dirty="0"/>
              <a:t>Un processus d’innovation donne nécessairement naissance à un objet </a:t>
            </a:r>
            <a:r>
              <a:rPr lang="fr-FR" dirty="0" smtClean="0"/>
              <a:t>ou un </a:t>
            </a:r>
            <a:r>
              <a:rPr lang="fr-FR" dirty="0"/>
              <a:t>dispositif </a:t>
            </a:r>
            <a:r>
              <a:rPr lang="fr-FR" dirty="0" smtClean="0"/>
              <a:t>(</a:t>
            </a:r>
            <a:r>
              <a:rPr lang="fr-FR" dirty="0"/>
              <a:t>par </a:t>
            </a:r>
            <a:r>
              <a:rPr lang="fr-FR" dirty="0" smtClean="0"/>
              <a:t>ex. le RSA) </a:t>
            </a:r>
            <a:endParaRPr lang="fr-FR" dirty="0"/>
          </a:p>
          <a:p>
            <a:pPr lvl="0"/>
            <a:r>
              <a:rPr lang="fr-FR" dirty="0"/>
              <a:t>Cette innovation doit rencontrer un </a:t>
            </a:r>
            <a:r>
              <a:rPr lang="fr-FR" dirty="0" smtClean="0"/>
              <a:t>marché/des usagers</a:t>
            </a:r>
            <a:r>
              <a:rPr lang="fr-FR" dirty="0"/>
              <a:t> : elle doit être diffusé, intégré à une production déjà </a:t>
            </a:r>
            <a:r>
              <a:rPr lang="fr-FR" dirty="0" smtClean="0"/>
              <a:t>existante. </a:t>
            </a:r>
          </a:p>
          <a:p>
            <a:pPr marL="0" lvl="0" indent="0">
              <a:buNone/>
            </a:pPr>
            <a:r>
              <a:rPr lang="fr-FR" dirty="0" smtClean="0"/>
              <a:t>Par </a:t>
            </a:r>
            <a:r>
              <a:rPr lang="fr-FR" dirty="0"/>
              <a:t>ex les nanotechnologies </a:t>
            </a:r>
            <a:r>
              <a:rPr lang="fr-FR" dirty="0" smtClean="0"/>
              <a:t>dans </a:t>
            </a:r>
            <a:r>
              <a:rPr lang="fr-FR" dirty="0"/>
              <a:t>l’alimentation </a:t>
            </a:r>
            <a:r>
              <a:rPr lang="fr-FR" dirty="0" smtClean="0"/>
              <a:t>ou les cosmétiques ou les médicaments </a:t>
            </a:r>
            <a:endParaRPr lang="fr-FR" dirty="0"/>
          </a:p>
          <a:p>
            <a:pPr lvl="0"/>
            <a:r>
              <a:rPr lang="fr-FR" dirty="0"/>
              <a:t>Succès </a:t>
            </a:r>
            <a:r>
              <a:rPr lang="fr-FR" dirty="0" smtClean="0"/>
              <a:t>commercial </a:t>
            </a:r>
            <a:r>
              <a:rPr lang="fr-FR" dirty="0"/>
              <a:t>de l’innovation, elle doit nécessairement être utilisé par un nombre plus ou moins important d’utilisateurs. </a:t>
            </a:r>
          </a:p>
          <a:p>
            <a:pPr marL="0" indent="0">
              <a:buNone/>
            </a:pPr>
            <a:endParaRPr lang="fr-FR" dirty="0"/>
          </a:p>
          <a:p>
            <a:r>
              <a:rPr lang="fr-FR" dirty="0"/>
              <a:t>Alter va rajouter un quatrième critère </a:t>
            </a:r>
            <a:r>
              <a:rPr lang="fr-FR" dirty="0">
                <a:sym typeface="Wingdings" panose="05000000000000000000" pitchFamily="2" charset="2"/>
              </a:rPr>
              <a:t></a:t>
            </a:r>
            <a:r>
              <a:rPr lang="fr-FR" dirty="0"/>
              <a:t>  l’idée que </a:t>
            </a:r>
            <a:r>
              <a:rPr lang="fr-FR" b="1" dirty="0"/>
              <a:t>l’innovation suppose l’émergence de nouvelles pratiques sociales</a:t>
            </a:r>
            <a:r>
              <a:rPr lang="fr-FR" dirty="0"/>
              <a:t> que ce soit sur un marché ou dans une organisation. </a:t>
            </a:r>
            <a:endParaRPr lang="fr-FR" dirty="0" smtClean="0"/>
          </a:p>
          <a:p>
            <a:pPr marL="0" indent="0">
              <a:buNone/>
            </a:pPr>
            <a:r>
              <a:rPr lang="fr-FR" dirty="0" smtClean="0"/>
              <a:t>Par ex., quand </a:t>
            </a:r>
            <a:r>
              <a:rPr lang="fr-FR" dirty="0"/>
              <a:t>les premiers Smartphone ont permis de pouvoir consulter internet sur son portable, </a:t>
            </a:r>
            <a:r>
              <a:rPr lang="fr-FR" dirty="0" smtClean="0"/>
              <a:t>de </a:t>
            </a:r>
            <a:r>
              <a:rPr lang="fr-FR" dirty="0"/>
              <a:t>nouvelles pratiques </a:t>
            </a:r>
            <a:r>
              <a:rPr lang="fr-FR" dirty="0" smtClean="0"/>
              <a:t> : internet mobile (on n’est plus attaché à son modem fixe à la maison), </a:t>
            </a:r>
            <a:r>
              <a:rPr lang="fr-FR" dirty="0"/>
              <a:t>cette innovation a favorisé l’émergence des applications permettant d’aller sur les réseaux sociaux. </a:t>
            </a:r>
            <a:endParaRPr lang="fr-FR" dirty="0" smtClean="0"/>
          </a:p>
          <a:p>
            <a:pPr marL="0" indent="0">
              <a:buNone/>
            </a:pPr>
            <a:r>
              <a:rPr lang="fr-FR" dirty="0"/>
              <a:t>Pour qu’il y est innovation il faut donc des </a:t>
            </a:r>
            <a:r>
              <a:rPr lang="fr-FR" b="1" dirty="0"/>
              <a:t>usages et des usagers</a:t>
            </a:r>
            <a:r>
              <a:rPr lang="fr-FR" dirty="0"/>
              <a:t>. Il faut qu’ils s’approprient l’innovation. </a:t>
            </a:r>
          </a:p>
          <a:p>
            <a:pPr marL="0" indent="0">
              <a:buNone/>
            </a:pPr>
            <a:endParaRPr lang="fr-FR" dirty="0"/>
          </a:p>
        </p:txBody>
      </p:sp>
    </p:spTree>
    <p:extLst>
      <p:ext uri="{BB962C8B-B14F-4D97-AF65-F5344CB8AC3E}">
        <p14:creationId xmlns:p14="http://schemas.microsoft.com/office/powerpoint/2010/main" val="4205125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5381" y="726117"/>
            <a:ext cx="9236363" cy="5757810"/>
          </a:xfrm>
        </p:spPr>
        <p:txBody>
          <a:bodyPr>
            <a:normAutofit/>
          </a:bodyPr>
          <a:lstStyle/>
          <a:p>
            <a:r>
              <a:rPr lang="fr-FR" dirty="0" smtClean="0"/>
              <a:t>L’innovation intéresse aussi le système politique : des rapports, des études réalisés </a:t>
            </a:r>
            <a:r>
              <a:rPr lang="fr-FR" dirty="0"/>
              <a:t>dans les ministères et différentes commissions. </a:t>
            </a:r>
            <a:r>
              <a:rPr lang="fr-FR" dirty="0" smtClean="0"/>
              <a:t>Les pouvoirs politiques peuvent venir </a:t>
            </a:r>
            <a:r>
              <a:rPr lang="fr-FR" dirty="0"/>
              <a:t>en </a:t>
            </a:r>
            <a:r>
              <a:rPr lang="fr-FR" dirty="0" smtClean="0"/>
              <a:t>soutien </a:t>
            </a:r>
            <a:r>
              <a:rPr lang="fr-FR" dirty="0"/>
              <a:t>de </a:t>
            </a:r>
            <a:r>
              <a:rPr lang="fr-FR" dirty="0" smtClean="0"/>
              <a:t>l'innovation ou en orienter les </a:t>
            </a:r>
            <a:r>
              <a:rPr lang="fr-FR" dirty="0" err="1" smtClean="0"/>
              <a:t>dévelopements</a:t>
            </a:r>
            <a:endParaRPr lang="fr-FR" dirty="0" smtClean="0"/>
          </a:p>
          <a:p>
            <a:pPr marL="0" indent="0">
              <a:buNone/>
            </a:pPr>
            <a:r>
              <a:rPr lang="fr-FR" dirty="0"/>
              <a:t/>
            </a:r>
            <a:br>
              <a:rPr lang="fr-FR" dirty="0"/>
            </a:br>
            <a:r>
              <a:rPr lang="fr-FR" dirty="0" smtClean="0"/>
              <a:t>En France un </a:t>
            </a:r>
            <a:r>
              <a:rPr lang="fr-FR" dirty="0"/>
              <a:t>rapport produit </a:t>
            </a:r>
            <a:r>
              <a:rPr lang="fr-FR" dirty="0" smtClean="0"/>
              <a:t>en 2013 par </a:t>
            </a:r>
            <a:r>
              <a:rPr lang="fr-FR" dirty="0"/>
              <a:t>la </a:t>
            </a:r>
            <a:r>
              <a:rPr lang="fr-FR" dirty="0" smtClean="0"/>
              <a:t>commission « Innovation 2030 » présidée par Anne </a:t>
            </a:r>
            <a:r>
              <a:rPr lang="fr-FR" dirty="0" err="1" smtClean="0"/>
              <a:t>Lauvergeon</a:t>
            </a:r>
            <a:r>
              <a:rPr lang="fr-FR" dirty="0" smtClean="0"/>
              <a:t> (ancienne </a:t>
            </a:r>
            <a:r>
              <a:rPr lang="fr-FR" dirty="0" err="1" smtClean="0"/>
              <a:t>drectrice</a:t>
            </a:r>
            <a:r>
              <a:rPr lang="fr-FR" dirty="0" smtClean="0"/>
              <a:t> d4areva, filière nucléaire) </a:t>
            </a:r>
            <a:r>
              <a:rPr lang="fr-FR" dirty="0"/>
              <a:t>a énoncé des critères de l'innovation.  </a:t>
            </a:r>
            <a:br>
              <a:rPr lang="fr-FR" dirty="0"/>
            </a:br>
            <a:r>
              <a:rPr lang="fr-FR" dirty="0"/>
              <a:t/>
            </a:r>
            <a:br>
              <a:rPr lang="fr-FR" dirty="0"/>
            </a:br>
            <a:r>
              <a:rPr lang="fr-FR" dirty="0" smtClean="0"/>
              <a:t>Cette commission considère </a:t>
            </a:r>
            <a:r>
              <a:rPr lang="fr-FR" dirty="0"/>
              <a:t>que l'innovation peut être </a:t>
            </a:r>
            <a:r>
              <a:rPr lang="fr-FR" dirty="0" smtClean="0"/>
              <a:t>favorisée </a:t>
            </a:r>
            <a:r>
              <a:rPr lang="fr-FR" dirty="0"/>
              <a:t>par les pouvoirs </a:t>
            </a:r>
            <a:r>
              <a:rPr lang="fr-FR" dirty="0" smtClean="0"/>
              <a:t>publics</a:t>
            </a:r>
            <a:r>
              <a:rPr lang="fr-FR" dirty="0"/>
              <a:t> </a:t>
            </a:r>
            <a:r>
              <a:rPr lang="fr-FR" dirty="0" smtClean="0"/>
              <a:t>: (pôles </a:t>
            </a:r>
            <a:r>
              <a:rPr lang="fr-FR" dirty="0"/>
              <a:t>de </a:t>
            </a:r>
            <a:r>
              <a:rPr lang="fr-FR" dirty="0" smtClean="0"/>
              <a:t>compétitivités, </a:t>
            </a:r>
            <a:r>
              <a:rPr lang="fr-FR" dirty="0"/>
              <a:t>clusters, </a:t>
            </a:r>
            <a:r>
              <a:rPr lang="fr-FR" dirty="0" smtClean="0"/>
              <a:t>filières innovantes, dans </a:t>
            </a:r>
            <a:r>
              <a:rPr lang="fr-FR" dirty="0"/>
              <a:t>les régions </a:t>
            </a:r>
            <a:r>
              <a:rPr lang="fr-FR" dirty="0" smtClean="0"/>
              <a:t>(par ex. la </a:t>
            </a:r>
            <a:r>
              <a:rPr lang="fr-FR" dirty="0" err="1" smtClean="0"/>
              <a:t>Silver</a:t>
            </a:r>
            <a:r>
              <a:rPr lang="fr-FR" dirty="0" smtClean="0"/>
              <a:t> </a:t>
            </a:r>
            <a:r>
              <a:rPr lang="fr-FR" dirty="0" err="1" smtClean="0"/>
              <a:t>economie</a:t>
            </a:r>
            <a:r>
              <a:rPr lang="fr-FR" dirty="0"/>
              <a:t> </a:t>
            </a:r>
            <a:r>
              <a:rPr lang="fr-FR" dirty="0" smtClean="0"/>
              <a:t>pour </a:t>
            </a:r>
            <a:r>
              <a:rPr lang="fr-FR" dirty="0" err="1" smtClean="0"/>
              <a:t>déeloper</a:t>
            </a:r>
            <a:r>
              <a:rPr lang="fr-FR" dirty="0" smtClean="0"/>
              <a:t> des produis ou </a:t>
            </a:r>
            <a:r>
              <a:rPr lang="fr-FR" dirty="0" err="1" smtClean="0"/>
              <a:t>serives</a:t>
            </a:r>
            <a:r>
              <a:rPr lang="fr-FR" dirty="0" smtClean="0"/>
              <a:t> en direction des seniors)</a:t>
            </a:r>
            <a:r>
              <a:rPr lang="fr-FR" dirty="0"/>
              <a:t/>
            </a:r>
            <a:br>
              <a:rPr lang="fr-FR" dirty="0"/>
            </a:br>
            <a:endParaRPr lang="fr-FR" dirty="0"/>
          </a:p>
          <a:p>
            <a:pPr marL="0" indent="0">
              <a:buNone/>
            </a:pPr>
            <a:r>
              <a:rPr lang="fr-FR" dirty="0" smtClean="0"/>
              <a:t>Autre ex. :  le développement d’Airbus </a:t>
            </a:r>
            <a:r>
              <a:rPr lang="fr-FR" dirty="0"/>
              <a:t>qui est le résultat de plusieurs politiques étatiques.  </a:t>
            </a:r>
            <a:br>
              <a:rPr lang="fr-FR" dirty="0"/>
            </a:br>
            <a:r>
              <a:rPr lang="fr-FR" dirty="0"/>
              <a:t>==&gt; Etat, collectivités territoriales peuvent créer un environnement favorable pour l'innovation.  </a:t>
            </a:r>
          </a:p>
          <a:p>
            <a:r>
              <a:rPr lang="fr-FR" dirty="0" smtClean="0"/>
              <a:t>Il y a donc un </a:t>
            </a:r>
            <a:r>
              <a:rPr lang="fr-FR" dirty="0"/>
              <a:t>lien entre sciences, innovation, industrie, gouvernement ==&gt; on parle de systèmes nationaux </a:t>
            </a:r>
            <a:r>
              <a:rPr lang="fr-FR" dirty="0" smtClean="0"/>
              <a:t>d'innovations  : </a:t>
            </a:r>
          </a:p>
          <a:p>
            <a:pPr marL="0" indent="0">
              <a:buNone/>
            </a:pPr>
            <a:r>
              <a:rPr lang="fr-FR" dirty="0" smtClean="0"/>
              <a:t>Ce </a:t>
            </a:r>
            <a:r>
              <a:rPr lang="fr-FR" dirty="0"/>
              <a:t>système met en relation firmes </a:t>
            </a:r>
            <a:r>
              <a:rPr lang="fr-FR" dirty="0" smtClean="0"/>
              <a:t>privées et secteur public pour </a:t>
            </a:r>
            <a:r>
              <a:rPr lang="fr-FR" dirty="0"/>
              <a:t>faciliter la production de sciences et technologies au sein des frontières nationales.  </a:t>
            </a:r>
            <a:br>
              <a:rPr lang="fr-FR" dirty="0"/>
            </a:br>
            <a:endParaRPr lang="fr-FR" dirty="0"/>
          </a:p>
        </p:txBody>
      </p:sp>
    </p:spTree>
    <p:extLst>
      <p:ext uri="{BB962C8B-B14F-4D97-AF65-F5344CB8AC3E}">
        <p14:creationId xmlns:p14="http://schemas.microsoft.com/office/powerpoint/2010/main" val="1286949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1542473" y="988291"/>
            <a:ext cx="8857672" cy="5375563"/>
          </a:xfrm>
        </p:spPr>
        <p:txBody>
          <a:bodyPr>
            <a:normAutofit/>
          </a:bodyPr>
          <a:lstStyle/>
          <a:p>
            <a:r>
              <a:rPr lang="fr-FR" dirty="0"/>
              <a:t>Pendant très longtemps, dans les travaux de SHS, le rôle du territoire dans les processus d’innovation est resté inconnu pour reprendre le constat de </a:t>
            </a:r>
            <a:r>
              <a:rPr lang="fr-FR" b="1" dirty="0"/>
              <a:t>Bellemare</a:t>
            </a:r>
            <a:r>
              <a:rPr lang="fr-FR" dirty="0"/>
              <a:t> et </a:t>
            </a:r>
            <a:r>
              <a:rPr lang="fr-FR" b="1" dirty="0"/>
              <a:t>Klein</a:t>
            </a:r>
            <a:r>
              <a:rPr lang="fr-FR" dirty="0"/>
              <a:t>. </a:t>
            </a:r>
            <a:endParaRPr lang="fr-FR" dirty="0" smtClean="0"/>
          </a:p>
          <a:p>
            <a:r>
              <a:rPr lang="fr-FR" dirty="0" smtClean="0"/>
              <a:t>Le </a:t>
            </a:r>
            <a:r>
              <a:rPr lang="fr-FR" dirty="0"/>
              <a:t>territoire est un élément important des processus d’innovation mais réciproquement les innovations participent au développement des territoires et pas seulement des grandes métropoles. </a:t>
            </a:r>
            <a:endParaRPr lang="fr-FR" dirty="0" smtClean="0"/>
          </a:p>
          <a:p>
            <a:pPr marL="0" indent="0">
              <a:buNone/>
            </a:pPr>
            <a:r>
              <a:rPr lang="fr-FR" dirty="0"/>
              <a:t>Torre A., 2016, Comprendre le développement territorial, Mondes Sociaux (en ligne) </a:t>
            </a:r>
            <a:r>
              <a:rPr lang="fr-FR" dirty="0">
                <a:hlinkClick r:id="rId2"/>
              </a:rPr>
              <a:t>http://</a:t>
            </a:r>
            <a:r>
              <a:rPr lang="fr-FR" dirty="0" smtClean="0">
                <a:hlinkClick r:id="rId2"/>
              </a:rPr>
              <a:t>sms.hypotheses.org/6456#more-6456</a:t>
            </a:r>
            <a:endParaRPr lang="fr-FR" dirty="0"/>
          </a:p>
          <a:p>
            <a:r>
              <a:rPr lang="fr-FR" dirty="0" smtClean="0"/>
              <a:t>Ce </a:t>
            </a:r>
            <a:r>
              <a:rPr lang="fr-FR" dirty="0"/>
              <a:t>terme d’innovation, aujourd’hui, est omniprésent. </a:t>
            </a:r>
            <a:endParaRPr lang="fr-FR" dirty="0" smtClean="0"/>
          </a:p>
          <a:p>
            <a:r>
              <a:rPr lang="fr-FR" dirty="0" smtClean="0"/>
              <a:t>Dans nos sociétés, injonction </a:t>
            </a:r>
            <a:r>
              <a:rPr lang="fr-FR" dirty="0"/>
              <a:t>permanente </a:t>
            </a:r>
            <a:r>
              <a:rPr lang="fr-FR" dirty="0" smtClean="0"/>
              <a:t>à l’innovation </a:t>
            </a:r>
            <a:r>
              <a:rPr lang="fr-FR" dirty="0"/>
              <a:t>(</a:t>
            </a:r>
            <a:r>
              <a:rPr lang="fr-FR" dirty="0" smtClean="0"/>
              <a:t>pour </a:t>
            </a:r>
            <a:r>
              <a:rPr lang="fr-FR" dirty="0"/>
              <a:t>de nombreuses entreprises la devise « innover ou périr » </a:t>
            </a:r>
            <a:r>
              <a:rPr lang="fr-FR" dirty="0" smtClean="0"/>
              <a:t>s’impose</a:t>
            </a:r>
            <a:r>
              <a:rPr lang="fr-FR" dirty="0"/>
              <a:t>)</a:t>
            </a:r>
            <a:endParaRPr lang="fr-FR" dirty="0" smtClean="0"/>
          </a:p>
          <a:p>
            <a:pPr marL="0" indent="0">
              <a:buNone/>
            </a:pPr>
            <a:r>
              <a:rPr lang="fr-FR" dirty="0" smtClean="0"/>
              <a:t>un </a:t>
            </a:r>
            <a:r>
              <a:rPr lang="fr-FR" dirty="0"/>
              <a:t>dogme qui s’impose </a:t>
            </a:r>
            <a:r>
              <a:rPr lang="fr-FR" dirty="0" smtClean="0"/>
              <a:t>aussi aux </a:t>
            </a:r>
            <a:r>
              <a:rPr lang="fr-FR" dirty="0"/>
              <a:t>territoires. </a:t>
            </a:r>
            <a:r>
              <a:rPr lang="fr-FR" dirty="0" smtClean="0"/>
              <a:t> </a:t>
            </a:r>
            <a:endParaRPr lang="fr-FR" dirty="0"/>
          </a:p>
          <a:p>
            <a:pPr marL="0" indent="0">
              <a:buNone/>
            </a:pPr>
            <a:r>
              <a:rPr lang="fr-FR" dirty="0" smtClean="0"/>
              <a:t>Exemple en </a:t>
            </a:r>
            <a:r>
              <a:rPr lang="fr-FR" dirty="0"/>
              <a:t>Occitanie : </a:t>
            </a:r>
            <a:r>
              <a:rPr lang="fr-FR" dirty="0" smtClean="0"/>
              <a:t>le </a:t>
            </a:r>
            <a:r>
              <a:rPr lang="fr-FR" b="1" dirty="0"/>
              <a:t>Schéma Régional de Développement Économique, d’Innovation et d’Internationalisation (SRDEII</a:t>
            </a:r>
            <a:r>
              <a:rPr lang="fr-FR" b="1" dirty="0" smtClean="0"/>
              <a:t>)</a:t>
            </a:r>
          </a:p>
          <a:p>
            <a:pPr marL="0" indent="0">
              <a:buNone/>
            </a:pPr>
            <a:r>
              <a:rPr lang="fr-FR" dirty="0">
                <a:hlinkClick r:id="rId3"/>
              </a:rPr>
              <a:t>https://</a:t>
            </a:r>
            <a:r>
              <a:rPr lang="fr-FR" dirty="0" smtClean="0">
                <a:hlinkClick r:id="rId3"/>
              </a:rPr>
              <a:t>www.laregion.fr/Schema-Regional-de-Developpement-Economique-d-Innovation-et-d</a:t>
            </a:r>
            <a:endParaRPr lang="fr-FR" dirty="0" smtClean="0"/>
          </a:p>
          <a:p>
            <a:pPr marL="0" indent="0">
              <a:buNone/>
            </a:pPr>
            <a:endParaRPr lang="fr-FR" dirty="0"/>
          </a:p>
        </p:txBody>
      </p:sp>
    </p:spTree>
    <p:extLst>
      <p:ext uri="{BB962C8B-B14F-4D97-AF65-F5344CB8AC3E}">
        <p14:creationId xmlns:p14="http://schemas.microsoft.com/office/powerpoint/2010/main" val="441806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9212" y="1016000"/>
            <a:ext cx="7423006" cy="4895222"/>
          </a:xfrm>
        </p:spPr>
        <p:txBody>
          <a:bodyPr>
            <a:normAutofit fontScale="92500" lnSpcReduction="20000"/>
          </a:bodyPr>
          <a:lstStyle/>
          <a:p>
            <a:pPr marL="0" lvl="0" indent="0">
              <a:buNone/>
            </a:pPr>
            <a:r>
              <a:rPr lang="fr-FR" b="1" dirty="0" smtClean="0"/>
              <a:t>Divers types d’innovation : certains ont une forte composante technique ou technologique</a:t>
            </a:r>
          </a:p>
          <a:p>
            <a:pPr lvl="0"/>
            <a:r>
              <a:rPr lang="fr-FR" b="1" dirty="0" smtClean="0"/>
              <a:t>L’innovation </a:t>
            </a:r>
            <a:r>
              <a:rPr lang="fr-FR" b="1" dirty="0"/>
              <a:t>de produit</a:t>
            </a:r>
            <a:r>
              <a:rPr lang="fr-FR" dirty="0"/>
              <a:t> lorsqu’un nouveau produit apparait sur un marché ou qu’on intègre une innovation </a:t>
            </a:r>
            <a:r>
              <a:rPr lang="fr-FR" dirty="0" smtClean="0"/>
              <a:t>à </a:t>
            </a:r>
            <a:r>
              <a:rPr lang="fr-FR" dirty="0"/>
              <a:t>un objet déjà </a:t>
            </a:r>
            <a:r>
              <a:rPr lang="fr-FR" dirty="0" smtClean="0"/>
              <a:t>existant</a:t>
            </a:r>
            <a:endParaRPr lang="fr-FR" dirty="0"/>
          </a:p>
          <a:p>
            <a:pPr lvl="0"/>
            <a:r>
              <a:rPr lang="fr-FR" b="1" dirty="0"/>
              <a:t>L’innovation de procédé</a:t>
            </a:r>
            <a:r>
              <a:rPr lang="fr-FR" dirty="0"/>
              <a:t> </a:t>
            </a:r>
            <a:r>
              <a:rPr lang="fr-FR" dirty="0" smtClean="0"/>
              <a:t>où on introduit une nouvelle technique de production</a:t>
            </a:r>
            <a:endParaRPr lang="fr-FR" dirty="0"/>
          </a:p>
          <a:p>
            <a:pPr lvl="0"/>
            <a:r>
              <a:rPr lang="fr-FR" b="1" dirty="0"/>
              <a:t>L’innovation organisationnelle ou managériale</a:t>
            </a:r>
            <a:r>
              <a:rPr lang="fr-FR" dirty="0"/>
              <a:t> lorsqu’on transforme la manière de </a:t>
            </a:r>
            <a:r>
              <a:rPr lang="fr-FR" dirty="0" smtClean="0"/>
              <a:t>travailler, par exemple le télétravail</a:t>
            </a:r>
            <a:endParaRPr lang="fr-FR" dirty="0"/>
          </a:p>
          <a:p>
            <a:pPr lvl="0"/>
            <a:r>
              <a:rPr lang="fr-FR" b="1" dirty="0"/>
              <a:t>L’innovation de service</a:t>
            </a:r>
            <a:r>
              <a:rPr lang="fr-FR" dirty="0"/>
              <a:t>  </a:t>
            </a:r>
            <a:r>
              <a:rPr lang="fr-FR" dirty="0" smtClean="0"/>
              <a:t>où on propose un nouveau service, par exemple une banque qui vend des forfaits de téléphone</a:t>
            </a:r>
          </a:p>
          <a:p>
            <a:r>
              <a:rPr lang="fr-FR" b="1" dirty="0"/>
              <a:t>L’innovation de rupture ou disruptive</a:t>
            </a:r>
            <a:r>
              <a:rPr lang="fr-FR" dirty="0"/>
              <a:t>, néologisme créé par Clayton Christensen : idée d’un bon qualitatif en avant à un produit, lorsqu’on a un véritable saut technologique (ex : passage du vinyle au CD) ou que l’on utilise des systèmes qui viennent d’un secteur très différent au sein d’un domaine (ex : e-santé : on a utilisé le système GPS qui vient du secteur spatial, le secteur de la santé pour faire un suivi santé à distance ( par exemple pour un suivi de diabète en zones montagne, si on a un gros souci, un service de santé intervient). </a:t>
            </a:r>
            <a:br>
              <a:rPr lang="fr-FR" dirty="0"/>
            </a:br>
            <a:r>
              <a:rPr lang="fr-FR" dirty="0"/>
              <a:t>Cette innovation de rupture crée souvent des bouleversements importants</a:t>
            </a:r>
          </a:p>
          <a:p>
            <a:pPr lvl="0"/>
            <a:endParaRPr lang="fr-FR" dirty="0"/>
          </a:p>
        </p:txBody>
      </p:sp>
    </p:spTree>
    <p:extLst>
      <p:ext uri="{BB962C8B-B14F-4D97-AF65-F5344CB8AC3E}">
        <p14:creationId xmlns:p14="http://schemas.microsoft.com/office/powerpoint/2010/main" val="3856081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79120" y="619760"/>
            <a:ext cx="7061200" cy="5963920"/>
          </a:xfrm>
        </p:spPr>
        <p:txBody>
          <a:bodyPr>
            <a:normAutofit fontScale="92500" lnSpcReduction="20000"/>
          </a:bodyPr>
          <a:lstStyle/>
          <a:p>
            <a:pPr marL="0" lvl="0" indent="0">
              <a:buNone/>
            </a:pPr>
            <a:r>
              <a:rPr lang="fr-FR" b="1" dirty="0" smtClean="0"/>
              <a:t>D’autres n’ont pas ce tropisme, cette orientation technique</a:t>
            </a:r>
            <a:endParaRPr lang="fr-FR" dirty="0"/>
          </a:p>
          <a:p>
            <a:r>
              <a:rPr lang="fr-FR" b="1" dirty="0"/>
              <a:t>L’innovation sociale</a:t>
            </a:r>
            <a:r>
              <a:rPr lang="fr-FR" dirty="0"/>
              <a:t> lorsqu’on a un bénéfice ou un progrès pour la </a:t>
            </a:r>
            <a:r>
              <a:rPr lang="fr-FR" dirty="0" smtClean="0"/>
              <a:t>collectivité  : </a:t>
            </a:r>
            <a:r>
              <a:rPr lang="fr-FR" dirty="0"/>
              <a:t>l’idée d’une </a:t>
            </a:r>
            <a:r>
              <a:rPr lang="fr-FR" dirty="0" smtClean="0"/>
              <a:t>cf. Loi </a:t>
            </a:r>
            <a:r>
              <a:rPr lang="fr-FR" dirty="0"/>
              <a:t>H</a:t>
            </a:r>
            <a:r>
              <a:rPr lang="fr-FR" dirty="0" smtClean="0"/>
              <a:t>amon 2014 sur l’économie sociale et solidaire</a:t>
            </a:r>
            <a:r>
              <a:rPr lang="fr-FR" dirty="0"/>
              <a:t/>
            </a:r>
            <a:br>
              <a:rPr lang="fr-FR" dirty="0"/>
            </a:br>
            <a:r>
              <a:rPr lang="fr-FR" dirty="0"/>
              <a:t>= </a:t>
            </a:r>
            <a:r>
              <a:rPr lang="fr-FR" dirty="0" smtClean="0"/>
              <a:t>élaborer </a:t>
            </a:r>
            <a:r>
              <a:rPr lang="fr-FR" dirty="0"/>
              <a:t>des réponses nouvelles à des besoins sociaux nouveaux ou mal satisfait dans les conditions actuelles du marché et des politiques sociales, en impliquant la participation et la coopération des acteurs concernés notamment des utilisateurs et des usagers. </a:t>
            </a:r>
            <a:br>
              <a:rPr lang="fr-FR" dirty="0"/>
            </a:br>
            <a:r>
              <a:rPr lang="fr-FR" u="sng" dirty="0"/>
              <a:t>Ex</a:t>
            </a:r>
            <a:r>
              <a:rPr lang="fr-FR" dirty="0"/>
              <a:t> : </a:t>
            </a:r>
            <a:r>
              <a:rPr lang="fr-FR" dirty="0" smtClean="0"/>
              <a:t>lieux intergénérationnels, garages </a:t>
            </a:r>
            <a:r>
              <a:rPr lang="fr-FR" dirty="0"/>
              <a:t>solidaires, </a:t>
            </a:r>
            <a:r>
              <a:rPr lang="fr-FR" dirty="0" smtClean="0"/>
              <a:t>épiceries solidaires, </a:t>
            </a:r>
            <a:r>
              <a:rPr lang="fr-FR" dirty="0"/>
              <a:t>habitat </a:t>
            </a:r>
            <a:r>
              <a:rPr lang="fr-FR" dirty="0" smtClean="0"/>
              <a:t>participatif, circuits courts…</a:t>
            </a:r>
            <a:endParaRPr lang="fr-FR" dirty="0"/>
          </a:p>
          <a:p>
            <a:r>
              <a:rPr lang="fr-FR" b="1" dirty="0"/>
              <a:t>L’innovation frugale</a:t>
            </a:r>
            <a:r>
              <a:rPr lang="fr-FR" dirty="0"/>
              <a:t> </a:t>
            </a:r>
            <a:r>
              <a:rPr lang="fr-FR" dirty="0" smtClean="0"/>
              <a:t> ou slow </a:t>
            </a:r>
            <a:r>
              <a:rPr lang="fr-FR" dirty="0" err="1" smtClean="0"/>
              <a:t>tech</a:t>
            </a:r>
            <a:r>
              <a:rPr lang="fr-FR" dirty="0" smtClean="0"/>
              <a:t>, lorsqu’on </a:t>
            </a:r>
            <a:r>
              <a:rPr lang="fr-FR" dirty="0"/>
              <a:t>conçoit des solutions ingénieuses avec ce que l’on </a:t>
            </a:r>
            <a:r>
              <a:rPr lang="fr-FR" dirty="0" smtClean="0"/>
              <a:t>possède.</a:t>
            </a:r>
          </a:p>
          <a:p>
            <a:pPr marL="0" indent="0">
              <a:buNone/>
            </a:pPr>
            <a:r>
              <a:rPr lang="fr-FR" dirty="0" smtClean="0"/>
              <a:t>concept devenu </a:t>
            </a:r>
            <a:r>
              <a:rPr lang="fr-FR" dirty="0"/>
              <a:t>populaire en France à la suite de l’ouvrage de Simone </a:t>
            </a:r>
            <a:r>
              <a:rPr lang="fr-FR" dirty="0" err="1"/>
              <a:t>Ahuja</a:t>
            </a:r>
            <a:r>
              <a:rPr lang="fr-FR" dirty="0"/>
              <a:t>,  </a:t>
            </a:r>
            <a:r>
              <a:rPr lang="fr-FR" dirty="0" err="1"/>
              <a:t>Jaideep</a:t>
            </a:r>
            <a:r>
              <a:rPr lang="fr-FR" dirty="0"/>
              <a:t> Prabhu,  Navi </a:t>
            </a:r>
            <a:r>
              <a:rPr lang="fr-FR" dirty="0" err="1" smtClean="0"/>
              <a:t>Radjou</a:t>
            </a:r>
            <a:r>
              <a:rPr lang="fr-FR" dirty="0" smtClean="0"/>
              <a:t> sur l’’innovation </a:t>
            </a:r>
            <a:r>
              <a:rPr lang="fr-FR" dirty="0" err="1"/>
              <a:t>Jugaag</a:t>
            </a:r>
            <a:r>
              <a:rPr lang="fr-FR" dirty="0"/>
              <a:t> (en </a:t>
            </a:r>
            <a:r>
              <a:rPr lang="fr-FR" dirty="0" smtClean="0"/>
              <a:t>Inde), aux éditions </a:t>
            </a:r>
            <a:r>
              <a:rPr lang="fr-FR" dirty="0" err="1" smtClean="0"/>
              <a:t>Diateino</a:t>
            </a:r>
            <a:r>
              <a:rPr lang="fr-FR" dirty="0" smtClean="0"/>
              <a:t> </a:t>
            </a:r>
            <a:r>
              <a:rPr lang="fr-FR" dirty="0"/>
              <a:t>en </a:t>
            </a:r>
            <a:r>
              <a:rPr lang="fr-FR" dirty="0" smtClean="0"/>
              <a:t>2013 </a:t>
            </a:r>
            <a:r>
              <a:rPr lang="fr-FR" dirty="0" smtClean="0">
                <a:hlinkClick r:id="rId2"/>
              </a:rPr>
              <a:t>https</a:t>
            </a:r>
            <a:r>
              <a:rPr lang="fr-FR" dirty="0">
                <a:hlinkClick r:id="rId2"/>
              </a:rPr>
              <a:t>://</a:t>
            </a:r>
            <a:r>
              <a:rPr lang="fr-FR" dirty="0" smtClean="0">
                <a:hlinkClick r:id="rId2"/>
              </a:rPr>
              <a:t>www.diateino.com/fr/83-l-innovation-jugaad.html</a:t>
            </a:r>
            <a:endParaRPr lang="fr-FR" dirty="0" smtClean="0"/>
          </a:p>
          <a:p>
            <a:pPr marL="0" indent="0">
              <a:buNone/>
            </a:pPr>
            <a:r>
              <a:rPr lang="fr-FR" dirty="0" smtClean="0"/>
              <a:t>Ce </a:t>
            </a:r>
            <a:r>
              <a:rPr lang="fr-FR" dirty="0"/>
              <a:t>mot peut être traduit comme le fait de concevoir des conceptions ingénieurs = « l’art de faire plus avec moins ». </a:t>
            </a:r>
            <a:br>
              <a:rPr lang="fr-FR" dirty="0"/>
            </a:br>
            <a:r>
              <a:rPr lang="fr-FR" dirty="0"/>
              <a:t>= Repérer les opportunités dans les situations les </a:t>
            </a:r>
            <a:r>
              <a:rPr lang="fr-FR" dirty="0" smtClean="0"/>
              <a:t>plus </a:t>
            </a:r>
            <a:r>
              <a:rPr lang="fr-FR" dirty="0"/>
              <a:t>défavorables. </a:t>
            </a:r>
            <a:br>
              <a:rPr lang="fr-FR" dirty="0"/>
            </a:br>
            <a:r>
              <a:rPr lang="fr-FR" u="sng" dirty="0"/>
              <a:t>Ex</a:t>
            </a:r>
            <a:r>
              <a:rPr lang="fr-FR" dirty="0"/>
              <a:t> : </a:t>
            </a:r>
            <a:r>
              <a:rPr lang="fr-FR" dirty="0" err="1"/>
              <a:t>Mitticool</a:t>
            </a:r>
            <a:r>
              <a:rPr lang="fr-FR" dirty="0"/>
              <a:t> = un réfrigérateur en argile (qui marche sans électricité, qui produit aucun déchet). </a:t>
            </a:r>
            <a:endParaRPr lang="fr-FR" dirty="0" smtClean="0"/>
          </a:p>
          <a:p>
            <a:pPr marL="0" indent="0">
              <a:buNone/>
            </a:pPr>
            <a:r>
              <a:rPr lang="fr-FR" dirty="0">
                <a:hlinkClick r:id="rId3"/>
              </a:rPr>
              <a:t>https://www.futura-sciences.com/tech/actualites/technologie-jugaad-innovation-frugale-nouveau-paradigme-venu-inde-55553</a:t>
            </a:r>
            <a:r>
              <a:rPr lang="fr-FR" dirty="0" smtClean="0">
                <a:hlinkClick r:id="rId3"/>
              </a:rPr>
              <a:t>/</a:t>
            </a:r>
            <a:endParaRPr lang="fr-FR" dirty="0" smtClean="0"/>
          </a:p>
        </p:txBody>
      </p:sp>
      <p:pic>
        <p:nvPicPr>
          <p:cNvPr id="5" name="Espace réservé du contenu 4"/>
          <p:cNvPicPr>
            <a:picLocks noGrp="1" noChangeAspect="1"/>
          </p:cNvPicPr>
          <p:nvPr>
            <p:ph sz="half" idx="2"/>
          </p:nvPr>
        </p:nvPicPr>
        <p:blipFill>
          <a:blip r:embed="rId4"/>
          <a:stretch>
            <a:fillRect/>
          </a:stretch>
        </p:blipFill>
        <p:spPr>
          <a:xfrm>
            <a:off x="7933336" y="336722"/>
            <a:ext cx="3948113" cy="5943600"/>
          </a:xfrm>
          <a:prstGeom prst="rect">
            <a:avLst/>
          </a:prstGeom>
        </p:spPr>
      </p:pic>
    </p:spTree>
    <p:extLst>
      <p:ext uri="{BB962C8B-B14F-4D97-AF65-F5344CB8AC3E}">
        <p14:creationId xmlns:p14="http://schemas.microsoft.com/office/powerpoint/2010/main" val="626070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93091" y="1136074"/>
            <a:ext cx="9485745" cy="5163126"/>
          </a:xfrm>
        </p:spPr>
        <p:txBody>
          <a:bodyPr>
            <a:normAutofit fontScale="92500" lnSpcReduction="20000"/>
          </a:bodyPr>
          <a:lstStyle/>
          <a:p>
            <a:r>
              <a:rPr lang="fr-FR" b="1" dirty="0"/>
              <a:t>L</a:t>
            </a:r>
            <a:r>
              <a:rPr lang="fr-FR" b="1" dirty="0" smtClean="0"/>
              <a:t>es philosophes et anthropologues des techniques nous rappellent que la </a:t>
            </a:r>
            <a:r>
              <a:rPr lang="fr-FR" b="1" dirty="0"/>
              <a:t>technique ne peut être isolée de la société, elle ne constitue pas un monde à part. </a:t>
            </a:r>
            <a:endParaRPr lang="fr-FR" b="1" dirty="0" smtClean="0"/>
          </a:p>
          <a:p>
            <a:r>
              <a:rPr lang="fr-FR" dirty="0" smtClean="0"/>
              <a:t>L’innovation </a:t>
            </a:r>
            <a:r>
              <a:rPr lang="fr-FR" dirty="0"/>
              <a:t>n’est donc jamais seulement technique ou technologique. </a:t>
            </a:r>
            <a:r>
              <a:rPr lang="fr-FR" b="1" dirty="0" smtClean="0"/>
              <a:t>Leroi-Gourhan</a:t>
            </a:r>
            <a:r>
              <a:rPr lang="fr-FR" dirty="0" smtClean="0"/>
              <a:t> </a:t>
            </a:r>
            <a:r>
              <a:rPr lang="fr-FR" dirty="0"/>
              <a:t>met en avant ce lien entre technique, société et culture. </a:t>
            </a:r>
            <a:endParaRPr lang="fr-FR" dirty="0" smtClean="0"/>
          </a:p>
          <a:p>
            <a:pPr marL="0" indent="0">
              <a:buNone/>
            </a:pPr>
            <a:r>
              <a:rPr lang="fr-FR" dirty="0">
                <a:hlinkClick r:id="rId2"/>
              </a:rPr>
              <a:t>https://</a:t>
            </a:r>
            <a:r>
              <a:rPr lang="fr-FR" dirty="0" smtClean="0">
                <a:hlinkClick r:id="rId2"/>
              </a:rPr>
              <a:t>www.franceculture.fr/emissions/carbone-14-le-magazine-de-larcheologie/andre-leroi-gourhan-lhomme-et-les-techniques</a:t>
            </a:r>
            <a:endParaRPr lang="fr-FR" dirty="0" smtClean="0"/>
          </a:p>
          <a:p>
            <a:pPr marL="0" indent="0">
              <a:buNone/>
            </a:pPr>
            <a:endParaRPr lang="fr-FR" dirty="0" smtClean="0"/>
          </a:p>
          <a:p>
            <a:r>
              <a:rPr lang="fr-FR" dirty="0" smtClean="0"/>
              <a:t>Lorsqu’on </a:t>
            </a:r>
            <a:r>
              <a:rPr lang="fr-FR" dirty="0"/>
              <a:t>s’intéresse aux innovations, il ne faut pas oublier que ces objets sont aussi des </a:t>
            </a:r>
            <a:r>
              <a:rPr lang="fr-FR" b="1" dirty="0"/>
              <a:t>constructions sociales</a:t>
            </a:r>
            <a:r>
              <a:rPr lang="fr-FR" dirty="0"/>
              <a:t> : indépendamment de leur fonctionnalité, ils vont être investis d’un sens </a:t>
            </a:r>
            <a:r>
              <a:rPr lang="fr-FR" dirty="0" smtClean="0"/>
              <a:t>social</a:t>
            </a:r>
            <a:r>
              <a:rPr lang="fr-FR" dirty="0"/>
              <a:t> </a:t>
            </a:r>
            <a:r>
              <a:rPr lang="fr-FR" dirty="0" smtClean="0"/>
              <a:t>(ex. </a:t>
            </a:r>
            <a:r>
              <a:rPr lang="fr-FR" dirty="0"/>
              <a:t>Le téléphone </a:t>
            </a:r>
            <a:r>
              <a:rPr lang="fr-FR" dirty="0" smtClean="0"/>
              <a:t>portable a </a:t>
            </a:r>
            <a:r>
              <a:rPr lang="fr-FR" dirty="0"/>
              <a:t>un aussi un sens social = rassurer les parents </a:t>
            </a:r>
            <a:r>
              <a:rPr lang="fr-FR" dirty="0" smtClean="0"/>
              <a:t>des ados qui </a:t>
            </a:r>
            <a:r>
              <a:rPr lang="fr-FR" dirty="0"/>
              <a:t>prennent leur autonomie. Il n’a pas qu’un sens technologique comme on le connait. Cela permet de garder le lien (affectif/social). </a:t>
            </a:r>
            <a:br>
              <a:rPr lang="fr-FR" dirty="0"/>
            </a:br>
            <a:endParaRPr lang="fr-FR" dirty="0" smtClean="0"/>
          </a:p>
          <a:p>
            <a:r>
              <a:rPr lang="fr-FR" dirty="0" smtClean="0"/>
              <a:t>Toutefois attention à l’ethnocentrisme et au déterminisme technique : </a:t>
            </a:r>
          </a:p>
          <a:p>
            <a:pPr marL="0" indent="0">
              <a:buNone/>
            </a:pPr>
            <a:r>
              <a:rPr lang="fr-FR" dirty="0" smtClean="0"/>
              <a:t>notre société technologique et connectée n’est pas forcément la meilleure !</a:t>
            </a:r>
          </a:p>
          <a:p>
            <a:pPr marL="0" indent="0">
              <a:buNone/>
            </a:pPr>
            <a:r>
              <a:rPr lang="fr-FR" dirty="0" smtClean="0"/>
              <a:t>et </a:t>
            </a:r>
          </a:p>
          <a:p>
            <a:pPr marL="0" indent="0">
              <a:buNone/>
            </a:pPr>
            <a:r>
              <a:rPr lang="fr-FR" dirty="0" smtClean="0"/>
              <a:t>ce n’est pas aux humains de s’adapter aux évolutions technologiques, elles doivent s’adapter aux besoins des individus et des sociétés!</a:t>
            </a:r>
            <a:endParaRPr lang="fr-FR" dirty="0"/>
          </a:p>
        </p:txBody>
      </p:sp>
    </p:spTree>
    <p:extLst>
      <p:ext uri="{BB962C8B-B14F-4D97-AF65-F5344CB8AC3E}">
        <p14:creationId xmlns:p14="http://schemas.microsoft.com/office/powerpoint/2010/main" val="2310546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du cours</a:t>
            </a:r>
            <a:endParaRPr lang="fr-FR" dirty="0"/>
          </a:p>
        </p:txBody>
      </p:sp>
      <p:sp>
        <p:nvSpPr>
          <p:cNvPr id="3" name="Espace réservé du contenu 2"/>
          <p:cNvSpPr>
            <a:spLocks noGrp="1"/>
          </p:cNvSpPr>
          <p:nvPr>
            <p:ph idx="1"/>
          </p:nvPr>
        </p:nvSpPr>
        <p:spPr/>
        <p:txBody>
          <a:bodyPr/>
          <a:lstStyle/>
          <a:p>
            <a:r>
              <a:rPr lang="fr-FR" b="1" dirty="0"/>
              <a:t>PARTIE </a:t>
            </a:r>
            <a:r>
              <a:rPr lang="fr-FR" b="1" dirty="0" smtClean="0"/>
              <a:t>1 </a:t>
            </a:r>
            <a:r>
              <a:rPr lang="fr-FR" b="1" dirty="0"/>
              <a:t>: La sociologie des sciences pour comprendre la diffusion des sciences et techniques dans les </a:t>
            </a:r>
            <a:r>
              <a:rPr lang="fr-FR" b="1" dirty="0" smtClean="0"/>
              <a:t>sociétés</a:t>
            </a:r>
            <a:endParaRPr lang="fr-FR" b="1" dirty="0"/>
          </a:p>
          <a:p>
            <a:r>
              <a:rPr lang="fr-FR" b="1" dirty="0" smtClean="0"/>
              <a:t>PARTIE </a:t>
            </a:r>
            <a:r>
              <a:rPr lang="fr-FR" b="1" dirty="0"/>
              <a:t>2 : </a:t>
            </a:r>
            <a:r>
              <a:rPr lang="fr-FR" b="1" dirty="0" smtClean="0"/>
              <a:t>L’innovation </a:t>
            </a:r>
            <a:r>
              <a:rPr lang="fr-FR" b="1" dirty="0"/>
              <a:t>entre science et fiction : la question des imaginaires </a:t>
            </a:r>
            <a:endParaRPr lang="fr-FR" b="1" dirty="0" smtClean="0"/>
          </a:p>
          <a:p>
            <a:r>
              <a:rPr lang="fr-FR" b="1" dirty="0" smtClean="0"/>
              <a:t>PARTIE </a:t>
            </a:r>
            <a:r>
              <a:rPr lang="fr-FR" b="1" dirty="0"/>
              <a:t>3 : l’innovation : une approche par les usages et les </a:t>
            </a:r>
            <a:r>
              <a:rPr lang="fr-FR" b="1" dirty="0" smtClean="0"/>
              <a:t>usagers</a:t>
            </a:r>
          </a:p>
          <a:p>
            <a:r>
              <a:rPr lang="fr-FR" smtClean="0"/>
              <a:t>(</a:t>
            </a:r>
            <a:r>
              <a:rPr lang="fr-FR" dirty="0" smtClean="0"/>
              <a:t>en fonction de notre avancée: </a:t>
            </a:r>
            <a:r>
              <a:rPr lang="fr-FR" dirty="0" smtClean="0"/>
              <a:t>Partie 4 : science, démocratie, risques)</a:t>
            </a:r>
            <a:endParaRPr lang="fr-FR" dirty="0"/>
          </a:p>
        </p:txBody>
      </p:sp>
    </p:spTree>
    <p:extLst>
      <p:ext uri="{BB962C8B-B14F-4D97-AF65-F5344CB8AC3E}">
        <p14:creationId xmlns:p14="http://schemas.microsoft.com/office/powerpoint/2010/main" val="362728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Objectifs du cours</a:t>
            </a:r>
            <a:endParaRPr lang="fr-FR" dirty="0"/>
          </a:p>
        </p:txBody>
      </p:sp>
      <p:sp>
        <p:nvSpPr>
          <p:cNvPr id="9" name="Espace réservé du contenu 8"/>
          <p:cNvSpPr>
            <a:spLocks noGrp="1"/>
          </p:cNvSpPr>
          <p:nvPr>
            <p:ph idx="1"/>
          </p:nvPr>
        </p:nvSpPr>
        <p:spPr/>
        <p:txBody>
          <a:bodyPr/>
          <a:lstStyle/>
          <a:p>
            <a:r>
              <a:rPr lang="fr-FR" dirty="0"/>
              <a:t>Définir les concepts de science, de changement social, d'innovation (sociale, </a:t>
            </a:r>
            <a:r>
              <a:rPr lang="fr-FR" dirty="0" err="1"/>
              <a:t>socio-technique</a:t>
            </a:r>
            <a:r>
              <a:rPr lang="fr-FR" dirty="0"/>
              <a:t>, économique, culturelle, frugale), acceptabilité sociale, </a:t>
            </a:r>
            <a:r>
              <a:rPr lang="fr-FR" dirty="0" err="1"/>
              <a:t>co</a:t>
            </a:r>
            <a:r>
              <a:rPr lang="fr-FR" dirty="0"/>
              <a:t>-construction,</a:t>
            </a:r>
          </a:p>
          <a:p>
            <a:r>
              <a:rPr lang="fr-FR" dirty="0"/>
              <a:t>Comprendre les enjeux théoriques, sociaux, économiques, techniques derrière les différentes approches de de la sociologie des sciences et de la sociologie de l'innovation, notamment sociale et </a:t>
            </a:r>
            <a:r>
              <a:rPr lang="fr-FR" dirty="0" err="1"/>
              <a:t>socio-technique</a:t>
            </a:r>
            <a:endParaRPr lang="fr-FR" dirty="0"/>
          </a:p>
          <a:p>
            <a:r>
              <a:rPr lang="fr-FR" dirty="0"/>
              <a:t>Identifier les acteurs, structures et dynamiques de l'innovation</a:t>
            </a:r>
          </a:p>
        </p:txBody>
      </p:sp>
    </p:spTree>
    <p:extLst>
      <p:ext uri="{BB962C8B-B14F-4D97-AF65-F5344CB8AC3E}">
        <p14:creationId xmlns:p14="http://schemas.microsoft.com/office/powerpoint/2010/main" val="2916346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Thèmes abordés</a:t>
            </a:r>
            <a:endParaRPr lang="fr-FR" dirty="0"/>
          </a:p>
        </p:txBody>
      </p:sp>
      <p:sp>
        <p:nvSpPr>
          <p:cNvPr id="3" name="Espace réservé du contenu 2"/>
          <p:cNvSpPr>
            <a:spLocks noGrp="1"/>
          </p:cNvSpPr>
          <p:nvPr>
            <p:ph sz="half" idx="1"/>
          </p:nvPr>
        </p:nvSpPr>
        <p:spPr/>
        <p:txBody>
          <a:bodyPr>
            <a:normAutofit fontScale="85000" lnSpcReduction="20000"/>
          </a:bodyPr>
          <a:lstStyle/>
          <a:p>
            <a:r>
              <a:rPr lang="fr-FR" dirty="0"/>
              <a:t>Progrès et connaissances scientifiques</a:t>
            </a:r>
          </a:p>
          <a:p>
            <a:r>
              <a:rPr lang="fr-FR" dirty="0"/>
              <a:t>Normes scientifiques</a:t>
            </a:r>
          </a:p>
          <a:p>
            <a:r>
              <a:rPr lang="fr-FR" dirty="0"/>
              <a:t>Institutions scientifiques/laboratoires/réseaux</a:t>
            </a:r>
          </a:p>
          <a:p>
            <a:r>
              <a:rPr lang="fr-FR" dirty="0"/>
              <a:t>Rapport aux savoir/aux sciences</a:t>
            </a:r>
          </a:p>
          <a:p>
            <a:r>
              <a:rPr lang="fr-FR" dirty="0"/>
              <a:t>Savoirs experts/profanes/expérientiels</a:t>
            </a:r>
          </a:p>
          <a:p>
            <a:r>
              <a:rPr lang="fr-FR" dirty="0"/>
              <a:t>Forums Hybrides</a:t>
            </a:r>
          </a:p>
          <a:p>
            <a:r>
              <a:rPr lang="fr-FR" dirty="0"/>
              <a:t>Innovation économique, sociale, </a:t>
            </a:r>
            <a:r>
              <a:rPr lang="fr-FR" dirty="0" err="1"/>
              <a:t>socio-technique</a:t>
            </a:r>
            <a:r>
              <a:rPr lang="fr-FR" dirty="0"/>
              <a:t>, frugale</a:t>
            </a:r>
          </a:p>
        </p:txBody>
      </p:sp>
      <p:sp>
        <p:nvSpPr>
          <p:cNvPr id="4" name="Espace réservé du contenu 3"/>
          <p:cNvSpPr>
            <a:spLocks noGrp="1"/>
          </p:cNvSpPr>
          <p:nvPr>
            <p:ph sz="half" idx="2"/>
          </p:nvPr>
        </p:nvSpPr>
        <p:spPr/>
        <p:txBody>
          <a:bodyPr>
            <a:normAutofit fontScale="85000" lnSpcReduction="20000"/>
          </a:bodyPr>
          <a:lstStyle/>
          <a:p>
            <a:r>
              <a:rPr lang="fr-FR" dirty="0"/>
              <a:t>Innovation par l'usage, </a:t>
            </a:r>
            <a:r>
              <a:rPr lang="fr-FR" dirty="0" err="1"/>
              <a:t>co</a:t>
            </a:r>
            <a:r>
              <a:rPr lang="fr-FR" dirty="0"/>
              <a:t>-construction, acceptabilité sociale</a:t>
            </a:r>
          </a:p>
          <a:p>
            <a:r>
              <a:rPr lang="fr-FR" dirty="0"/>
              <a:t>usagers/concepteurs/</a:t>
            </a:r>
            <a:r>
              <a:rPr lang="fr-FR" dirty="0" err="1"/>
              <a:t>co</a:t>
            </a:r>
            <a:r>
              <a:rPr lang="fr-FR" dirty="0"/>
              <a:t>-concepteurs</a:t>
            </a:r>
          </a:p>
          <a:p>
            <a:r>
              <a:rPr lang="fr-FR" dirty="0"/>
              <a:t>high </a:t>
            </a:r>
            <a:r>
              <a:rPr lang="fr-FR" dirty="0" err="1"/>
              <a:t>tech</a:t>
            </a:r>
            <a:r>
              <a:rPr lang="fr-FR" dirty="0"/>
              <a:t>/slow </a:t>
            </a:r>
            <a:r>
              <a:rPr lang="fr-FR" dirty="0" err="1"/>
              <a:t>tech</a:t>
            </a:r>
            <a:endParaRPr lang="fr-FR" dirty="0"/>
          </a:p>
          <a:p>
            <a:r>
              <a:rPr lang="fr-FR" dirty="0"/>
              <a:t>internet/robotique</a:t>
            </a:r>
          </a:p>
          <a:p>
            <a:r>
              <a:rPr lang="fr-FR" dirty="0"/>
              <a:t>Science et démocratie</a:t>
            </a:r>
          </a:p>
          <a:p>
            <a:r>
              <a:rPr lang="fr-FR" dirty="0"/>
              <a:t>Imaginaires de la technique</a:t>
            </a:r>
          </a:p>
          <a:p>
            <a:r>
              <a:rPr lang="fr-FR" dirty="0"/>
              <a:t>Imaginaire des scientifiques/technologues</a:t>
            </a:r>
          </a:p>
          <a:p>
            <a:r>
              <a:rPr lang="fr-FR" dirty="0"/>
              <a:t>Rapport entre science et fiction/ science-fiction</a:t>
            </a:r>
          </a:p>
          <a:p>
            <a:r>
              <a:rPr lang="fr-FR" dirty="0"/>
              <a:t>Utopie/</a:t>
            </a:r>
            <a:r>
              <a:rPr lang="fr-FR" dirty="0" err="1"/>
              <a:t>dystopie</a:t>
            </a:r>
            <a:endParaRPr lang="fr-FR" dirty="0"/>
          </a:p>
        </p:txBody>
      </p:sp>
    </p:spTree>
    <p:extLst>
      <p:ext uri="{BB962C8B-B14F-4D97-AF65-F5344CB8AC3E}">
        <p14:creationId xmlns:p14="http://schemas.microsoft.com/office/powerpoint/2010/main" val="737204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4045" y="484401"/>
            <a:ext cx="7729728" cy="1188720"/>
          </a:xfrm>
        </p:spPr>
        <p:txBody>
          <a:bodyPr/>
          <a:lstStyle/>
          <a:p>
            <a:r>
              <a:rPr lang="fr-FR" dirty="0"/>
              <a:t>Organisation du cours</a:t>
            </a:r>
          </a:p>
        </p:txBody>
      </p:sp>
      <p:sp>
        <p:nvSpPr>
          <p:cNvPr id="3" name="Espace réservé du contenu 2"/>
          <p:cNvSpPr>
            <a:spLocks noGrp="1"/>
          </p:cNvSpPr>
          <p:nvPr>
            <p:ph idx="1"/>
          </p:nvPr>
        </p:nvSpPr>
        <p:spPr>
          <a:xfrm>
            <a:off x="1043709" y="2216727"/>
            <a:ext cx="9550400" cy="4378037"/>
          </a:xfrm>
        </p:spPr>
        <p:txBody>
          <a:bodyPr>
            <a:normAutofit lnSpcReduction="10000"/>
          </a:bodyPr>
          <a:lstStyle/>
          <a:p>
            <a:r>
              <a:rPr lang="fr-FR" dirty="0" smtClean="0"/>
              <a:t>But du cours : montrer </a:t>
            </a:r>
            <a:r>
              <a:rPr lang="fr-FR" dirty="0"/>
              <a:t>comment les sciences sociales réfléchissent aux évolutions et innovations scientifiques </a:t>
            </a:r>
            <a:r>
              <a:rPr lang="fr-FR" dirty="0" smtClean="0"/>
              <a:t>et technologiques </a:t>
            </a:r>
            <a:r>
              <a:rPr lang="fr-FR" dirty="0"/>
              <a:t>qui impactent nos sociétés, </a:t>
            </a:r>
            <a:endParaRPr lang="fr-FR" dirty="0" smtClean="0"/>
          </a:p>
          <a:p>
            <a:r>
              <a:rPr lang="fr-FR" dirty="0" smtClean="0"/>
              <a:t>diverses </a:t>
            </a:r>
            <a:r>
              <a:rPr lang="fr-FR" dirty="0"/>
              <a:t>manières de penser les connaissances </a:t>
            </a:r>
            <a:r>
              <a:rPr lang="fr-FR" dirty="0" smtClean="0"/>
              <a:t>scientifiques et </a:t>
            </a:r>
            <a:r>
              <a:rPr lang="fr-FR" dirty="0"/>
              <a:t>les innovations : à la croisée de la sociologie des organisations, de la sociologie de l</a:t>
            </a:r>
            <a:r>
              <a:rPr lang="en-US" dirty="0"/>
              <a:t>’</a:t>
            </a:r>
            <a:r>
              <a:rPr lang="fr-FR" dirty="0"/>
              <a:t>innovation, de la sociologie des sciences </a:t>
            </a:r>
            <a:r>
              <a:rPr lang="fr-FR" dirty="0" smtClean="0"/>
              <a:t>et techniques</a:t>
            </a:r>
            <a:r>
              <a:rPr lang="fr-FR" dirty="0"/>
              <a:t>.</a:t>
            </a:r>
          </a:p>
          <a:p>
            <a:r>
              <a:rPr lang="fr-FR" dirty="0"/>
              <a:t>Pour cela nous verrons </a:t>
            </a:r>
            <a:r>
              <a:rPr lang="fr-FR" dirty="0" smtClean="0"/>
              <a:t>comment </a:t>
            </a:r>
            <a:r>
              <a:rPr lang="fr-FR" dirty="0"/>
              <a:t>la sociologie s'est intéressée à la diffusion des progrès scientifiques et techniques. </a:t>
            </a:r>
            <a:r>
              <a:rPr lang="fr-FR" dirty="0" smtClean="0"/>
              <a:t>(Partie 1)</a:t>
            </a:r>
          </a:p>
          <a:p>
            <a:r>
              <a:rPr lang="fr-FR" dirty="0" smtClean="0"/>
              <a:t>Nous </a:t>
            </a:r>
            <a:r>
              <a:rPr lang="fr-FR" dirty="0"/>
              <a:t>aborderons également la relation entre la science et la fiction, à travers la place et le rôle des imaginaires dans l'innovation</a:t>
            </a:r>
            <a:r>
              <a:rPr lang="fr-FR" dirty="0" smtClean="0"/>
              <a:t>. (Partie 2)</a:t>
            </a:r>
            <a:endParaRPr lang="fr-FR" dirty="0"/>
          </a:p>
          <a:p>
            <a:r>
              <a:rPr lang="fr-FR" dirty="0" smtClean="0"/>
              <a:t>Nous nous intéresserons </a:t>
            </a:r>
            <a:r>
              <a:rPr lang="fr-FR" dirty="0"/>
              <a:t>aussi aux usages et pratiques sociales liées aux nouvelle technologies de l'information et de la communication</a:t>
            </a:r>
            <a:r>
              <a:rPr lang="fr-FR" dirty="0" smtClean="0"/>
              <a:t>. (Partie 3)</a:t>
            </a:r>
            <a:endParaRPr lang="fr-FR" dirty="0"/>
          </a:p>
          <a:p>
            <a:r>
              <a:rPr lang="fr-FR" i="1" dirty="0" smtClean="0"/>
              <a:t>Nous </a:t>
            </a:r>
            <a:r>
              <a:rPr lang="fr-FR" i="1" dirty="0"/>
              <a:t>nous intéresserons aussi au lien entre science et démocratie, à travers la manière dont l'action publique intègre les risques </a:t>
            </a:r>
            <a:r>
              <a:rPr lang="fr-FR" i="1" dirty="0" smtClean="0"/>
              <a:t>et le </a:t>
            </a:r>
            <a:r>
              <a:rPr lang="fr-FR" i="1" dirty="0"/>
              <a:t>rôle des expertises scientifiques et techniques</a:t>
            </a:r>
            <a:r>
              <a:rPr lang="fr-FR" i="1" dirty="0" smtClean="0"/>
              <a:t>. (</a:t>
            </a:r>
            <a:r>
              <a:rPr lang="fr-FR" i="1" dirty="0" smtClean="0">
                <a:solidFill>
                  <a:srgbClr val="00B050"/>
                </a:solidFill>
              </a:rPr>
              <a:t>ponctuellement dans le cours</a:t>
            </a:r>
            <a:r>
              <a:rPr lang="fr-FR" i="1" dirty="0" smtClean="0"/>
              <a:t> et dans Partie 4</a:t>
            </a:r>
            <a:r>
              <a:rPr lang="fr-FR" i="1" dirty="0">
                <a:solidFill>
                  <a:srgbClr val="0070C0"/>
                </a:solidFill>
              </a:rPr>
              <a:t>sous réserve de temps</a:t>
            </a:r>
            <a:r>
              <a:rPr lang="fr-FR" i="1" dirty="0" smtClean="0"/>
              <a:t>)</a:t>
            </a:r>
            <a:endParaRPr lang="fr-FR" i="1" dirty="0">
              <a:solidFill>
                <a:srgbClr val="0070C0"/>
              </a:solidFill>
            </a:endParaRPr>
          </a:p>
        </p:txBody>
      </p:sp>
    </p:spTree>
    <p:extLst>
      <p:ext uri="{BB962C8B-B14F-4D97-AF65-F5344CB8AC3E}">
        <p14:creationId xmlns:p14="http://schemas.microsoft.com/office/powerpoint/2010/main" val="2522977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1236" y="2770909"/>
            <a:ext cx="8328891" cy="679864"/>
          </a:xfrm>
        </p:spPr>
        <p:txBody>
          <a:bodyPr>
            <a:normAutofit fontScale="90000"/>
          </a:bodyPr>
          <a:lstStyle/>
          <a:p>
            <a:r>
              <a:rPr lang="fr-FR" sz="2400" dirty="0" smtClean="0"/>
              <a:t>Rapide bibliographie (non exhaustive)</a:t>
            </a:r>
            <a:endParaRPr lang="fr-FR" sz="2400" dirty="0"/>
          </a:p>
        </p:txBody>
      </p:sp>
    </p:spTree>
    <p:extLst>
      <p:ext uri="{BB962C8B-B14F-4D97-AF65-F5344CB8AC3E}">
        <p14:creationId xmlns:p14="http://schemas.microsoft.com/office/powerpoint/2010/main" val="1617973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7381" y="932873"/>
            <a:ext cx="10363199" cy="5357090"/>
          </a:xfrm>
        </p:spPr>
        <p:txBody>
          <a:bodyPr>
            <a:noAutofit/>
          </a:bodyPr>
          <a:lstStyle/>
          <a:p>
            <a:r>
              <a:rPr lang="fr-FR" sz="1600" dirty="0" err="1">
                <a:latin typeface="Arial" panose="020B0604020202020204" pitchFamily="34" charset="0"/>
                <a:cs typeface="Arial" panose="020B0604020202020204" pitchFamily="34" charset="0"/>
              </a:rPr>
              <a:t>Akrich</a:t>
            </a:r>
            <a:r>
              <a:rPr lang="fr-FR" sz="1600" dirty="0">
                <a:latin typeface="Arial" panose="020B0604020202020204" pitchFamily="34" charset="0"/>
                <a:cs typeface="Arial" panose="020B0604020202020204" pitchFamily="34" charset="0"/>
              </a:rPr>
              <a:t> Madeleine, </a:t>
            </a:r>
            <a:r>
              <a:rPr lang="fr-FR" sz="1600" dirty="0" err="1">
                <a:latin typeface="Arial" panose="020B0604020202020204" pitchFamily="34" charset="0"/>
                <a:cs typeface="Arial" panose="020B0604020202020204" pitchFamily="34" charset="0"/>
              </a:rPr>
              <a:t>Callon</a:t>
            </a:r>
            <a:r>
              <a:rPr lang="fr-FR" sz="1600" dirty="0">
                <a:latin typeface="Arial" panose="020B0604020202020204" pitchFamily="34" charset="0"/>
                <a:cs typeface="Arial" panose="020B0604020202020204" pitchFamily="34" charset="0"/>
              </a:rPr>
              <a:t> Michel et </a:t>
            </a:r>
            <a:r>
              <a:rPr lang="fr-FR" sz="1600" dirty="0" err="1">
                <a:latin typeface="Arial" panose="020B0604020202020204" pitchFamily="34" charset="0"/>
                <a:cs typeface="Arial" panose="020B0604020202020204" pitchFamily="34" charset="0"/>
              </a:rPr>
              <a:t>Latour</a:t>
            </a:r>
            <a:r>
              <a:rPr lang="fr-FR" sz="1600" dirty="0">
                <a:latin typeface="Arial" panose="020B0604020202020204" pitchFamily="34" charset="0"/>
                <a:cs typeface="Arial" panose="020B0604020202020204" pitchFamily="34" charset="0"/>
              </a:rPr>
              <a:t> Bruno (éd.), </a:t>
            </a:r>
            <a:r>
              <a:rPr lang="fr-FR" sz="1600" i="1" dirty="0">
                <a:latin typeface="Arial" panose="020B0604020202020204" pitchFamily="34" charset="0"/>
                <a:cs typeface="Arial" panose="020B0604020202020204" pitchFamily="34" charset="0"/>
              </a:rPr>
              <a:t>Sociologie de la traduction : textes fondateurs</a:t>
            </a:r>
            <a:r>
              <a:rPr lang="fr-FR" sz="1600" dirty="0">
                <a:latin typeface="Arial" panose="020B0604020202020204" pitchFamily="34" charset="0"/>
                <a:cs typeface="Arial" panose="020B0604020202020204" pitchFamily="34" charset="0"/>
              </a:rPr>
              <a:t>, Paris, Mines </a:t>
            </a:r>
            <a:r>
              <a:rPr lang="fr-FR" sz="1600" dirty="0" err="1">
                <a:latin typeface="Arial" panose="020B0604020202020204" pitchFamily="34" charset="0"/>
                <a:cs typeface="Arial" panose="020B0604020202020204" pitchFamily="34" charset="0"/>
              </a:rPr>
              <a:t>ParisTech</a:t>
            </a:r>
            <a:r>
              <a:rPr lang="fr-FR" sz="1600" dirty="0">
                <a:latin typeface="Arial" panose="020B0604020202020204" pitchFamily="34" charset="0"/>
                <a:cs typeface="Arial" panose="020B0604020202020204" pitchFamily="34" charset="0"/>
              </a:rPr>
              <a:t>, les Presses, « Sciences sociales », 2006. Textes rassemblés par le Centre de sociologie de l'innovation, laboratoire de sociologie de Mines </a:t>
            </a:r>
            <a:r>
              <a:rPr lang="fr-FR" sz="1600" dirty="0" err="1">
                <a:latin typeface="Arial" panose="020B0604020202020204" pitchFamily="34" charset="0"/>
                <a:cs typeface="Arial" panose="020B0604020202020204" pitchFamily="34" charset="0"/>
              </a:rPr>
              <a:t>ParisTech</a:t>
            </a:r>
            <a:r>
              <a:rPr lang="fr-FR" sz="1600" dirty="0" smtClean="0">
                <a:latin typeface="Arial" panose="020B0604020202020204" pitchFamily="34" charset="0"/>
                <a:cs typeface="Arial" panose="020B0604020202020204" pitchFamily="34" charset="0"/>
              </a:rPr>
              <a:t>.</a:t>
            </a:r>
          </a:p>
          <a:p>
            <a:r>
              <a:rPr lang="fr-FR" sz="1600" dirty="0" smtClean="0">
                <a:latin typeface="Arial" panose="020B0604020202020204" pitchFamily="34" charset="0"/>
                <a:cs typeface="Arial" panose="020B0604020202020204" pitchFamily="34" charset="0"/>
              </a:rPr>
              <a:t>Bonneuil </a:t>
            </a:r>
            <a:r>
              <a:rPr lang="fr-FR" sz="1600" dirty="0">
                <a:latin typeface="Arial" panose="020B0604020202020204" pitchFamily="34" charset="0"/>
                <a:cs typeface="Arial" panose="020B0604020202020204" pitchFamily="34" charset="0"/>
              </a:rPr>
              <a:t>Christophe, and Pierre-Benoît Joly. </a:t>
            </a:r>
            <a:r>
              <a:rPr lang="fr-FR" sz="1600" i="1" dirty="0">
                <a:latin typeface="Arial" panose="020B0604020202020204" pitchFamily="34" charset="0"/>
                <a:cs typeface="Arial" panose="020B0604020202020204" pitchFamily="34" charset="0"/>
              </a:rPr>
              <a:t>Sciences, Techniques Et Société</a:t>
            </a:r>
            <a:r>
              <a:rPr lang="fr-FR" sz="1600" dirty="0">
                <a:latin typeface="Arial" panose="020B0604020202020204" pitchFamily="34" charset="0"/>
                <a:cs typeface="Arial" panose="020B0604020202020204" pitchFamily="34" charset="0"/>
              </a:rPr>
              <a:t>, La Découverte, 2013</a:t>
            </a:r>
            <a:r>
              <a:rPr lang="fr-FR" sz="1600" dirty="0" smtClean="0">
                <a:latin typeface="Arial" panose="020B0604020202020204" pitchFamily="34" charset="0"/>
                <a:cs typeface="Arial" panose="020B0604020202020204" pitchFamily="34" charset="0"/>
              </a:rPr>
              <a:t>.</a:t>
            </a:r>
          </a:p>
          <a:p>
            <a:r>
              <a:rPr lang="fr-FR" sz="1600" dirty="0" err="1">
                <a:latin typeface="Arial" panose="020B0604020202020204" pitchFamily="34" charset="0"/>
                <a:cs typeface="Arial" panose="020B0604020202020204" pitchFamily="34" charset="0"/>
              </a:rPr>
              <a:t>Callon</a:t>
            </a:r>
            <a:r>
              <a:rPr lang="fr-FR" sz="1600" dirty="0">
                <a:latin typeface="Arial" panose="020B0604020202020204" pitchFamily="34" charset="0"/>
                <a:cs typeface="Arial" panose="020B0604020202020204" pitchFamily="34" charset="0"/>
              </a:rPr>
              <a:t> Michel, « Éléments pour une sociologie de la traduction. La domestication des coquilles Saint-Jacques dans la Baie de Saint-Brieuc », dans </a:t>
            </a:r>
            <a:r>
              <a:rPr lang="fr-FR" sz="1600" i="1" dirty="0">
                <a:latin typeface="Arial" panose="020B0604020202020204" pitchFamily="34" charset="0"/>
                <a:cs typeface="Arial" panose="020B0604020202020204" pitchFamily="34" charset="0"/>
              </a:rPr>
              <a:t>L'Année sociologique</a:t>
            </a:r>
            <a:r>
              <a:rPr lang="fr-FR" sz="1600" dirty="0">
                <a:latin typeface="Arial" panose="020B0604020202020204" pitchFamily="34" charset="0"/>
                <a:cs typeface="Arial" panose="020B0604020202020204" pitchFamily="34" charset="0"/>
              </a:rPr>
              <a:t>, n</a:t>
            </a:r>
            <a:r>
              <a:rPr lang="en-US" sz="1600" dirty="0">
                <a:latin typeface="Arial" panose="020B0604020202020204" pitchFamily="34" charset="0"/>
                <a:cs typeface="Arial" panose="020B0604020202020204" pitchFamily="34" charset="0"/>
              </a:rPr>
              <a:t>°</a:t>
            </a:r>
            <a:r>
              <a:rPr lang="fr-FR" sz="1600" dirty="0">
                <a:latin typeface="Arial" panose="020B0604020202020204" pitchFamily="34" charset="0"/>
                <a:cs typeface="Arial" panose="020B0604020202020204" pitchFamily="34" charset="0"/>
              </a:rPr>
              <a:t>36, 1986</a:t>
            </a:r>
            <a:r>
              <a:rPr lang="fr-FR" sz="1600" dirty="0" smtClean="0">
                <a:latin typeface="Arial" panose="020B0604020202020204" pitchFamily="34" charset="0"/>
                <a:cs typeface="Arial" panose="020B0604020202020204" pitchFamily="34" charset="0"/>
              </a:rPr>
              <a:t>.</a:t>
            </a:r>
          </a:p>
          <a:p>
            <a:r>
              <a:rPr lang="fr-FR" sz="1600" dirty="0" err="1">
                <a:latin typeface="Arial" panose="020B0604020202020204" pitchFamily="34" charset="0"/>
                <a:cs typeface="Arial" panose="020B0604020202020204" pitchFamily="34" charset="0"/>
              </a:rPr>
              <a:t>Callon</a:t>
            </a:r>
            <a:r>
              <a:rPr lang="fr-FR" sz="1600" dirty="0">
                <a:latin typeface="Arial" panose="020B0604020202020204" pitchFamily="34" charset="0"/>
                <a:cs typeface="Arial" panose="020B0604020202020204" pitchFamily="34" charset="0"/>
              </a:rPr>
              <a:t> Michel, Lhomme Robert, Fleury Jean. Pour une sociologie de la traduction en innovation. In: </a:t>
            </a:r>
            <a:r>
              <a:rPr lang="fr-FR" sz="1600" i="1" dirty="0">
                <a:latin typeface="Arial" panose="020B0604020202020204" pitchFamily="34" charset="0"/>
                <a:cs typeface="Arial" panose="020B0604020202020204" pitchFamily="34" charset="0"/>
              </a:rPr>
              <a:t>Recherche &amp; Formation</a:t>
            </a:r>
            <a:r>
              <a:rPr lang="fr-FR" sz="1600" dirty="0">
                <a:latin typeface="Arial" panose="020B0604020202020204" pitchFamily="34" charset="0"/>
                <a:cs typeface="Arial" panose="020B0604020202020204" pitchFamily="34" charset="0"/>
              </a:rPr>
              <a:t>, N°31, 1999. Innovation et formation des enseignants, sous la direction de Françoise Cros. pp. </a:t>
            </a:r>
            <a:r>
              <a:rPr lang="fr-FR" sz="1600" dirty="0" smtClean="0">
                <a:latin typeface="Arial" panose="020B0604020202020204" pitchFamily="34" charset="0"/>
                <a:cs typeface="Arial" panose="020B0604020202020204" pitchFamily="34" charset="0"/>
              </a:rPr>
              <a:t>113-126. </a:t>
            </a:r>
            <a:r>
              <a:rPr lang="fr-FR" sz="1600" dirty="0" smtClean="0">
                <a:hlinkClick r:id="rId2"/>
              </a:rPr>
              <a:t>www.persee.fr/doc/refor_0988-1824_1999_num_31_1_1574</a:t>
            </a:r>
            <a:endParaRPr lang="fr-FR" sz="1600" dirty="0" smtClean="0">
              <a:latin typeface="Arial" panose="020B0604020202020204" pitchFamily="34" charset="0"/>
              <a:cs typeface="Arial" panose="020B0604020202020204" pitchFamily="34" charset="0"/>
            </a:endParaRPr>
          </a:p>
          <a:p>
            <a:r>
              <a:rPr lang="fr-FR" sz="1600" dirty="0" err="1" smtClean="0">
                <a:latin typeface="Arial" panose="020B0604020202020204" pitchFamily="34" charset="0"/>
                <a:cs typeface="Arial" panose="020B0604020202020204" pitchFamily="34" charset="0"/>
              </a:rPr>
              <a:t>Gaglio</a:t>
            </a:r>
            <a:r>
              <a:rPr lang="fr-FR" sz="1600" dirty="0" smtClean="0">
                <a:latin typeface="Arial" panose="020B0604020202020204" pitchFamily="34" charset="0"/>
                <a:cs typeface="Arial" panose="020B0604020202020204" pitchFamily="34" charset="0"/>
              </a:rPr>
              <a:t> Gérald, </a:t>
            </a:r>
            <a:r>
              <a:rPr lang="fr-FR" sz="1600" i="1" dirty="0" smtClean="0">
                <a:latin typeface="Arial" panose="020B0604020202020204" pitchFamily="34" charset="0"/>
                <a:cs typeface="Arial" panose="020B0604020202020204" pitchFamily="34" charset="0"/>
              </a:rPr>
              <a:t>Sociologie de L'innovation</a:t>
            </a:r>
            <a:r>
              <a:rPr lang="fr-FR" sz="1600" dirty="0" smtClean="0">
                <a:latin typeface="Arial" panose="020B0604020202020204" pitchFamily="34" charset="0"/>
                <a:cs typeface="Arial" panose="020B0604020202020204" pitchFamily="34" charset="0"/>
              </a:rPr>
              <a:t>, Presses Universitaires De France, 2011. </a:t>
            </a:r>
            <a:r>
              <a:rPr lang="fr-FR" sz="1600" dirty="0" err="1" smtClean="0">
                <a:latin typeface="Arial" panose="020B0604020202020204" pitchFamily="34" charset="0"/>
                <a:cs typeface="Arial" panose="020B0604020202020204" pitchFamily="34" charset="0"/>
              </a:rPr>
              <a:t>coll</a:t>
            </a:r>
            <a:r>
              <a:rPr lang="fr-FR" sz="1600" dirty="0" smtClean="0">
                <a:latin typeface="Arial" panose="020B0604020202020204" pitchFamily="34" charset="0"/>
                <a:cs typeface="Arial" panose="020B0604020202020204" pitchFamily="34" charset="0"/>
              </a:rPr>
              <a:t> « Que Sais-je ? » Société </a:t>
            </a:r>
            <a:r>
              <a:rPr lang="fr-FR" sz="1600" dirty="0">
                <a:latin typeface="Arial" panose="020B0604020202020204" pitchFamily="34" charset="0"/>
                <a:cs typeface="Arial" panose="020B0604020202020204" pitchFamily="34" charset="0"/>
              </a:rPr>
              <a:t>3921</a:t>
            </a:r>
            <a:r>
              <a:rPr lang="fr-FR" sz="1600" dirty="0" smtClean="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a:p>
            <a:r>
              <a:rPr lang="fr-FR" sz="1600" dirty="0" smtClean="0">
                <a:latin typeface="Arial" panose="020B0604020202020204" pitchFamily="34" charset="0"/>
                <a:cs typeface="Arial" panose="020B0604020202020204" pitchFamily="34" charset="0"/>
              </a:rPr>
              <a:t>Gingras </a:t>
            </a:r>
            <a:r>
              <a:rPr lang="fr-FR" sz="1600" dirty="0">
                <a:latin typeface="Arial" panose="020B0604020202020204" pitchFamily="34" charset="0"/>
                <a:cs typeface="Arial" panose="020B0604020202020204" pitchFamily="34" charset="0"/>
              </a:rPr>
              <a:t>Yves. </a:t>
            </a:r>
            <a:r>
              <a:rPr lang="fr-FR" sz="1600" i="1" dirty="0">
                <a:latin typeface="Arial" panose="020B0604020202020204" pitchFamily="34" charset="0"/>
                <a:cs typeface="Arial" panose="020B0604020202020204" pitchFamily="34" charset="0"/>
              </a:rPr>
              <a:t>Sociologie Des Sciences</a:t>
            </a:r>
            <a:r>
              <a:rPr lang="fr-FR" sz="1600" dirty="0">
                <a:latin typeface="Arial" panose="020B0604020202020204" pitchFamily="34" charset="0"/>
                <a:cs typeface="Arial" panose="020B0604020202020204" pitchFamily="34" charset="0"/>
              </a:rPr>
              <a:t>. 2e éd. Presses Universitaires De France, 2017</a:t>
            </a:r>
            <a:r>
              <a:rPr lang="fr-FR" sz="1600" dirty="0" smtClean="0">
                <a:latin typeface="Arial" panose="020B0604020202020204" pitchFamily="34" charset="0"/>
                <a:cs typeface="Arial" panose="020B0604020202020204" pitchFamily="34" charset="0"/>
              </a:rPr>
              <a:t>.</a:t>
            </a:r>
          </a:p>
          <a:p>
            <a:r>
              <a:rPr lang="fr-FR" sz="1600" dirty="0" smtClean="0">
                <a:latin typeface="Arial" panose="020B0604020202020204" pitchFamily="34" charset="0"/>
                <a:cs typeface="Arial" panose="020B0604020202020204" pitchFamily="34" charset="0"/>
              </a:rPr>
              <a:t>Jauréguiberry </a:t>
            </a:r>
            <a:r>
              <a:rPr lang="fr-FR" sz="1600" dirty="0">
                <a:latin typeface="Arial" panose="020B0604020202020204" pitchFamily="34" charset="0"/>
                <a:cs typeface="Arial" panose="020B0604020202020204" pitchFamily="34" charset="0"/>
              </a:rPr>
              <a:t>Francis. </a:t>
            </a:r>
            <a:r>
              <a:rPr lang="fr-FR" sz="1600" i="1" dirty="0">
                <a:latin typeface="Arial" panose="020B0604020202020204" pitchFamily="34" charset="0"/>
                <a:cs typeface="Arial" panose="020B0604020202020204" pitchFamily="34" charset="0"/>
              </a:rPr>
              <a:t>Les Branchés Du Portable Sociologie Des Usages</a:t>
            </a:r>
            <a:r>
              <a:rPr lang="fr-FR" sz="1600" dirty="0">
                <a:latin typeface="Arial" panose="020B0604020202020204" pitchFamily="34" charset="0"/>
                <a:cs typeface="Arial" panose="020B0604020202020204" pitchFamily="34" charset="0"/>
              </a:rPr>
              <a:t>, Presses Universitaires De France, 2003</a:t>
            </a:r>
            <a:r>
              <a:rPr lang="fr-FR" sz="1600" dirty="0" smtClean="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a:p>
            <a:r>
              <a:rPr lang="fr-FR" sz="1600" dirty="0" err="1" smtClean="0">
                <a:latin typeface="Arial" panose="020B0604020202020204" pitchFamily="34" charset="0"/>
                <a:cs typeface="Arial" panose="020B0604020202020204" pitchFamily="34" charset="0"/>
              </a:rPr>
              <a:t>Latour</a:t>
            </a:r>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Bruno. </a:t>
            </a:r>
            <a:r>
              <a:rPr lang="fr-FR" sz="1600" i="1" dirty="0">
                <a:latin typeface="Arial" panose="020B0604020202020204" pitchFamily="34" charset="0"/>
                <a:cs typeface="Arial" panose="020B0604020202020204" pitchFamily="34" charset="0"/>
              </a:rPr>
              <a:t>Petites Leçons De Sociologie Des Sciences</a:t>
            </a:r>
            <a:r>
              <a:rPr lang="fr-FR" sz="1600" dirty="0">
                <a:latin typeface="Arial" panose="020B0604020202020204" pitchFamily="34" charset="0"/>
                <a:cs typeface="Arial" panose="020B0604020202020204" pitchFamily="34" charset="0"/>
              </a:rPr>
              <a:t>, La Découverte/Poche, </a:t>
            </a:r>
            <a:r>
              <a:rPr lang="fr-FR" sz="1600" dirty="0" smtClean="0">
                <a:latin typeface="Arial" panose="020B0604020202020204" pitchFamily="34" charset="0"/>
                <a:cs typeface="Arial" panose="020B0604020202020204" pitchFamily="34" charset="0"/>
              </a:rPr>
              <a:t>2007.</a:t>
            </a:r>
          </a:p>
          <a:p>
            <a:r>
              <a:rPr lang="fr-FR" sz="1600" dirty="0" smtClean="0">
                <a:latin typeface="Arial" panose="020B0604020202020204" pitchFamily="34" charset="0"/>
                <a:cs typeface="Arial" panose="020B0604020202020204" pitchFamily="34" charset="0"/>
              </a:rPr>
              <a:t>Martin </a:t>
            </a:r>
            <a:r>
              <a:rPr lang="fr-FR" sz="1600" dirty="0">
                <a:latin typeface="Arial" panose="020B0604020202020204" pitchFamily="34" charset="0"/>
                <a:cs typeface="Arial" panose="020B0604020202020204" pitchFamily="34" charset="0"/>
              </a:rPr>
              <a:t>Olivier, François De </a:t>
            </a:r>
            <a:r>
              <a:rPr lang="fr-FR" sz="1600" dirty="0" err="1">
                <a:latin typeface="Arial" panose="020B0604020202020204" pitchFamily="34" charset="0"/>
                <a:cs typeface="Arial" panose="020B0604020202020204" pitchFamily="34" charset="0"/>
              </a:rPr>
              <a:t>Singly</a:t>
            </a:r>
            <a:r>
              <a:rPr lang="fr-FR" sz="1600" dirty="0">
                <a:latin typeface="Arial" panose="020B0604020202020204" pitchFamily="34" charset="0"/>
                <a:cs typeface="Arial" panose="020B0604020202020204" pitchFamily="34" charset="0"/>
              </a:rPr>
              <a:t>. </a:t>
            </a:r>
            <a:r>
              <a:rPr lang="fr-FR" sz="1600" i="1" dirty="0">
                <a:latin typeface="Arial" panose="020B0604020202020204" pitchFamily="34" charset="0"/>
                <a:cs typeface="Arial" panose="020B0604020202020204" pitchFamily="34" charset="0"/>
              </a:rPr>
              <a:t>Sociologie Des Sciences</a:t>
            </a:r>
            <a:r>
              <a:rPr lang="fr-FR" sz="1600" dirty="0">
                <a:latin typeface="Arial" panose="020B0604020202020204" pitchFamily="34" charset="0"/>
                <a:cs typeface="Arial" panose="020B0604020202020204" pitchFamily="34" charset="0"/>
              </a:rPr>
              <a:t>, A. Colin, 2005, 128 Sociologie</a:t>
            </a:r>
            <a:r>
              <a:rPr lang="fr-FR" sz="1600" dirty="0" smtClean="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236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Colis</Template>
  <TotalTime>15473</TotalTime>
  <Words>6499</Words>
  <Application>Microsoft Office PowerPoint</Application>
  <PresentationFormat>Grand écran</PresentationFormat>
  <Paragraphs>293</Paragraphs>
  <Slides>48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48</vt:i4>
      </vt:variant>
    </vt:vector>
  </HeadingPairs>
  <TitlesOfParts>
    <vt:vector size="52" baseType="lpstr">
      <vt:lpstr>Arial</vt:lpstr>
      <vt:lpstr>Gill Sans MT</vt:lpstr>
      <vt:lpstr>Wingdings</vt:lpstr>
      <vt:lpstr>Parcel</vt:lpstr>
      <vt:lpstr>Innovations et Société</vt:lpstr>
      <vt:lpstr>Présentation PowerPoint</vt:lpstr>
      <vt:lpstr>Premiers pas…</vt:lpstr>
      <vt:lpstr>Les mots pour le dire : l’innovation, ça fait penser à quoi?</vt:lpstr>
      <vt:lpstr>Objectifs du cours</vt:lpstr>
      <vt:lpstr>Thèmes abordés</vt:lpstr>
      <vt:lpstr>Organisation du cours</vt:lpstr>
      <vt:lpstr>Rapide bibliographie (non exhaustive)</vt:lpstr>
      <vt:lpstr>Présentation PowerPoint</vt:lpstr>
      <vt:lpstr>Présentation PowerPoint</vt:lpstr>
      <vt:lpstr>Présentation PowerPoint</vt:lpstr>
      <vt:lpstr>INTroduction</vt:lpstr>
      <vt:lpstr>Présentation PowerPoint</vt:lpstr>
      <vt:lpstr>Présentation PowerPoint</vt:lpstr>
      <vt:lpstr>Présentation PowerPoint</vt:lpstr>
      <vt:lpstr>Évolution des usages du terme « innovation »</vt:lpstr>
      <vt:lpstr>Evolution des manières d’innover</vt:lpstr>
      <vt:lpstr>Présentation PowerPoint</vt:lpstr>
      <vt:lpstr>Considerations semantiques*</vt:lpstr>
      <vt:lpstr>Présentation PowerPoint</vt:lpstr>
      <vt:lpstr>Présentation PowerPoint</vt:lpstr>
      <vt:lpstr>Présentation PowerPoint</vt:lpstr>
      <vt:lpstr>Présentation PowerPoint</vt:lpstr>
      <vt:lpstr>Présentation PowerPoint</vt:lpstr>
      <vt:lpstr>Mais…</vt:lpstr>
      <vt:lpstr>Présentation PowerPoint</vt:lpstr>
      <vt:lpstr>Présentation PowerPoint</vt:lpstr>
      <vt:lpstr>L’innovation est un processus social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Plan du cours</vt:lpstr>
    </vt:vector>
  </TitlesOfParts>
  <Company>UT1C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 et Société</dc:title>
  <dc:creator>MARINA CASULA</dc:creator>
  <cp:lastModifiedBy>MARINA CASULA</cp:lastModifiedBy>
  <cp:revision>78</cp:revision>
  <dcterms:created xsi:type="dcterms:W3CDTF">2020-03-17T15:16:23Z</dcterms:created>
  <dcterms:modified xsi:type="dcterms:W3CDTF">2021-01-06T08:18:48Z</dcterms:modified>
</cp:coreProperties>
</file>