
<file path=[Content_Types].xml><?xml version="1.0" encoding="utf-8"?>
<Types xmlns="http://schemas.openxmlformats.org/package/2006/content-types">
  <Default ContentType="application/xml" Extension="xml"/>
  <Default ContentType="image/png" Extension="png"/>
  <Default ContentType="audio/wav" Extension="wav"/>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defaultTextStyle>
    <a:defPPr lvl="0">
      <a:defRPr lang="ar-SA"/>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19/08/1441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19/08/1441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19/08/1441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19/08/1441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Diabetes mellitus </a:t>
            </a:r>
            <a:endParaRPr lang="ar-IQ" dirty="0"/>
          </a:p>
        </p:txBody>
      </p:sp>
      <p:sp>
        <p:nvSpPr>
          <p:cNvPr id="3" name="عنوان فرعي 2"/>
          <p:cNvSpPr>
            <a:spLocks noGrp="1"/>
          </p:cNvSpPr>
          <p:nvPr>
            <p:ph type="subTitle" idx="1"/>
          </p:nvPr>
        </p:nvSpPr>
        <p:spPr/>
        <p:txBody>
          <a:bodyPr/>
          <a:lstStyle/>
          <a:p>
            <a:r>
              <a:rPr lang="en-US" dirty="0" smtClean="0"/>
              <a:t>Dr. </a:t>
            </a:r>
            <a:r>
              <a:rPr lang="en-US" dirty="0" err="1" smtClean="0"/>
              <a:t>Ruqaya</a:t>
            </a:r>
            <a:r>
              <a:rPr lang="en-US" dirty="0" smtClean="0"/>
              <a:t> Adnan </a:t>
            </a:r>
            <a:r>
              <a:rPr lang="en-US" dirty="0" err="1" smtClean="0"/>
              <a:t>Salih</a:t>
            </a:r>
            <a:endParaRPr lang="en-US" dirty="0" smtClean="0"/>
          </a:p>
          <a:p>
            <a:r>
              <a:rPr lang="en-US" dirty="0" smtClean="0"/>
              <a:t>Family Medicine </a:t>
            </a:r>
          </a:p>
          <a:p>
            <a:endParaRPr lang="ar-IQ" dirty="0"/>
          </a:p>
        </p:txBody>
      </p:sp>
    </p:spTree>
    <p:extLst>
      <p:ext uri="{BB962C8B-B14F-4D97-AF65-F5344CB8AC3E}">
        <p14:creationId xmlns:p14="http://schemas.microsoft.com/office/powerpoint/2010/main" val="58704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Examination </a:t>
            </a:r>
            <a:r>
              <a:rPr lang="en-US" dirty="0" err="1" smtClean="0"/>
              <a:t>cont</a:t>
            </a:r>
            <a:r>
              <a:rPr lang="en-US" dirty="0" smtClean="0"/>
              <a:t>…</a:t>
            </a:r>
            <a:endParaRPr lang="ar-IQ" dirty="0"/>
          </a:p>
        </p:txBody>
      </p:sp>
      <p:sp>
        <p:nvSpPr>
          <p:cNvPr id="3" name="عنصر نائب للمحتوى 2"/>
          <p:cNvSpPr>
            <a:spLocks noGrp="1"/>
          </p:cNvSpPr>
          <p:nvPr>
            <p:ph idx="1"/>
          </p:nvPr>
        </p:nvSpPr>
        <p:spPr/>
        <p:txBody>
          <a:bodyPr>
            <a:normAutofit fontScale="92500" lnSpcReduction="20000"/>
          </a:bodyPr>
          <a:lstStyle/>
          <a:p>
            <a:pPr algn="just" rtl="0">
              <a:buFont typeface="Wingdings" pitchFamily="2" charset="2"/>
              <a:buChar char="Ø"/>
            </a:pPr>
            <a:r>
              <a:rPr lang="en-US" dirty="0"/>
              <a:t>lower extremities should be a major focus of the physical examination. The skin should be inspected and palpated for skin color, temperature, dryness, nail thickness, and hair distribution on the lower extremities and feet. Corns, calluses, and any bony deformities deserve a thorough </a:t>
            </a:r>
            <a:r>
              <a:rPr lang="en-US" dirty="0" err="1"/>
              <a:t>description.Neurologic</a:t>
            </a:r>
            <a:r>
              <a:rPr lang="en-US" dirty="0"/>
              <a:t> examination includes vibratory sensation, light touch, and proprioception of the feet; light touch can best be assessed with the use of a monofilament. The </a:t>
            </a:r>
            <a:r>
              <a:rPr lang="en-US" dirty="0" err="1"/>
              <a:t>dorsalis</a:t>
            </a:r>
            <a:r>
              <a:rPr lang="en-US" dirty="0"/>
              <a:t> </a:t>
            </a:r>
            <a:r>
              <a:rPr lang="en-US" dirty="0" err="1"/>
              <a:t>pedis</a:t>
            </a:r>
            <a:r>
              <a:rPr lang="en-US" dirty="0"/>
              <a:t> and posterior </a:t>
            </a:r>
            <a:r>
              <a:rPr lang="en-US" dirty="0" err="1"/>
              <a:t>tibial</a:t>
            </a:r>
            <a:r>
              <a:rPr lang="en-US" dirty="0"/>
              <a:t> pulse should be palpated and described.</a:t>
            </a:r>
          </a:p>
          <a:p>
            <a:pPr algn="just" rtl="0"/>
            <a:endParaRPr lang="ar-IQ" dirty="0"/>
          </a:p>
        </p:txBody>
      </p:sp>
    </p:spTree>
    <p:extLst>
      <p:ext uri="{BB962C8B-B14F-4D97-AF65-F5344CB8AC3E}">
        <p14:creationId xmlns:p14="http://schemas.microsoft.com/office/powerpoint/2010/main" val="3923507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Monofilament test </a:t>
            </a:r>
            <a:endParaRPr lang="ar-IQ"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628800"/>
            <a:ext cx="47625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4" y="1844824"/>
            <a:ext cx="2853175" cy="16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07707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93358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472"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Acanthosis</a:t>
            </a:r>
            <a:r>
              <a:rPr lang="en-US" dirty="0" smtClean="0"/>
              <a:t> </a:t>
            </a:r>
            <a:r>
              <a:rPr lang="en-US" dirty="0" err="1" smtClean="0"/>
              <a:t>nigricans</a:t>
            </a:r>
            <a:r>
              <a:rPr lang="en-US" dirty="0" smtClean="0"/>
              <a:t> </a:t>
            </a:r>
            <a:endParaRPr lang="ar-IQ" dirty="0"/>
          </a:p>
        </p:txBody>
      </p:sp>
      <p:sp>
        <p:nvSpPr>
          <p:cNvPr id="3" name="عنصر نائب للمحتوى 2"/>
          <p:cNvSpPr>
            <a:spLocks noGrp="1"/>
          </p:cNvSpPr>
          <p:nvPr>
            <p:ph idx="1"/>
          </p:nvPr>
        </p:nvSpPr>
        <p:spPr/>
        <p:txBody>
          <a:bodyPr>
            <a:normAutofit fontScale="85000" lnSpcReduction="10000"/>
          </a:bodyPr>
          <a:lstStyle/>
          <a:p>
            <a:pPr algn="just" rtl="0">
              <a:buFont typeface="Wingdings" pitchFamily="2" charset="2"/>
              <a:buChar char="Ø"/>
            </a:pPr>
            <a:r>
              <a:rPr lang="en-US" dirty="0" err="1"/>
              <a:t>Acanthosis</a:t>
            </a:r>
            <a:r>
              <a:rPr lang="en-US" dirty="0"/>
              <a:t> </a:t>
            </a:r>
            <a:r>
              <a:rPr lang="en-US" dirty="0" err="1"/>
              <a:t>nigricans</a:t>
            </a:r>
            <a:r>
              <a:rPr lang="en-US" dirty="0"/>
              <a:t> (AN) is a cutaneous skin disorder typically characterized by </a:t>
            </a:r>
            <a:r>
              <a:rPr lang="en-US" dirty="0" err="1"/>
              <a:t>hyperpigmented</a:t>
            </a:r>
            <a:r>
              <a:rPr lang="en-US" dirty="0"/>
              <a:t>, </a:t>
            </a:r>
            <a:r>
              <a:rPr lang="en-US" dirty="0" smtClean="0"/>
              <a:t>hypertrophic plaques.</a:t>
            </a:r>
          </a:p>
          <a:p>
            <a:pPr algn="just" rtl="0">
              <a:buFont typeface="Wingdings" pitchFamily="2" charset="2"/>
              <a:buChar char="Ø"/>
            </a:pPr>
            <a:r>
              <a:rPr lang="en-US" dirty="0" smtClean="0"/>
              <a:t>It  is </a:t>
            </a:r>
            <a:r>
              <a:rPr lang="en-US" dirty="0"/>
              <a:t>most commonly found in the axillae, nape and sides of the neck, and in the </a:t>
            </a:r>
            <a:r>
              <a:rPr lang="en-US" dirty="0" smtClean="0"/>
              <a:t>groin.</a:t>
            </a:r>
          </a:p>
          <a:p>
            <a:pPr algn="just" rtl="0">
              <a:buFont typeface="Wingdings" pitchFamily="2" charset="2"/>
              <a:buChar char="Ø"/>
            </a:pPr>
            <a:r>
              <a:rPr lang="en-US" dirty="0" smtClean="0"/>
              <a:t>It can </a:t>
            </a:r>
            <a:r>
              <a:rPr lang="en-US" dirty="0"/>
              <a:t>affect otherwise healthy people or can be associated with internal malignancy, endocrine abnormalities, </a:t>
            </a:r>
            <a:r>
              <a:rPr lang="en-US" dirty="0" err="1" smtClean="0"/>
              <a:t>insuline</a:t>
            </a:r>
            <a:r>
              <a:rPr lang="en-US" dirty="0" smtClean="0"/>
              <a:t> resistance, or </a:t>
            </a:r>
            <a:r>
              <a:rPr lang="en-US" dirty="0"/>
              <a:t>obesity. Some cases have a familial tendency. </a:t>
            </a:r>
            <a:r>
              <a:rPr lang="en-US" dirty="0" smtClean="0"/>
              <a:t> It has </a:t>
            </a:r>
            <a:r>
              <a:rPr lang="en-US" dirty="0"/>
              <a:t>also been reported to be associated with excessive doses of niacin, corticosteroids, and diethylstilbestrol. </a:t>
            </a:r>
          </a:p>
        </p:txBody>
      </p:sp>
    </p:spTree>
    <p:extLst>
      <p:ext uri="{BB962C8B-B14F-4D97-AF65-F5344CB8AC3E}">
        <p14:creationId xmlns:p14="http://schemas.microsoft.com/office/powerpoint/2010/main" val="129552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Acanthosis</a:t>
            </a:r>
            <a:r>
              <a:rPr lang="en-US" dirty="0" smtClean="0"/>
              <a:t> </a:t>
            </a:r>
            <a:r>
              <a:rPr lang="en-US" dirty="0" err="1" smtClean="0"/>
              <a:t>nigricans</a:t>
            </a:r>
            <a:r>
              <a:rPr lang="en-US" dirty="0" smtClean="0"/>
              <a:t> </a:t>
            </a:r>
            <a:endParaRPr lang="ar-IQ" dirty="0"/>
          </a:p>
        </p:txBody>
      </p:sp>
      <p:sp>
        <p:nvSpPr>
          <p:cNvPr id="3" name="عنصر نائب للمحتوى 2"/>
          <p:cNvSpPr>
            <a:spLocks noGrp="1"/>
          </p:cNvSpPr>
          <p:nvPr>
            <p:ph idx="1"/>
          </p:nvPr>
        </p:nvSpPr>
        <p:spPr>
          <a:xfrm>
            <a:off x="457200" y="1268760"/>
            <a:ext cx="8229600" cy="4857403"/>
          </a:xfrm>
        </p:spPr>
        <p:txBody>
          <a:bodyPr/>
          <a:lstStyle/>
          <a:p>
            <a:pPr algn="l" rtl="0">
              <a:buFont typeface="Wingdings" pitchFamily="2" charset="2"/>
              <a:buChar char="Ø"/>
            </a:pPr>
            <a:r>
              <a:rPr lang="en-US" dirty="0"/>
              <a:t>In 2000 The American Diabetes Association established </a:t>
            </a:r>
            <a:r>
              <a:rPr lang="en-US" dirty="0" err="1"/>
              <a:t>acanthosis</a:t>
            </a:r>
            <a:r>
              <a:rPr lang="en-US" dirty="0"/>
              <a:t> </a:t>
            </a:r>
            <a:r>
              <a:rPr lang="en-US" dirty="0" err="1"/>
              <a:t>nigricans</a:t>
            </a:r>
            <a:r>
              <a:rPr lang="en-US" dirty="0"/>
              <a:t> as a formal risk factor for the development of diabetes in children. </a:t>
            </a:r>
          </a:p>
          <a:p>
            <a:pPr algn="l" rtl="0"/>
            <a:endParaRPr lang="ar-IQ"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203" y="2761631"/>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691" y="4725143"/>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34" y="4725144"/>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4245" y="4725144"/>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6400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0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Behavioral management </a:t>
            </a:r>
            <a:endParaRPr lang="ar-IQ" dirty="0"/>
          </a:p>
        </p:txBody>
      </p:sp>
      <p:sp>
        <p:nvSpPr>
          <p:cNvPr id="3" name="عنصر نائب للمحتوى 2"/>
          <p:cNvSpPr>
            <a:spLocks noGrp="1"/>
          </p:cNvSpPr>
          <p:nvPr>
            <p:ph idx="1"/>
          </p:nvPr>
        </p:nvSpPr>
        <p:spPr>
          <a:xfrm>
            <a:off x="457200" y="1268760"/>
            <a:ext cx="8229600" cy="4857403"/>
          </a:xfrm>
        </p:spPr>
        <p:txBody>
          <a:bodyPr>
            <a:normAutofit lnSpcReduction="10000"/>
          </a:bodyPr>
          <a:lstStyle/>
          <a:p>
            <a:pPr marL="0" indent="0" algn="just" rtl="0">
              <a:buNone/>
            </a:pPr>
            <a:r>
              <a:rPr lang="en-US" dirty="0" smtClean="0"/>
              <a:t>This include </a:t>
            </a:r>
            <a:r>
              <a:rPr lang="en-US" dirty="0">
                <a:solidFill>
                  <a:srgbClr val="FF0000"/>
                </a:solidFill>
              </a:rPr>
              <a:t>dietary changes </a:t>
            </a:r>
            <a:r>
              <a:rPr lang="en-US" dirty="0"/>
              <a:t>and </a:t>
            </a:r>
            <a:r>
              <a:rPr lang="en-US" dirty="0">
                <a:solidFill>
                  <a:srgbClr val="FF0000"/>
                </a:solidFill>
              </a:rPr>
              <a:t>physical activity</a:t>
            </a:r>
            <a:r>
              <a:rPr lang="en-US" dirty="0"/>
              <a:t>. </a:t>
            </a:r>
          </a:p>
          <a:p>
            <a:pPr algn="just" rtl="0">
              <a:buFont typeface="Wingdings" pitchFamily="2" charset="2"/>
              <a:buChar char="Ø"/>
            </a:pPr>
            <a:r>
              <a:rPr lang="en-US" dirty="0"/>
              <a:t>A major nutrition goal </a:t>
            </a:r>
            <a:r>
              <a:rPr lang="en-US" dirty="0" smtClean="0"/>
              <a:t>is </a:t>
            </a:r>
            <a:r>
              <a:rPr lang="en-US" dirty="0"/>
              <a:t>limitation of </a:t>
            </a:r>
            <a:r>
              <a:rPr lang="en-US" dirty="0" smtClean="0"/>
              <a:t>CHO intake</a:t>
            </a:r>
            <a:r>
              <a:rPr lang="en-US" dirty="0"/>
              <a:t>. Patients should learn the sources of CHO in their </a:t>
            </a:r>
            <a:r>
              <a:rPr lang="en-US" dirty="0" smtClean="0"/>
              <a:t>diet and </a:t>
            </a:r>
            <a:r>
              <a:rPr lang="en-US" dirty="0"/>
              <a:t>how to balance CHO intake with oral medication </a:t>
            </a:r>
            <a:r>
              <a:rPr lang="en-US" dirty="0" smtClean="0"/>
              <a:t>or insulin (e.g</a:t>
            </a:r>
            <a:r>
              <a:rPr lang="en-US" dirty="0"/>
              <a:t>., regular sodas, syrup, fruit juices, sweeteners</a:t>
            </a:r>
            <a:r>
              <a:rPr lang="en-US" dirty="0" smtClean="0"/>
              <a:t>).</a:t>
            </a:r>
          </a:p>
          <a:p>
            <a:pPr algn="just" rtl="0">
              <a:buFont typeface="Wingdings" pitchFamily="2" charset="2"/>
              <a:buChar char="Ø"/>
            </a:pPr>
            <a:r>
              <a:rPr lang="en-US" dirty="0" smtClean="0"/>
              <a:t>Increasing fiber </a:t>
            </a:r>
            <a:r>
              <a:rPr lang="en-US" dirty="0"/>
              <a:t>intake, whole grains, </a:t>
            </a:r>
            <a:r>
              <a:rPr lang="en-US" dirty="0" smtClean="0"/>
              <a:t>sour fruits </a:t>
            </a:r>
            <a:r>
              <a:rPr lang="en-US" dirty="0"/>
              <a:t>and vegetables, and </a:t>
            </a:r>
            <a:r>
              <a:rPr lang="en-US" dirty="0" smtClean="0"/>
              <a:t>reducing saturated </a:t>
            </a:r>
            <a:r>
              <a:rPr lang="en-US" dirty="0"/>
              <a:t>fats and trans fats. </a:t>
            </a:r>
            <a:r>
              <a:rPr lang="en-US" dirty="0" smtClean="0"/>
              <a:t> </a:t>
            </a: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3157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970"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Physical activity </a:t>
            </a:r>
            <a:endParaRPr lang="ar-IQ" dirty="0"/>
          </a:p>
        </p:txBody>
      </p:sp>
      <p:sp>
        <p:nvSpPr>
          <p:cNvPr id="3" name="عنصر نائب للمحتوى 2"/>
          <p:cNvSpPr>
            <a:spLocks noGrp="1"/>
          </p:cNvSpPr>
          <p:nvPr>
            <p:ph idx="1"/>
          </p:nvPr>
        </p:nvSpPr>
        <p:spPr/>
        <p:txBody>
          <a:bodyPr>
            <a:normAutofit/>
          </a:bodyPr>
          <a:lstStyle/>
          <a:p>
            <a:pPr marL="0" indent="0" algn="just" rtl="0">
              <a:buNone/>
            </a:pPr>
            <a:r>
              <a:rPr lang="en-US" dirty="0"/>
              <a:t>Patients with diabetes should be encouraged to </a:t>
            </a:r>
            <a:r>
              <a:rPr lang="en-US" dirty="0" smtClean="0"/>
              <a:t>exercise. Exercise </a:t>
            </a:r>
            <a:r>
              <a:rPr lang="en-US" dirty="0"/>
              <a:t>is an essential component of management of </a:t>
            </a:r>
            <a:r>
              <a:rPr lang="en-US" dirty="0" smtClean="0"/>
              <a:t>diabetes.</a:t>
            </a:r>
          </a:p>
          <a:p>
            <a:pPr marL="0" indent="0" algn="just" rtl="0">
              <a:buNone/>
            </a:pPr>
            <a:r>
              <a:rPr lang="en-US" dirty="0" smtClean="0"/>
              <a:t>The </a:t>
            </a:r>
            <a:r>
              <a:rPr lang="en-US" dirty="0"/>
              <a:t>ADA exercise recommendation is 150 minutes per </a:t>
            </a:r>
            <a:r>
              <a:rPr lang="en-US" dirty="0" smtClean="0"/>
              <a:t>week or </a:t>
            </a:r>
            <a:r>
              <a:rPr lang="en-US" dirty="0"/>
              <a:t>20 minutes per day of moderate intensity aerobic </a:t>
            </a:r>
            <a:r>
              <a:rPr lang="en-US" dirty="0" smtClean="0"/>
              <a:t>physical activity</a:t>
            </a:r>
            <a:r>
              <a:rPr lang="en-US" dirty="0"/>
              <a:t>, and in the absence of comorbid contraindications,</a:t>
            </a:r>
          </a:p>
          <a:p>
            <a:pPr marL="0" indent="0" algn="just" rtl="0">
              <a:buNone/>
            </a:pPr>
            <a:r>
              <a:rPr lang="en-US" dirty="0"/>
              <a:t>strength training 2 days per week</a:t>
            </a:r>
            <a:endParaRPr lang="ar-IQ" dirty="0"/>
          </a:p>
        </p:txBody>
      </p:sp>
    </p:spTree>
    <p:extLst>
      <p:ext uri="{BB962C8B-B14F-4D97-AF65-F5344CB8AC3E}">
        <p14:creationId xmlns:p14="http://schemas.microsoft.com/office/powerpoint/2010/main" val="1383287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Pharmacological treatment </a:t>
            </a:r>
            <a:endParaRPr lang="ar-IQ" dirty="0"/>
          </a:p>
        </p:txBody>
      </p:sp>
      <p:sp>
        <p:nvSpPr>
          <p:cNvPr id="3" name="عنصر نائب للمحتوى 2"/>
          <p:cNvSpPr>
            <a:spLocks noGrp="1"/>
          </p:cNvSpPr>
          <p:nvPr>
            <p:ph idx="1"/>
          </p:nvPr>
        </p:nvSpPr>
        <p:spPr/>
        <p:txBody>
          <a:bodyPr>
            <a:normAutofit fontScale="92500" lnSpcReduction="10000"/>
          </a:bodyPr>
          <a:lstStyle/>
          <a:p>
            <a:pPr marL="0" indent="0" algn="just" rtl="0">
              <a:buNone/>
            </a:pPr>
            <a:r>
              <a:rPr lang="en-US" dirty="0" smtClean="0"/>
              <a:t>Metformin is recommended as initial pharmacologic therapy for people with type 2 DM when behavioral management is unsuccessful in meeting glycemic management goals due to its: </a:t>
            </a:r>
          </a:p>
          <a:p>
            <a:pPr algn="just" rtl="0">
              <a:buFont typeface="Wingdings" pitchFamily="2" charset="2"/>
              <a:buChar char="Ø"/>
            </a:pPr>
            <a:r>
              <a:rPr lang="en-US" dirty="0" smtClean="0"/>
              <a:t>lowest risk for hypoglycemia, </a:t>
            </a:r>
          </a:p>
          <a:p>
            <a:pPr algn="just" rtl="0">
              <a:buFont typeface="Wingdings" pitchFamily="2" charset="2"/>
              <a:buChar char="Ø"/>
            </a:pPr>
            <a:r>
              <a:rPr lang="en-US" dirty="0" smtClean="0"/>
              <a:t>low cost </a:t>
            </a:r>
          </a:p>
          <a:p>
            <a:pPr algn="just" rtl="0">
              <a:buFont typeface="Wingdings" pitchFamily="2" charset="2"/>
              <a:buChar char="Ø"/>
            </a:pPr>
            <a:r>
              <a:rPr lang="en-US" dirty="0" smtClean="0"/>
              <a:t>and lack of associated weight gain,</a:t>
            </a:r>
          </a:p>
          <a:p>
            <a:pPr algn="just" rtl="0">
              <a:buFont typeface="Wingdings" pitchFamily="2" charset="2"/>
              <a:buChar char="Ø"/>
            </a:pPr>
            <a:r>
              <a:rPr lang="en-US" dirty="0"/>
              <a:t>only </a:t>
            </a:r>
            <a:r>
              <a:rPr lang="en-US" dirty="0" smtClean="0"/>
              <a:t>glycemic therapy </a:t>
            </a:r>
            <a:r>
              <a:rPr lang="en-US" dirty="0"/>
              <a:t>in </a:t>
            </a:r>
            <a:r>
              <a:rPr lang="en-US" dirty="0" smtClean="0"/>
              <a:t>the trial </a:t>
            </a:r>
            <a:r>
              <a:rPr lang="en-US" dirty="0"/>
              <a:t>to show a positive impact on </a:t>
            </a:r>
            <a:r>
              <a:rPr lang="en-US" dirty="0" smtClean="0"/>
              <a:t>mortality (decrease mortality) </a:t>
            </a:r>
          </a:p>
          <a:p>
            <a:pPr algn="just" rtl="0">
              <a:buFont typeface="Wingdings" pitchFamily="2" charset="2"/>
              <a:buChar char="Ø"/>
            </a:pPr>
            <a:endParaRPr lang="ar-IQ" dirty="0"/>
          </a:p>
        </p:txBody>
      </p:sp>
    </p:spTree>
    <p:extLst>
      <p:ext uri="{BB962C8B-B14F-4D97-AF65-F5344CB8AC3E}">
        <p14:creationId xmlns:p14="http://schemas.microsoft.com/office/powerpoint/2010/main" val="42039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Metformin  </a:t>
            </a:r>
            <a:r>
              <a:rPr lang="en-US" dirty="0" err="1" smtClean="0"/>
              <a:t>cont</a:t>
            </a:r>
            <a:r>
              <a:rPr lang="en-US" dirty="0" smtClean="0"/>
              <a:t>…</a:t>
            </a:r>
            <a:endParaRPr lang="ar-IQ" dirty="0"/>
          </a:p>
        </p:txBody>
      </p:sp>
      <p:sp>
        <p:nvSpPr>
          <p:cNvPr id="3" name="عنصر نائب للمحتوى 2"/>
          <p:cNvSpPr>
            <a:spLocks noGrp="1"/>
          </p:cNvSpPr>
          <p:nvPr>
            <p:ph idx="1"/>
          </p:nvPr>
        </p:nvSpPr>
        <p:spPr/>
        <p:txBody>
          <a:bodyPr>
            <a:normAutofit lnSpcReduction="10000"/>
          </a:bodyPr>
          <a:lstStyle/>
          <a:p>
            <a:pPr algn="just" rtl="0">
              <a:buFont typeface="Wingdings" pitchFamily="2" charset="2"/>
              <a:buChar char="Ø"/>
            </a:pPr>
            <a:r>
              <a:rPr lang="en-US" dirty="0" smtClean="0"/>
              <a:t>Acts </a:t>
            </a:r>
            <a:r>
              <a:rPr lang="en-US" dirty="0"/>
              <a:t>primarily </a:t>
            </a:r>
            <a:r>
              <a:rPr lang="en-US" dirty="0" smtClean="0"/>
              <a:t>by reducing </a:t>
            </a:r>
            <a:r>
              <a:rPr lang="en-US" dirty="0"/>
              <a:t>hepatic </a:t>
            </a:r>
            <a:r>
              <a:rPr lang="en-US" dirty="0" smtClean="0"/>
              <a:t>glucose production and </a:t>
            </a:r>
            <a:r>
              <a:rPr lang="en-US" dirty="0"/>
              <a:t>increasing </a:t>
            </a:r>
            <a:r>
              <a:rPr lang="en-US" dirty="0" smtClean="0"/>
              <a:t>peripheral glucose utilization.</a:t>
            </a:r>
          </a:p>
          <a:p>
            <a:pPr algn="just" rtl="0">
              <a:buFont typeface="Wingdings" pitchFamily="2" charset="2"/>
              <a:buChar char="Ø"/>
            </a:pPr>
            <a:r>
              <a:rPr lang="en-US" dirty="0" smtClean="0"/>
              <a:t>It </a:t>
            </a:r>
            <a:r>
              <a:rPr lang="en-US" dirty="0"/>
              <a:t>lowers </a:t>
            </a:r>
            <a:r>
              <a:rPr lang="en-US" dirty="0" smtClean="0"/>
              <a:t>HbA1C </a:t>
            </a:r>
            <a:r>
              <a:rPr lang="en-US" dirty="0"/>
              <a:t>by an average of 1.5–2.0</a:t>
            </a:r>
            <a:r>
              <a:rPr lang="en-US" dirty="0" smtClean="0"/>
              <a:t>%.</a:t>
            </a:r>
          </a:p>
          <a:p>
            <a:pPr algn="just" rtl="0">
              <a:buFont typeface="Wingdings" pitchFamily="2" charset="2"/>
              <a:buChar char="Ø"/>
            </a:pPr>
            <a:r>
              <a:rPr lang="en-US" dirty="0" smtClean="0"/>
              <a:t>In </a:t>
            </a:r>
            <a:r>
              <a:rPr lang="en-US" dirty="0"/>
              <a:t>addition to its beneficial effects on blood glucose, </a:t>
            </a:r>
            <a:r>
              <a:rPr lang="en-US" dirty="0" smtClean="0"/>
              <a:t>metformin also </a:t>
            </a:r>
            <a:r>
              <a:rPr lang="en-US" dirty="0"/>
              <a:t>positively affects other important </a:t>
            </a:r>
            <a:r>
              <a:rPr lang="en-US" dirty="0" smtClean="0"/>
              <a:t>physiologic processes </a:t>
            </a:r>
            <a:r>
              <a:rPr lang="en-US" dirty="0"/>
              <a:t>in patients with diabetes, including blood </a:t>
            </a:r>
            <a:r>
              <a:rPr lang="en-US" dirty="0" smtClean="0"/>
              <a:t>lipids, blood </a:t>
            </a:r>
            <a:r>
              <a:rPr lang="en-US" dirty="0"/>
              <a:t>pressure, and clotting </a:t>
            </a:r>
            <a:r>
              <a:rPr lang="en-US" dirty="0" smtClean="0"/>
              <a:t>activity.</a:t>
            </a:r>
            <a:endParaRPr lang="ar-IQ" dirty="0"/>
          </a:p>
        </p:txBody>
      </p:sp>
    </p:spTree>
    <p:extLst>
      <p:ext uri="{BB962C8B-B14F-4D97-AF65-F5344CB8AC3E}">
        <p14:creationId xmlns:p14="http://schemas.microsoft.com/office/powerpoint/2010/main" val="4044058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gn="l" rtl="0">
              <a:buFont typeface="Wingdings" pitchFamily="2" charset="2"/>
              <a:buChar char="Ø"/>
            </a:pPr>
            <a:r>
              <a:rPr lang="en-US" dirty="0"/>
              <a:t>Metformin is </a:t>
            </a:r>
            <a:r>
              <a:rPr lang="en-US" dirty="0" smtClean="0"/>
              <a:t>eliminated by </a:t>
            </a:r>
            <a:r>
              <a:rPr lang="en-US" dirty="0"/>
              <a:t>the kidneys; therefore, it is to be avoided when </a:t>
            </a:r>
            <a:r>
              <a:rPr lang="en-US" dirty="0" smtClean="0"/>
              <a:t>the serum </a:t>
            </a:r>
            <a:r>
              <a:rPr lang="en-US" dirty="0" err="1"/>
              <a:t>creatinine</a:t>
            </a:r>
            <a:r>
              <a:rPr lang="en-US" dirty="0"/>
              <a:t> is 1.5 mg/</a:t>
            </a:r>
            <a:r>
              <a:rPr lang="en-US" dirty="0" err="1"/>
              <a:t>dL</a:t>
            </a:r>
            <a:r>
              <a:rPr lang="en-US" dirty="0"/>
              <a:t> or greater in men or 1.4 </a:t>
            </a:r>
            <a:r>
              <a:rPr lang="en-US" dirty="0" smtClean="0"/>
              <a:t>mg/</a:t>
            </a:r>
            <a:r>
              <a:rPr lang="en-US" dirty="0" err="1" smtClean="0"/>
              <a:t>dL</a:t>
            </a:r>
            <a:r>
              <a:rPr lang="en-US" dirty="0" smtClean="0"/>
              <a:t> or </a:t>
            </a:r>
            <a:r>
              <a:rPr lang="en-US" dirty="0"/>
              <a:t>greater in </a:t>
            </a:r>
            <a:r>
              <a:rPr lang="en-US" dirty="0" smtClean="0"/>
              <a:t>women.</a:t>
            </a:r>
          </a:p>
          <a:p>
            <a:pPr algn="l" rtl="0">
              <a:buFont typeface="Wingdings" pitchFamily="2" charset="2"/>
              <a:buChar char="Ø"/>
            </a:pPr>
            <a:r>
              <a:rPr lang="en-US" dirty="0" smtClean="0"/>
              <a:t>The </a:t>
            </a:r>
            <a:r>
              <a:rPr lang="en-US" dirty="0"/>
              <a:t>most common side effects of metformin are </a:t>
            </a:r>
            <a:r>
              <a:rPr lang="en-US" dirty="0" smtClean="0"/>
              <a:t>gastrointestinal which </a:t>
            </a:r>
            <a:r>
              <a:rPr lang="en-US" dirty="0"/>
              <a:t>include nausea, vomiting, anorexia, and </a:t>
            </a:r>
            <a:r>
              <a:rPr lang="en-US" dirty="0" smtClean="0"/>
              <a:t>diarrhea.</a:t>
            </a:r>
          </a:p>
          <a:p>
            <a:pPr algn="l" rtl="0">
              <a:buFont typeface="Wingdings" pitchFamily="2" charset="2"/>
              <a:buChar char="Ø"/>
            </a:pPr>
            <a:r>
              <a:rPr lang="en-US" dirty="0" smtClean="0"/>
              <a:t>These </a:t>
            </a:r>
            <a:r>
              <a:rPr lang="en-US" dirty="0"/>
              <a:t>effects tend to be transient for 2–4 weeks after </a:t>
            </a:r>
            <a:r>
              <a:rPr lang="en-US" dirty="0" smtClean="0"/>
              <a:t>initiation or </a:t>
            </a:r>
            <a:r>
              <a:rPr lang="en-US" dirty="0"/>
              <a:t>dosage increases, and are dose-related. </a:t>
            </a:r>
            <a:endParaRPr lang="en-US" dirty="0" smtClean="0"/>
          </a:p>
          <a:p>
            <a:pPr algn="l" rtl="0">
              <a:buFont typeface="Wingdings" pitchFamily="2" charset="2"/>
              <a:buChar char="Ø"/>
            </a:pPr>
            <a:r>
              <a:rPr lang="en-US" dirty="0" smtClean="0"/>
              <a:t>To </a:t>
            </a:r>
            <a:r>
              <a:rPr lang="en-US" dirty="0"/>
              <a:t>minimize </a:t>
            </a:r>
            <a:r>
              <a:rPr lang="en-US" dirty="0" smtClean="0"/>
              <a:t>these effects</a:t>
            </a:r>
            <a:r>
              <a:rPr lang="en-US" dirty="0"/>
              <a:t>, start at 500 mg once per day (with the evening </a:t>
            </a:r>
            <a:r>
              <a:rPr lang="en-US" dirty="0" smtClean="0"/>
              <a:t>meal) and </a:t>
            </a:r>
            <a:r>
              <a:rPr lang="en-US" dirty="0"/>
              <a:t>increase the dose slowly, titrating upward on a </a:t>
            </a:r>
            <a:r>
              <a:rPr lang="en-US" dirty="0" smtClean="0"/>
              <a:t>weekly basis.</a:t>
            </a: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09023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54"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124744"/>
            <a:ext cx="8229600" cy="5328592"/>
          </a:xfrm>
        </p:spPr>
        <p:txBody>
          <a:bodyPr>
            <a:normAutofit fontScale="92500"/>
          </a:bodyPr>
          <a:lstStyle/>
          <a:p>
            <a:pPr algn="just" rtl="0">
              <a:buFont typeface="Wingdings" pitchFamily="2" charset="2"/>
              <a:buChar char="Ø"/>
            </a:pPr>
            <a:r>
              <a:rPr lang="en-US" dirty="0" smtClean="0"/>
              <a:t>The greatest risk </a:t>
            </a:r>
            <a:r>
              <a:rPr lang="en-US" dirty="0"/>
              <a:t>of metformin is lactic acidosis, occurring at a rate of </a:t>
            </a:r>
            <a:r>
              <a:rPr lang="en-US" dirty="0" smtClean="0"/>
              <a:t>3–5 cases </a:t>
            </a:r>
            <a:r>
              <a:rPr lang="en-US" dirty="0"/>
              <a:t>per 100,000 </a:t>
            </a:r>
            <a:r>
              <a:rPr lang="en-US" dirty="0" smtClean="0"/>
              <a:t>patient-years.</a:t>
            </a:r>
          </a:p>
          <a:p>
            <a:pPr algn="just" rtl="0">
              <a:buFont typeface="Wingdings" pitchFamily="2" charset="2"/>
              <a:buChar char="Ø"/>
            </a:pPr>
            <a:r>
              <a:rPr lang="en-US" dirty="0" smtClean="0"/>
              <a:t> </a:t>
            </a:r>
            <a:r>
              <a:rPr lang="en-US" dirty="0"/>
              <a:t>Risk factors </a:t>
            </a:r>
            <a:r>
              <a:rPr lang="en-US" dirty="0" smtClean="0"/>
              <a:t>include</a:t>
            </a:r>
          </a:p>
          <a:p>
            <a:pPr algn="just" rtl="0">
              <a:buFont typeface="Wingdings" pitchFamily="2" charset="2"/>
              <a:buChar char="§"/>
            </a:pPr>
            <a:r>
              <a:rPr lang="en-US" dirty="0" smtClean="0"/>
              <a:t> age older </a:t>
            </a:r>
            <a:r>
              <a:rPr lang="en-US" dirty="0"/>
              <a:t>than 80 years</a:t>
            </a:r>
            <a:r>
              <a:rPr lang="en-US" dirty="0" smtClean="0"/>
              <a:t>,</a:t>
            </a:r>
          </a:p>
          <a:p>
            <a:pPr algn="just" rtl="0">
              <a:buFont typeface="Wingdings" pitchFamily="2" charset="2"/>
              <a:buChar char="§"/>
            </a:pPr>
            <a:r>
              <a:rPr lang="en-US" dirty="0" smtClean="0"/>
              <a:t> </a:t>
            </a:r>
            <a:r>
              <a:rPr lang="en-US" dirty="0"/>
              <a:t>concurrent diuretic therapy</a:t>
            </a:r>
            <a:r>
              <a:rPr lang="en-US" dirty="0" smtClean="0"/>
              <a:t>,</a:t>
            </a:r>
          </a:p>
          <a:p>
            <a:pPr algn="just" rtl="0">
              <a:buFont typeface="Wingdings" pitchFamily="2" charset="2"/>
              <a:buChar char="§"/>
            </a:pPr>
            <a:r>
              <a:rPr lang="en-US" dirty="0" smtClean="0"/>
              <a:t> </a:t>
            </a:r>
            <a:r>
              <a:rPr lang="en-US" dirty="0"/>
              <a:t>recent </a:t>
            </a:r>
            <a:r>
              <a:rPr lang="en-US" dirty="0" smtClean="0"/>
              <a:t>radiographic contrast</a:t>
            </a:r>
            <a:r>
              <a:rPr lang="en-US" dirty="0"/>
              <a:t>, </a:t>
            </a:r>
            <a:endParaRPr lang="en-US" dirty="0" smtClean="0"/>
          </a:p>
          <a:p>
            <a:pPr algn="just" rtl="0">
              <a:buFont typeface="Wingdings" pitchFamily="2" charset="2"/>
              <a:buChar char="§"/>
            </a:pPr>
            <a:r>
              <a:rPr lang="en-US" dirty="0" smtClean="0"/>
              <a:t>and </a:t>
            </a:r>
            <a:r>
              <a:rPr lang="en-US" dirty="0"/>
              <a:t>dehydration (e.g., from acute </a:t>
            </a:r>
            <a:r>
              <a:rPr lang="en-US" dirty="0" smtClean="0"/>
              <a:t>diarrhea or </a:t>
            </a:r>
            <a:r>
              <a:rPr lang="en-US" dirty="0"/>
              <a:t>vomiting, septicemia, impaired hepatic function, </a:t>
            </a:r>
            <a:r>
              <a:rPr lang="en-US" dirty="0" smtClean="0"/>
              <a:t>acute renal </a:t>
            </a:r>
            <a:r>
              <a:rPr lang="en-US" dirty="0"/>
              <a:t>failure, hypoxemia, or alcohol abuse). </a:t>
            </a:r>
            <a:endParaRPr lang="en-US" dirty="0" smtClean="0"/>
          </a:p>
          <a:p>
            <a:pPr algn="just" rtl="0">
              <a:buFont typeface="Wingdings" pitchFamily="2" charset="2"/>
              <a:buChar char="§"/>
            </a:pPr>
            <a:endParaRPr lang="en-US" dirty="0"/>
          </a:p>
          <a:p>
            <a:pPr algn="just" rtl="0">
              <a:buFont typeface="Wingdings" pitchFamily="2" charset="2"/>
              <a:buChar char="§"/>
            </a:pPr>
            <a:endParaRPr lang="en-US" dirty="0" smtClean="0"/>
          </a:p>
        </p:txBody>
      </p:sp>
    </p:spTree>
    <p:extLst>
      <p:ext uri="{BB962C8B-B14F-4D97-AF65-F5344CB8AC3E}">
        <p14:creationId xmlns:p14="http://schemas.microsoft.com/office/powerpoint/2010/main" val="3714328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just" rtl="0">
              <a:buNone/>
            </a:pPr>
            <a:r>
              <a:rPr lang="en-US" dirty="0"/>
              <a:t>Diabetes mellitus (DM) is a chronic disease characterized </a:t>
            </a:r>
            <a:r>
              <a:rPr lang="en-US" dirty="0" smtClean="0"/>
              <a:t>by hyperglycemia </a:t>
            </a:r>
            <a:r>
              <a:rPr lang="en-US" dirty="0"/>
              <a:t>resulting </a:t>
            </a:r>
            <a:r>
              <a:rPr lang="en-US" dirty="0" smtClean="0"/>
              <a:t>from:</a:t>
            </a:r>
          </a:p>
          <a:p>
            <a:pPr algn="just" rtl="0">
              <a:buFont typeface="Wingdings" pitchFamily="2" charset="2"/>
              <a:buChar char="Ø"/>
            </a:pPr>
            <a:r>
              <a:rPr lang="en-US" dirty="0" smtClean="0"/>
              <a:t>defects </a:t>
            </a:r>
            <a:r>
              <a:rPr lang="en-US" dirty="0"/>
              <a:t>in insulin secretion, </a:t>
            </a:r>
            <a:endParaRPr lang="en-US" dirty="0" smtClean="0"/>
          </a:p>
          <a:p>
            <a:pPr algn="just" rtl="0">
              <a:buFont typeface="Wingdings" pitchFamily="2" charset="2"/>
              <a:buChar char="Ø"/>
            </a:pPr>
            <a:r>
              <a:rPr lang="en-US" dirty="0" smtClean="0"/>
              <a:t>Defect in insulin action</a:t>
            </a:r>
            <a:r>
              <a:rPr lang="en-US" dirty="0"/>
              <a:t>, </a:t>
            </a:r>
            <a:endParaRPr lang="en-US" dirty="0" smtClean="0"/>
          </a:p>
          <a:p>
            <a:pPr algn="just" rtl="0">
              <a:buFont typeface="Wingdings" pitchFamily="2" charset="2"/>
              <a:buChar char="Ø"/>
            </a:pPr>
            <a:r>
              <a:rPr lang="en-US" dirty="0" smtClean="0"/>
              <a:t>Defect in both secretion &amp; action.</a:t>
            </a:r>
          </a:p>
          <a:p>
            <a:pPr marL="0" indent="0" algn="just" rtl="0">
              <a:buNone/>
            </a:pPr>
            <a:r>
              <a:rPr lang="en-US" dirty="0"/>
              <a:t> </a:t>
            </a:r>
            <a:r>
              <a:rPr lang="en-US" dirty="0" smtClean="0"/>
              <a:t>   </a:t>
            </a:r>
            <a:r>
              <a:rPr lang="en-US" dirty="0"/>
              <a:t>It is one of the five most common diagnoses </a:t>
            </a:r>
            <a:r>
              <a:rPr lang="en-US" dirty="0" smtClean="0"/>
              <a:t>in primary </a:t>
            </a:r>
            <a:r>
              <a:rPr lang="en-US" dirty="0"/>
              <a:t>care</a:t>
            </a:r>
            <a:endParaRPr lang="ar-IQ" dirty="0"/>
          </a:p>
        </p:txBody>
      </p:sp>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13239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2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Font typeface="Wingdings" pitchFamily="2" charset="2"/>
              <a:buChar char="Ø"/>
            </a:pPr>
            <a:r>
              <a:rPr lang="en-US" dirty="0"/>
              <a:t>To minimize the risk of lactic acidosis, metformin should not be used in people with renal insufficiency (</a:t>
            </a:r>
            <a:r>
              <a:rPr lang="en-US" dirty="0" err="1"/>
              <a:t>creatinine</a:t>
            </a:r>
            <a:r>
              <a:rPr lang="en-US" dirty="0"/>
              <a:t> level ≥1.5 mg/</a:t>
            </a:r>
            <a:r>
              <a:rPr lang="en-US" dirty="0" err="1"/>
              <a:t>dL</a:t>
            </a:r>
            <a:r>
              <a:rPr lang="en-US" dirty="0"/>
              <a:t> in men, ≥1.4 mg/</a:t>
            </a:r>
            <a:r>
              <a:rPr lang="en-US" dirty="0" err="1"/>
              <a:t>dL</a:t>
            </a:r>
            <a:r>
              <a:rPr lang="en-US" dirty="0"/>
              <a:t> in women). </a:t>
            </a:r>
          </a:p>
          <a:p>
            <a:pPr algn="just" rtl="0">
              <a:buFont typeface="Wingdings" pitchFamily="2" charset="2"/>
              <a:buChar char="Ø"/>
            </a:pPr>
            <a:r>
              <a:rPr lang="en-US" dirty="0"/>
              <a:t>Also, the drug should be discontinued before and for 48 hours after radiographic studies with intravenous contrast that may transiently affect renal function.</a:t>
            </a:r>
          </a:p>
          <a:p>
            <a:pPr algn="just" rtl="0">
              <a:buFont typeface="Wingdings" pitchFamily="2" charset="2"/>
              <a:buChar char="Ø"/>
            </a:pPr>
            <a:endParaRPr lang="ar-IQ" dirty="0"/>
          </a:p>
        </p:txBody>
      </p:sp>
    </p:spTree>
    <p:extLst>
      <p:ext uri="{BB962C8B-B14F-4D97-AF65-F5344CB8AC3E}">
        <p14:creationId xmlns:p14="http://schemas.microsoft.com/office/powerpoint/2010/main" val="170897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Sulfonylureas</a:t>
            </a:r>
            <a:endParaRPr lang="ar-IQ" dirty="0"/>
          </a:p>
        </p:txBody>
      </p:sp>
      <p:sp>
        <p:nvSpPr>
          <p:cNvPr id="3" name="عنصر نائب للمحتوى 2"/>
          <p:cNvSpPr>
            <a:spLocks noGrp="1"/>
          </p:cNvSpPr>
          <p:nvPr>
            <p:ph idx="1"/>
          </p:nvPr>
        </p:nvSpPr>
        <p:spPr>
          <a:xfrm>
            <a:off x="457200" y="1600200"/>
            <a:ext cx="8363272" cy="4525963"/>
          </a:xfrm>
        </p:spPr>
        <p:txBody>
          <a:bodyPr>
            <a:normAutofit/>
          </a:bodyPr>
          <a:lstStyle/>
          <a:p>
            <a:pPr algn="just" rtl="0">
              <a:buFont typeface="Wingdings" pitchFamily="2" charset="2"/>
              <a:buChar char="Ø"/>
            </a:pPr>
            <a:r>
              <a:rPr lang="en-US" dirty="0"/>
              <a:t>Sulfonylureas lower blood glucose by </a:t>
            </a:r>
            <a:r>
              <a:rPr lang="en-US" dirty="0" smtClean="0"/>
              <a:t>stimulating pancreatic insulin </a:t>
            </a:r>
            <a:r>
              <a:rPr lang="en-US" dirty="0"/>
              <a:t>secretion and increasing tissue sensitivity to </a:t>
            </a:r>
            <a:r>
              <a:rPr lang="en-US" dirty="0" smtClean="0"/>
              <a:t>insulin.</a:t>
            </a:r>
          </a:p>
          <a:p>
            <a:pPr algn="just" rtl="0">
              <a:buFont typeface="Wingdings" pitchFamily="2" charset="2"/>
              <a:buChar char="Ø"/>
            </a:pPr>
            <a:r>
              <a:rPr lang="en-US" dirty="0" smtClean="0"/>
              <a:t>It </a:t>
            </a:r>
            <a:r>
              <a:rPr lang="en-US" dirty="0"/>
              <a:t>lower </a:t>
            </a:r>
            <a:r>
              <a:rPr lang="en-US" dirty="0" smtClean="0"/>
              <a:t>HbA1C </a:t>
            </a:r>
            <a:r>
              <a:rPr lang="en-US" dirty="0"/>
              <a:t>an average of 1.5–2.0%. </a:t>
            </a:r>
            <a:endParaRPr lang="en-US" dirty="0" smtClean="0"/>
          </a:p>
          <a:p>
            <a:pPr algn="just" rtl="0">
              <a:buFont typeface="Wingdings" pitchFamily="2" charset="2"/>
              <a:buChar char="Ø"/>
            </a:pPr>
            <a:r>
              <a:rPr lang="en-US" dirty="0" smtClean="0"/>
              <a:t>Although there </a:t>
            </a:r>
            <a:r>
              <a:rPr lang="en-US" dirty="0"/>
              <a:t>are seven sulfonylureas, only the three </a:t>
            </a:r>
            <a:r>
              <a:rPr lang="en-US" dirty="0" smtClean="0"/>
              <a:t>second-generation drugs </a:t>
            </a:r>
            <a:r>
              <a:rPr lang="en-US" dirty="0"/>
              <a:t>(</a:t>
            </a:r>
            <a:r>
              <a:rPr lang="en-US" dirty="0" err="1"/>
              <a:t>glipizide</a:t>
            </a:r>
            <a:r>
              <a:rPr lang="en-US" dirty="0"/>
              <a:t>, glyburide, and glimepiride) are </a:t>
            </a:r>
            <a:r>
              <a:rPr lang="en-US" dirty="0" smtClean="0"/>
              <a:t>commonly used</a:t>
            </a:r>
            <a:r>
              <a:rPr lang="en-US" dirty="0"/>
              <a:t>.</a:t>
            </a:r>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76713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22"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856984" cy="4525963"/>
          </a:xfrm>
        </p:spPr>
        <p:txBody>
          <a:bodyPr>
            <a:normAutofit lnSpcReduction="10000"/>
          </a:bodyPr>
          <a:lstStyle/>
          <a:p>
            <a:pPr algn="l" rtl="0">
              <a:buFont typeface="Wingdings" pitchFamily="2" charset="2"/>
              <a:buChar char="Ø"/>
            </a:pPr>
            <a:r>
              <a:rPr lang="en-US" dirty="0"/>
              <a:t>The biggest risk of sulfonylureas is </a:t>
            </a:r>
            <a:r>
              <a:rPr lang="en-US" dirty="0" smtClean="0"/>
              <a:t>hypoglycemia, occurring in </a:t>
            </a:r>
            <a:r>
              <a:rPr lang="en-US" dirty="0"/>
              <a:t>about 1% of patients per year. </a:t>
            </a:r>
          </a:p>
          <a:p>
            <a:pPr algn="l" rtl="0">
              <a:buFont typeface="Wingdings" pitchFamily="2" charset="2"/>
              <a:buChar char="Ø"/>
            </a:pPr>
            <a:r>
              <a:rPr lang="en-US" dirty="0" smtClean="0"/>
              <a:t>This </a:t>
            </a:r>
            <a:r>
              <a:rPr lang="en-US" dirty="0"/>
              <a:t>risk is </a:t>
            </a:r>
            <a:r>
              <a:rPr lang="en-US" dirty="0" smtClean="0"/>
              <a:t>higher when </a:t>
            </a:r>
            <a:r>
              <a:rPr lang="en-US" dirty="0"/>
              <a:t>using drugs that have a longer half-life and in </a:t>
            </a:r>
            <a:r>
              <a:rPr lang="en-US" dirty="0" smtClean="0"/>
              <a:t>patients with </a:t>
            </a:r>
            <a:r>
              <a:rPr lang="en-US" dirty="0"/>
              <a:t>impaired renal </a:t>
            </a:r>
            <a:r>
              <a:rPr lang="en-US" dirty="0" smtClean="0"/>
              <a:t>function.</a:t>
            </a:r>
          </a:p>
          <a:p>
            <a:pPr algn="l" rtl="0">
              <a:buFont typeface="Wingdings" pitchFamily="2" charset="2"/>
              <a:buChar char="Ø"/>
            </a:pPr>
            <a:r>
              <a:rPr lang="en-US" dirty="0" smtClean="0"/>
              <a:t>For </a:t>
            </a:r>
            <a:r>
              <a:rPr lang="en-US" dirty="0"/>
              <a:t>this reason, education </a:t>
            </a:r>
            <a:r>
              <a:rPr lang="en-US" dirty="0" smtClean="0"/>
              <a:t>for patients </a:t>
            </a:r>
            <a:r>
              <a:rPr lang="en-US" dirty="0"/>
              <a:t>prescribed sulfonylureas should include </a:t>
            </a:r>
            <a:r>
              <a:rPr lang="en-US" dirty="0" smtClean="0"/>
              <a:t>reducing the </a:t>
            </a:r>
            <a:r>
              <a:rPr lang="en-US" dirty="0"/>
              <a:t>dose if they are going to skip a meal or are not </a:t>
            </a:r>
            <a:r>
              <a:rPr lang="en-US" dirty="0" smtClean="0"/>
              <a:t>eating because </a:t>
            </a:r>
            <a:r>
              <a:rPr lang="en-US" dirty="0"/>
              <a:t>of an acute GI illness.</a:t>
            </a:r>
            <a:endParaRPr lang="ar-IQ" dirty="0"/>
          </a:p>
        </p:txBody>
      </p:sp>
    </p:spTree>
    <p:extLst>
      <p:ext uri="{BB962C8B-B14F-4D97-AF65-F5344CB8AC3E}">
        <p14:creationId xmlns:p14="http://schemas.microsoft.com/office/powerpoint/2010/main" val="3647075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algn="just" rtl="0">
              <a:buFont typeface="Wingdings" pitchFamily="2" charset="2"/>
              <a:buChar char="Ø"/>
            </a:pPr>
            <a:r>
              <a:rPr lang="en-US" dirty="0"/>
              <a:t>Choose an agent with a relatively short half-life to </a:t>
            </a:r>
            <a:r>
              <a:rPr lang="en-US" dirty="0" smtClean="0"/>
              <a:t>minimize the </a:t>
            </a:r>
            <a:r>
              <a:rPr lang="en-US" dirty="0"/>
              <a:t>risk of hypoglycemia (</a:t>
            </a:r>
            <a:r>
              <a:rPr lang="en-US" dirty="0" err="1"/>
              <a:t>glipizide</a:t>
            </a:r>
            <a:r>
              <a:rPr lang="en-US" dirty="0"/>
              <a:t> has the lowest rate</a:t>
            </a:r>
            <a:r>
              <a:rPr lang="en-US" dirty="0" smtClean="0"/>
              <a:t>).</a:t>
            </a:r>
          </a:p>
          <a:p>
            <a:pPr algn="just" rtl="0">
              <a:buFont typeface="Wingdings" pitchFamily="2" charset="2"/>
              <a:buChar char="Ø"/>
            </a:pPr>
            <a:r>
              <a:rPr lang="en-US" dirty="0" smtClean="0"/>
              <a:t>Start </a:t>
            </a:r>
            <a:r>
              <a:rPr lang="en-US" dirty="0"/>
              <a:t>with a low dose given with the morning </a:t>
            </a:r>
            <a:r>
              <a:rPr lang="en-US" dirty="0" smtClean="0"/>
              <a:t>meal.</a:t>
            </a:r>
          </a:p>
          <a:p>
            <a:pPr algn="just" rtl="0">
              <a:buFont typeface="Wingdings" pitchFamily="2" charset="2"/>
              <a:buChar char="Ø"/>
            </a:pPr>
            <a:r>
              <a:rPr lang="en-US" dirty="0" smtClean="0"/>
              <a:t>Increase </a:t>
            </a:r>
            <a:r>
              <a:rPr lang="en-US" dirty="0"/>
              <a:t>the dose every 5–7 days, as needed to reach </a:t>
            </a:r>
            <a:r>
              <a:rPr lang="en-US" dirty="0" smtClean="0"/>
              <a:t>glycemic goal.</a:t>
            </a:r>
          </a:p>
          <a:p>
            <a:pPr marL="0" indent="0" algn="just" rtl="0">
              <a:buNone/>
            </a:pPr>
            <a:endParaRPr lang="ar-IQ" dirty="0"/>
          </a:p>
        </p:txBody>
      </p:sp>
    </p:spTree>
    <p:extLst>
      <p:ext uri="{BB962C8B-B14F-4D97-AF65-F5344CB8AC3E}">
        <p14:creationId xmlns:p14="http://schemas.microsoft.com/office/powerpoint/2010/main" val="63500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err="1" smtClean="0"/>
              <a:t>Thiazolidinediones</a:t>
            </a:r>
            <a:r>
              <a:rPr lang="en-GB" dirty="0" smtClean="0"/>
              <a:t> </a:t>
            </a:r>
            <a:endParaRPr lang="ar-IQ" dirty="0"/>
          </a:p>
        </p:txBody>
      </p:sp>
      <p:sp>
        <p:nvSpPr>
          <p:cNvPr id="3" name="عنصر نائب للمحتوى 2"/>
          <p:cNvSpPr>
            <a:spLocks noGrp="1"/>
          </p:cNvSpPr>
          <p:nvPr>
            <p:ph idx="1"/>
          </p:nvPr>
        </p:nvSpPr>
        <p:spPr>
          <a:xfrm>
            <a:off x="323528" y="1600200"/>
            <a:ext cx="8568952" cy="4525963"/>
          </a:xfrm>
        </p:spPr>
        <p:txBody>
          <a:bodyPr>
            <a:normAutofit fontScale="92500" lnSpcReduction="20000"/>
          </a:bodyPr>
          <a:lstStyle/>
          <a:p>
            <a:pPr algn="l" rtl="0">
              <a:buFont typeface="Wingdings" pitchFamily="2" charset="2"/>
              <a:buChar char="Ø"/>
            </a:pPr>
            <a:r>
              <a:rPr lang="en-US" dirty="0" smtClean="0"/>
              <a:t> </a:t>
            </a:r>
            <a:r>
              <a:rPr lang="en-US" dirty="0" err="1" smtClean="0"/>
              <a:t>Thiazolidinediones</a:t>
            </a:r>
            <a:r>
              <a:rPr lang="en-US" dirty="0" smtClean="0"/>
              <a:t> </a:t>
            </a:r>
            <a:r>
              <a:rPr lang="en-US" dirty="0"/>
              <a:t>(TZDs), pioglitazone </a:t>
            </a:r>
            <a:r>
              <a:rPr lang="en-US" dirty="0" smtClean="0"/>
              <a:t>and rosiglitazone, act </a:t>
            </a:r>
            <a:r>
              <a:rPr lang="en-US" dirty="0"/>
              <a:t>primarily by decreasing peripheral insulin resistance </a:t>
            </a:r>
            <a:r>
              <a:rPr lang="en-US" dirty="0" smtClean="0"/>
              <a:t>in skeletal </a:t>
            </a:r>
            <a:r>
              <a:rPr lang="en-US" dirty="0"/>
              <a:t>muscle and adipose </a:t>
            </a:r>
            <a:r>
              <a:rPr lang="en-US" dirty="0" smtClean="0"/>
              <a:t>tissue.</a:t>
            </a:r>
          </a:p>
          <a:p>
            <a:pPr algn="l" rtl="0">
              <a:buFont typeface="Wingdings" pitchFamily="2" charset="2"/>
              <a:buChar char="Ø"/>
            </a:pPr>
            <a:r>
              <a:rPr lang="en-US" dirty="0" smtClean="0"/>
              <a:t>These </a:t>
            </a:r>
            <a:r>
              <a:rPr lang="en-US" dirty="0"/>
              <a:t>drugs lower </a:t>
            </a:r>
            <a:r>
              <a:rPr lang="en-US" dirty="0" smtClean="0"/>
              <a:t>HbA1C by an </a:t>
            </a:r>
            <a:r>
              <a:rPr lang="en-US" dirty="0"/>
              <a:t>average of 1.0% to 1.5%. </a:t>
            </a:r>
            <a:endParaRPr lang="en-US" dirty="0" smtClean="0"/>
          </a:p>
          <a:p>
            <a:pPr algn="l" rtl="0">
              <a:buFont typeface="Wingdings" pitchFamily="2" charset="2"/>
              <a:buChar char="Ø"/>
            </a:pPr>
            <a:r>
              <a:rPr lang="en-US" dirty="0" smtClean="0"/>
              <a:t>In </a:t>
            </a:r>
            <a:r>
              <a:rPr lang="en-US" dirty="0"/>
              <a:t>addition to lowering glucose </a:t>
            </a:r>
            <a:r>
              <a:rPr lang="en-US" dirty="0" smtClean="0"/>
              <a:t>values, they </a:t>
            </a:r>
            <a:r>
              <a:rPr lang="en-US" dirty="0"/>
              <a:t>also lower triglycerides slightly and increase both </a:t>
            </a:r>
            <a:r>
              <a:rPr lang="en-US" dirty="0" smtClean="0"/>
              <a:t>LDL and </a:t>
            </a:r>
            <a:r>
              <a:rPr lang="en-US" dirty="0"/>
              <a:t>HDL cholesterol. </a:t>
            </a:r>
            <a:endParaRPr lang="en-US" dirty="0" smtClean="0"/>
          </a:p>
          <a:p>
            <a:pPr algn="l" rtl="0">
              <a:buFont typeface="Wingdings" pitchFamily="2" charset="2"/>
              <a:buChar char="Ø"/>
            </a:pPr>
            <a:r>
              <a:rPr lang="en-US" dirty="0" smtClean="0"/>
              <a:t>They </a:t>
            </a:r>
            <a:r>
              <a:rPr lang="en-US" dirty="0"/>
              <a:t>can be used alone or in </a:t>
            </a:r>
            <a:r>
              <a:rPr lang="en-US" dirty="0" smtClean="0"/>
              <a:t>combination therapy </a:t>
            </a:r>
            <a:r>
              <a:rPr lang="en-US" dirty="0"/>
              <a:t>with metformin, sulfonylureas, or insulin.</a:t>
            </a: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68318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60"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buFont typeface="Wingdings" pitchFamily="2" charset="2"/>
              <a:buChar char="Ø"/>
            </a:pPr>
            <a:r>
              <a:rPr lang="en-US" dirty="0"/>
              <a:t>TZDs are extensively metabolized in the liver; </a:t>
            </a:r>
            <a:r>
              <a:rPr lang="en-US" dirty="0" smtClean="0"/>
              <a:t>therefore, they </a:t>
            </a:r>
            <a:r>
              <a:rPr lang="en-US" dirty="0"/>
              <a:t>are </a:t>
            </a:r>
            <a:r>
              <a:rPr lang="en-US" dirty="0">
                <a:solidFill>
                  <a:srgbClr val="FF0000"/>
                </a:solidFill>
              </a:rPr>
              <a:t>contraindicated</a:t>
            </a:r>
            <a:r>
              <a:rPr lang="en-US" dirty="0"/>
              <a:t> in patients with active liver disease </a:t>
            </a:r>
            <a:r>
              <a:rPr lang="en-US" dirty="0" smtClean="0"/>
              <a:t>or liver </a:t>
            </a:r>
            <a:r>
              <a:rPr lang="en-US" dirty="0"/>
              <a:t>enzymes greater than 2.5 times normal. </a:t>
            </a:r>
          </a:p>
          <a:p>
            <a:pPr algn="just" rtl="0">
              <a:buFont typeface="Wingdings" pitchFamily="2" charset="2"/>
              <a:buChar char="Ø"/>
            </a:pPr>
            <a:r>
              <a:rPr lang="en-US" dirty="0" smtClean="0"/>
              <a:t>Elevations in liver </a:t>
            </a:r>
            <a:r>
              <a:rPr lang="en-US" dirty="0"/>
              <a:t>enzymes and liver failure can occur due to these </a:t>
            </a:r>
            <a:r>
              <a:rPr lang="en-US" dirty="0" smtClean="0"/>
              <a:t>agents, so </a:t>
            </a:r>
            <a:r>
              <a:rPr lang="en-US" dirty="0"/>
              <a:t>liver transaminases </a:t>
            </a:r>
            <a:r>
              <a:rPr lang="en-US" dirty="0" smtClean="0"/>
              <a:t>should </a:t>
            </a:r>
            <a:r>
              <a:rPr lang="en-US" dirty="0"/>
              <a:t>be monitored before beginning </a:t>
            </a:r>
            <a:r>
              <a:rPr lang="en-US" dirty="0" smtClean="0"/>
              <a:t>these drugs </a:t>
            </a:r>
            <a:r>
              <a:rPr lang="en-US" dirty="0"/>
              <a:t>and every 2 months during the first year of therapy</a:t>
            </a:r>
            <a:endParaRPr lang="ar-IQ" dirty="0"/>
          </a:p>
        </p:txBody>
      </p:sp>
    </p:spTree>
    <p:extLst>
      <p:ext uri="{BB962C8B-B14F-4D97-AF65-F5344CB8AC3E}">
        <p14:creationId xmlns:p14="http://schemas.microsoft.com/office/powerpoint/2010/main" val="1189617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00200"/>
            <a:ext cx="8579296" cy="4525963"/>
          </a:xfrm>
        </p:spPr>
        <p:txBody>
          <a:bodyPr/>
          <a:lstStyle/>
          <a:p>
            <a:pPr marL="0" indent="0" algn="l" rtl="0">
              <a:buNone/>
            </a:pPr>
            <a:r>
              <a:rPr lang="en-US" dirty="0"/>
              <a:t>TZDs can cause fluid retention, which can lead to </a:t>
            </a:r>
            <a:r>
              <a:rPr lang="en-US" dirty="0" smtClean="0"/>
              <a:t>weight gain</a:t>
            </a:r>
            <a:r>
              <a:rPr lang="en-US" dirty="0"/>
              <a:t>, edema, and new or worsening congestive heart </a:t>
            </a:r>
            <a:r>
              <a:rPr lang="en-US" dirty="0" smtClean="0"/>
              <a:t>failure.</a:t>
            </a:r>
          </a:p>
          <a:p>
            <a:pPr marL="0" indent="0" algn="l" rtl="0">
              <a:buNone/>
            </a:pPr>
            <a:r>
              <a:rPr lang="en-US" dirty="0" smtClean="0"/>
              <a:t>Therefore</a:t>
            </a:r>
            <a:r>
              <a:rPr lang="en-US" dirty="0"/>
              <a:t>, preexisting New York </a:t>
            </a:r>
            <a:r>
              <a:rPr lang="en-US" dirty="0" smtClean="0"/>
              <a:t>Heart Association Class </a:t>
            </a:r>
            <a:r>
              <a:rPr lang="en-US" dirty="0"/>
              <a:t>III or Class IV CHF is a </a:t>
            </a:r>
            <a:r>
              <a:rPr lang="en-US" dirty="0">
                <a:solidFill>
                  <a:srgbClr val="FF0000"/>
                </a:solidFill>
              </a:rPr>
              <a:t>contraindication</a:t>
            </a:r>
            <a:r>
              <a:rPr lang="en-US" dirty="0"/>
              <a:t> to their use.</a:t>
            </a:r>
            <a:endParaRPr lang="ar-IQ" dirty="0"/>
          </a:p>
        </p:txBody>
      </p:sp>
    </p:spTree>
    <p:extLst>
      <p:ext uri="{BB962C8B-B14F-4D97-AF65-F5344CB8AC3E}">
        <p14:creationId xmlns:p14="http://schemas.microsoft.com/office/powerpoint/2010/main" val="2811427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On going diabetic care </a:t>
            </a:r>
            <a:endParaRPr lang="ar-IQ" dirty="0"/>
          </a:p>
        </p:txBody>
      </p:sp>
      <p:sp>
        <p:nvSpPr>
          <p:cNvPr id="3" name="عنصر نائب للمحتوى 2"/>
          <p:cNvSpPr>
            <a:spLocks noGrp="1"/>
          </p:cNvSpPr>
          <p:nvPr>
            <p:ph idx="1"/>
          </p:nvPr>
        </p:nvSpPr>
        <p:spPr/>
        <p:txBody>
          <a:bodyPr>
            <a:normAutofit lnSpcReduction="10000"/>
          </a:bodyPr>
          <a:lstStyle/>
          <a:p>
            <a:pPr algn="just" rtl="0">
              <a:buFont typeface="Wingdings" pitchFamily="2" charset="2"/>
              <a:buChar char="Ø"/>
            </a:pPr>
            <a:r>
              <a:rPr lang="en-US" dirty="0"/>
              <a:t>Health behaviors  and </a:t>
            </a:r>
            <a:r>
              <a:rPr lang="en-US" dirty="0" smtClean="0"/>
              <a:t>self-care: Eating </a:t>
            </a:r>
            <a:r>
              <a:rPr lang="en-US" dirty="0"/>
              <a:t>habits,  Activity level &amp; Medication </a:t>
            </a:r>
            <a:r>
              <a:rPr lang="en-US" dirty="0" smtClean="0"/>
              <a:t>adherence  at </a:t>
            </a:r>
            <a:r>
              <a:rPr lang="en-US" dirty="0"/>
              <a:t>each </a:t>
            </a:r>
            <a:r>
              <a:rPr lang="en-US" dirty="0" smtClean="0"/>
              <a:t>visit.</a:t>
            </a:r>
          </a:p>
          <a:p>
            <a:pPr algn="just" rtl="0">
              <a:buFont typeface="Wingdings" pitchFamily="2" charset="2"/>
              <a:buChar char="Ø"/>
            </a:pPr>
            <a:r>
              <a:rPr lang="en-US" dirty="0"/>
              <a:t>Physical </a:t>
            </a:r>
            <a:r>
              <a:rPr lang="en-US" dirty="0" smtClean="0"/>
              <a:t>examination: BMI &amp; </a:t>
            </a:r>
            <a:r>
              <a:rPr lang="en-US" dirty="0" err="1" smtClean="0"/>
              <a:t>Bp</a:t>
            </a:r>
            <a:r>
              <a:rPr lang="en-US" dirty="0" smtClean="0"/>
              <a:t> at each visit, foot examination annually</a:t>
            </a:r>
          </a:p>
          <a:p>
            <a:pPr algn="just" rtl="0">
              <a:buFont typeface="Wingdings" pitchFamily="2" charset="2"/>
              <a:buChar char="Ø"/>
            </a:pPr>
            <a:r>
              <a:rPr lang="en-US" dirty="0" smtClean="0"/>
              <a:t>Laboratory</a:t>
            </a:r>
            <a:r>
              <a:rPr lang="en-US" dirty="0"/>
              <a:t>: HbA1c </a:t>
            </a:r>
            <a:r>
              <a:rPr lang="en-US" dirty="0" smtClean="0"/>
              <a:t>at </a:t>
            </a:r>
            <a:r>
              <a:rPr lang="en-US" dirty="0"/>
              <a:t>least </a:t>
            </a:r>
            <a:r>
              <a:rPr lang="en-US" dirty="0" smtClean="0"/>
              <a:t>every 6 </a:t>
            </a:r>
            <a:r>
              <a:rPr lang="en-US" dirty="0"/>
              <a:t>months </a:t>
            </a:r>
            <a:r>
              <a:rPr lang="en-US" dirty="0" smtClean="0"/>
              <a:t>more </a:t>
            </a:r>
            <a:r>
              <a:rPr lang="en-US" dirty="0"/>
              <a:t>frequently if </a:t>
            </a:r>
            <a:r>
              <a:rPr lang="en-US" dirty="0" smtClean="0"/>
              <a:t>≥7.0%, and </a:t>
            </a:r>
            <a:r>
              <a:rPr lang="en-US" dirty="0"/>
              <a:t>fasting lipid &amp; </a:t>
            </a:r>
            <a:r>
              <a:rPr lang="en-US" dirty="0" err="1" smtClean="0"/>
              <a:t>Microalbumin</a:t>
            </a:r>
            <a:r>
              <a:rPr lang="en-US" dirty="0" smtClean="0"/>
              <a:t>/</a:t>
            </a:r>
            <a:r>
              <a:rPr lang="en-US" dirty="0" err="1" smtClean="0"/>
              <a:t>creatinine</a:t>
            </a:r>
            <a:r>
              <a:rPr lang="en-US" dirty="0" smtClean="0"/>
              <a:t> both are annually</a:t>
            </a:r>
            <a:endParaRPr lang="en-US" dirty="0"/>
          </a:p>
          <a:p>
            <a:pPr marL="0" indent="0" algn="just" rtl="0">
              <a:buNone/>
            </a:pPr>
            <a:r>
              <a:rPr lang="en-US" dirty="0" smtClean="0"/>
              <a:t> </a:t>
            </a:r>
            <a:endParaRPr lang="en-US" dirty="0"/>
          </a:p>
          <a:p>
            <a:pPr algn="just" rtl="0">
              <a:buFont typeface="Wingdings" pitchFamily="2" charset="2"/>
              <a:buChar char="Ø"/>
            </a:pPr>
            <a:endParaRPr lang="en-US"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79440"/>
            <a:ext cx="609600" cy="609600"/>
          </a:xfrm>
          <a:prstGeom prst="rect">
            <a:avLst/>
          </a:prstGeom>
        </p:spPr>
      </p:pic>
    </p:spTree>
    <p:extLst>
      <p:ext uri="{BB962C8B-B14F-4D97-AF65-F5344CB8AC3E}">
        <p14:creationId xmlns:p14="http://schemas.microsoft.com/office/powerpoint/2010/main" val="4127306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80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Screening for early sign of complication </a:t>
            </a:r>
            <a:endParaRPr lang="ar-IQ" dirty="0"/>
          </a:p>
        </p:txBody>
      </p:sp>
      <p:sp>
        <p:nvSpPr>
          <p:cNvPr id="3" name="عنصر نائب للمحتوى 2"/>
          <p:cNvSpPr>
            <a:spLocks noGrp="1"/>
          </p:cNvSpPr>
          <p:nvPr>
            <p:ph idx="1"/>
          </p:nvPr>
        </p:nvSpPr>
        <p:spPr/>
        <p:txBody>
          <a:bodyPr>
            <a:normAutofit/>
          </a:bodyPr>
          <a:lstStyle/>
          <a:p>
            <a:pPr algn="just" rtl="0">
              <a:buFont typeface="Wingdings" pitchFamily="2" charset="2"/>
              <a:buChar char="Ø"/>
            </a:pPr>
            <a:r>
              <a:rPr lang="en-US" dirty="0"/>
              <a:t>The ADA </a:t>
            </a:r>
            <a:r>
              <a:rPr lang="en-US" dirty="0" smtClean="0"/>
              <a:t>recommends annual </a:t>
            </a:r>
            <a:r>
              <a:rPr lang="en-US" dirty="0"/>
              <a:t>retinal exams soon after the discovery of type 2 </a:t>
            </a:r>
            <a:r>
              <a:rPr lang="en-US" dirty="0" smtClean="0"/>
              <a:t>diabetes and </a:t>
            </a:r>
            <a:r>
              <a:rPr lang="en-US" dirty="0"/>
              <a:t>within 5 years of the diagnosis of type 1 diabetes</a:t>
            </a:r>
            <a:r>
              <a:rPr lang="en-US" dirty="0" smtClean="0"/>
              <a:t>.</a:t>
            </a:r>
          </a:p>
          <a:p>
            <a:pPr algn="just" rtl="0">
              <a:buFont typeface="Wingdings" pitchFamily="2" charset="2"/>
              <a:buChar char="Ø"/>
            </a:pPr>
            <a:r>
              <a:rPr lang="en-US" dirty="0"/>
              <a:t>Screening to prevent foot ulcers and amputation is </a:t>
            </a:r>
            <a:r>
              <a:rPr lang="en-US" dirty="0" smtClean="0"/>
              <a:t>done by </a:t>
            </a:r>
            <a:r>
              <a:rPr lang="en-US" dirty="0"/>
              <a:t>annual physical examination.</a:t>
            </a:r>
            <a:endParaRPr lang="en-US" dirty="0" smtClean="0"/>
          </a:p>
        </p:txBody>
      </p:sp>
    </p:spTree>
    <p:extLst>
      <p:ext uri="{BB962C8B-B14F-4D97-AF65-F5344CB8AC3E}">
        <p14:creationId xmlns:p14="http://schemas.microsoft.com/office/powerpoint/2010/main" val="7399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Screening for nephropathy </a:t>
            </a:r>
            <a:endParaRPr lang="ar-IQ" dirty="0"/>
          </a:p>
        </p:txBody>
      </p:sp>
      <p:sp>
        <p:nvSpPr>
          <p:cNvPr id="3" name="عنصر نائب للمحتوى 2"/>
          <p:cNvSpPr>
            <a:spLocks noGrp="1"/>
          </p:cNvSpPr>
          <p:nvPr>
            <p:ph idx="1"/>
          </p:nvPr>
        </p:nvSpPr>
        <p:spPr/>
        <p:txBody>
          <a:bodyPr>
            <a:normAutofit fontScale="77500" lnSpcReduction="20000"/>
          </a:bodyPr>
          <a:lstStyle/>
          <a:p>
            <a:pPr algn="just" rtl="0">
              <a:buFont typeface="Wingdings" pitchFamily="2" charset="2"/>
              <a:buChar char="Ø"/>
            </a:pPr>
            <a:r>
              <a:rPr lang="en-US" dirty="0" smtClean="0"/>
              <a:t>The </a:t>
            </a:r>
            <a:r>
              <a:rPr lang="en-US" dirty="0"/>
              <a:t>spot albumin/</a:t>
            </a:r>
            <a:r>
              <a:rPr lang="en-US" dirty="0" err="1"/>
              <a:t>creatinine</a:t>
            </a:r>
            <a:r>
              <a:rPr lang="en-US" dirty="0"/>
              <a:t> ratio on a random urine specimen  is </a:t>
            </a:r>
            <a:r>
              <a:rPr lang="en-US" dirty="0" smtClean="0"/>
              <a:t> the </a:t>
            </a:r>
            <a:r>
              <a:rPr lang="en-US" dirty="0"/>
              <a:t>preferred test for screening of </a:t>
            </a:r>
            <a:r>
              <a:rPr lang="en-US" dirty="0" smtClean="0"/>
              <a:t>nephropathy.</a:t>
            </a:r>
          </a:p>
          <a:p>
            <a:pPr algn="just" rtl="0">
              <a:buFont typeface="Wingdings" pitchFamily="2" charset="2"/>
              <a:buChar char="Ø"/>
            </a:pPr>
            <a:r>
              <a:rPr lang="en-US" dirty="0" smtClean="0"/>
              <a:t>two </a:t>
            </a:r>
            <a:r>
              <a:rPr lang="en-US" dirty="0"/>
              <a:t>positive results within 6 months are needed </a:t>
            </a:r>
            <a:r>
              <a:rPr lang="en-US" dirty="0" smtClean="0"/>
              <a:t>  for diagnosed of </a:t>
            </a:r>
            <a:r>
              <a:rPr lang="en-US" dirty="0" err="1" smtClean="0"/>
              <a:t>microalbuminuria</a:t>
            </a:r>
            <a:r>
              <a:rPr lang="en-US" dirty="0" smtClean="0"/>
              <a:t>.</a:t>
            </a:r>
          </a:p>
          <a:p>
            <a:pPr algn="just" rtl="0">
              <a:buFont typeface="Wingdings" pitchFamily="2" charset="2"/>
              <a:buChar char="Ø"/>
            </a:pPr>
            <a:r>
              <a:rPr lang="en-US" dirty="0" err="1" smtClean="0"/>
              <a:t>Microalbuminuria</a:t>
            </a:r>
            <a:r>
              <a:rPr lang="en-US" dirty="0" smtClean="0"/>
              <a:t> </a:t>
            </a:r>
            <a:r>
              <a:rPr lang="en-US" dirty="0"/>
              <a:t>is defined as an </a:t>
            </a:r>
            <a:r>
              <a:rPr lang="en-US" dirty="0" smtClean="0"/>
              <a:t>albumin/</a:t>
            </a:r>
            <a:r>
              <a:rPr lang="en-US" dirty="0" err="1" smtClean="0"/>
              <a:t>creatinine</a:t>
            </a:r>
            <a:r>
              <a:rPr lang="en-US" dirty="0" smtClean="0"/>
              <a:t> </a:t>
            </a:r>
            <a:r>
              <a:rPr lang="en-US" dirty="0"/>
              <a:t>ratio of between 30 and 300 mg/g; </a:t>
            </a:r>
            <a:endParaRPr lang="en-US" dirty="0" smtClean="0"/>
          </a:p>
          <a:p>
            <a:pPr algn="just" rtl="0">
              <a:buFont typeface="Wingdings" pitchFamily="2" charset="2"/>
              <a:buChar char="Ø"/>
            </a:pPr>
            <a:r>
              <a:rPr lang="en-US" dirty="0" smtClean="0"/>
              <a:t>Values greater </a:t>
            </a:r>
            <a:r>
              <a:rPr lang="en-US" dirty="0"/>
              <a:t>than 300 represent frank proteinuria, </a:t>
            </a:r>
            <a:endParaRPr lang="en-US" dirty="0" smtClean="0"/>
          </a:p>
          <a:p>
            <a:pPr algn="just" rtl="0">
              <a:buFont typeface="Wingdings" pitchFamily="2" charset="2"/>
              <a:buChar char="Ø"/>
            </a:pPr>
            <a:r>
              <a:rPr lang="en-US" dirty="0" smtClean="0"/>
              <a:t>and </a:t>
            </a:r>
            <a:r>
              <a:rPr lang="en-US" dirty="0"/>
              <a:t>values of </a:t>
            </a:r>
            <a:r>
              <a:rPr lang="en-US" dirty="0" smtClean="0"/>
              <a:t>less than </a:t>
            </a:r>
            <a:r>
              <a:rPr lang="en-US" dirty="0"/>
              <a:t>30 are normal. </a:t>
            </a:r>
            <a:endParaRPr lang="en-US" dirty="0" smtClean="0"/>
          </a:p>
          <a:p>
            <a:pPr algn="just" rtl="0">
              <a:buFont typeface="Wingdings" pitchFamily="2" charset="2"/>
              <a:buChar char="Ø"/>
            </a:pPr>
            <a:r>
              <a:rPr lang="en-US" dirty="0" smtClean="0"/>
              <a:t>False </a:t>
            </a:r>
            <a:r>
              <a:rPr lang="en-US" dirty="0"/>
              <a:t>positives can occur in </a:t>
            </a:r>
            <a:r>
              <a:rPr lang="en-US" dirty="0" smtClean="0"/>
              <a:t>urinary </a:t>
            </a:r>
            <a:r>
              <a:rPr lang="en-US" dirty="0"/>
              <a:t>tract infection, CHF, gross hematuria or fever. </a:t>
            </a:r>
            <a:endParaRPr lang="en-US" dirty="0" smtClean="0"/>
          </a:p>
          <a:p>
            <a:pPr algn="just" rtl="0">
              <a:buFont typeface="Wingdings" pitchFamily="2" charset="2"/>
              <a:buChar char="Ø"/>
            </a:pPr>
            <a:r>
              <a:rPr lang="en-US" dirty="0" smtClean="0"/>
              <a:t>The ADA </a:t>
            </a:r>
            <a:r>
              <a:rPr lang="en-US" dirty="0"/>
              <a:t>recommends annual </a:t>
            </a:r>
            <a:r>
              <a:rPr lang="en-US" dirty="0" smtClean="0"/>
              <a:t>screening nephropathy.</a:t>
            </a:r>
            <a:endParaRPr lang="en-US" dirty="0"/>
          </a:p>
          <a:p>
            <a:pPr marL="0" indent="0" algn="just" rtl="0">
              <a:buNone/>
            </a:pPr>
            <a:endParaRPr lang="ar-IQ" dirty="0"/>
          </a:p>
        </p:txBody>
      </p:sp>
    </p:spTree>
    <p:extLst>
      <p:ext uri="{BB962C8B-B14F-4D97-AF65-F5344CB8AC3E}">
        <p14:creationId xmlns:p14="http://schemas.microsoft.com/office/powerpoint/2010/main" val="338018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How dose diabetic patient present to you??</a:t>
            </a:r>
            <a:endParaRPr lang="ar-IQ" dirty="0"/>
          </a:p>
        </p:txBody>
      </p:sp>
      <p:sp>
        <p:nvSpPr>
          <p:cNvPr id="3" name="عنصر نائب للمحتوى 2"/>
          <p:cNvSpPr>
            <a:spLocks noGrp="1"/>
          </p:cNvSpPr>
          <p:nvPr>
            <p:ph idx="1"/>
          </p:nvPr>
        </p:nvSpPr>
        <p:spPr/>
        <p:txBody>
          <a:bodyPr>
            <a:normAutofit/>
          </a:bodyPr>
          <a:lstStyle/>
          <a:p>
            <a:pPr algn="just" rtl="0">
              <a:buFont typeface="Wingdings" pitchFamily="2" charset="2"/>
              <a:buChar char="Ø"/>
            </a:pPr>
            <a:r>
              <a:rPr lang="en-US" dirty="0"/>
              <a:t>can be completely </a:t>
            </a:r>
            <a:r>
              <a:rPr lang="en-US" dirty="0" smtClean="0"/>
              <a:t>asymptomatic.</a:t>
            </a:r>
          </a:p>
          <a:p>
            <a:pPr algn="just" rtl="0">
              <a:buFont typeface="Wingdings" pitchFamily="2" charset="2"/>
              <a:buChar char="Ø"/>
            </a:pPr>
            <a:r>
              <a:rPr lang="en-US" dirty="0" smtClean="0"/>
              <a:t>severe hyperglycemia can cause </a:t>
            </a:r>
            <a:r>
              <a:rPr lang="en-US" dirty="0"/>
              <a:t>symptoms of fatigue, weight loss, </a:t>
            </a:r>
            <a:r>
              <a:rPr lang="en-US" dirty="0" smtClean="0"/>
              <a:t>polydipsia, polyphagia, and polyuria.</a:t>
            </a:r>
          </a:p>
          <a:p>
            <a:pPr algn="just" rtl="0">
              <a:buFont typeface="Wingdings" pitchFamily="2" charset="2"/>
              <a:buChar char="Ø"/>
            </a:pPr>
            <a:r>
              <a:rPr lang="en-US" dirty="0" smtClean="0"/>
              <a:t>Patient may present with complication whether micro or </a:t>
            </a:r>
            <a:r>
              <a:rPr lang="en-US" dirty="0" err="1" smtClean="0"/>
              <a:t>macrovascular</a:t>
            </a:r>
            <a:r>
              <a:rPr lang="en-US" dirty="0" smtClean="0"/>
              <a:t> complications.</a:t>
            </a:r>
            <a:endParaRPr lang="en-US" dirty="0"/>
          </a:p>
          <a:p>
            <a:pPr marL="0" indent="0" algn="just" rtl="0">
              <a:buNone/>
            </a:pPr>
            <a:r>
              <a:rPr lang="en-US" dirty="0" smtClean="0"/>
              <a:t>  </a:t>
            </a:r>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63803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0" indent="0" algn="ctr" rtl="0">
              <a:buNone/>
            </a:pPr>
            <a:endParaRPr lang="en-US" sz="6600" i="1" dirty="0" smtClean="0"/>
          </a:p>
          <a:p>
            <a:pPr marL="0" indent="0" algn="ctr" rtl="0">
              <a:buNone/>
            </a:pPr>
            <a:r>
              <a:rPr lang="en-US" sz="6600" i="1" dirty="0" smtClean="0"/>
              <a:t>Thank you </a:t>
            </a:r>
            <a:endParaRPr lang="ar-IQ" sz="6600" i="1" dirty="0"/>
          </a:p>
        </p:txBody>
      </p:sp>
    </p:spTree>
    <p:extLst>
      <p:ext uri="{BB962C8B-B14F-4D97-AF65-F5344CB8AC3E}">
        <p14:creationId xmlns:p14="http://schemas.microsoft.com/office/powerpoint/2010/main" val="3249504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Think of possibility of diabetes in following patient </a:t>
            </a:r>
            <a:endParaRPr lang="ar-IQ" dirty="0"/>
          </a:p>
        </p:txBody>
      </p:sp>
      <p:sp>
        <p:nvSpPr>
          <p:cNvPr id="3" name="عنصر نائب للمحتوى 2"/>
          <p:cNvSpPr>
            <a:spLocks noGrp="1"/>
          </p:cNvSpPr>
          <p:nvPr>
            <p:ph idx="1"/>
          </p:nvPr>
        </p:nvSpPr>
        <p:spPr/>
        <p:txBody>
          <a:bodyPr>
            <a:normAutofit fontScale="62500" lnSpcReduction="20000"/>
          </a:bodyPr>
          <a:lstStyle/>
          <a:p>
            <a:pPr algn="l" rtl="0">
              <a:buFont typeface="Wingdings" pitchFamily="2" charset="2"/>
              <a:buChar char="Ø"/>
            </a:pPr>
            <a:r>
              <a:rPr lang="en-GB" dirty="0" smtClean="0"/>
              <a:t>Obese </a:t>
            </a:r>
          </a:p>
          <a:p>
            <a:pPr algn="l" rtl="0">
              <a:buFont typeface="Wingdings" pitchFamily="2" charset="2"/>
              <a:buChar char="Ø"/>
            </a:pPr>
            <a:r>
              <a:rPr lang="en-GB" dirty="0" smtClean="0"/>
              <a:t>recurrent </a:t>
            </a:r>
            <a:r>
              <a:rPr lang="en-GB" dirty="0"/>
              <a:t>infections (especially yeast vaginitis, skin </a:t>
            </a:r>
            <a:r>
              <a:rPr lang="en-GB" dirty="0" smtClean="0"/>
              <a:t>infections, and </a:t>
            </a:r>
            <a:r>
              <a:rPr lang="en-GB" dirty="0"/>
              <a:t>periodontal infections</a:t>
            </a:r>
            <a:r>
              <a:rPr lang="en-GB" dirty="0" smtClean="0"/>
              <a:t>)</a:t>
            </a:r>
          </a:p>
          <a:p>
            <a:pPr algn="l" rtl="0">
              <a:buFont typeface="Wingdings" pitchFamily="2" charset="2"/>
              <a:buChar char="Ø"/>
            </a:pPr>
            <a:r>
              <a:rPr lang="en-GB" dirty="0" smtClean="0"/>
              <a:t> </a:t>
            </a:r>
            <a:r>
              <a:rPr lang="en-GB" dirty="0"/>
              <a:t>slow healing </a:t>
            </a:r>
            <a:r>
              <a:rPr lang="en-GB" dirty="0" smtClean="0"/>
              <a:t>wounds</a:t>
            </a:r>
          </a:p>
          <a:p>
            <a:pPr algn="l" rtl="0">
              <a:buFont typeface="Wingdings" pitchFamily="2" charset="2"/>
              <a:buChar char="Ø"/>
            </a:pPr>
            <a:r>
              <a:rPr lang="en-GB" dirty="0" smtClean="0"/>
              <a:t>neurological </a:t>
            </a:r>
            <a:r>
              <a:rPr lang="en-GB" dirty="0"/>
              <a:t>syndromes (especially focal limb </a:t>
            </a:r>
            <a:r>
              <a:rPr lang="en-GB" dirty="0" smtClean="0"/>
              <a:t>neuropathies presenting </a:t>
            </a:r>
            <a:r>
              <a:rPr lang="en-GB" dirty="0"/>
              <a:t>with </a:t>
            </a:r>
            <a:r>
              <a:rPr lang="en-GB" dirty="0" err="1"/>
              <a:t>paresthesias</a:t>
            </a:r>
            <a:r>
              <a:rPr lang="en-GB" dirty="0"/>
              <a:t>, burning, and tingling in </a:t>
            </a:r>
            <a:r>
              <a:rPr lang="en-GB" dirty="0" smtClean="0"/>
              <a:t>the extremities)</a:t>
            </a:r>
          </a:p>
          <a:p>
            <a:pPr algn="l" rtl="0">
              <a:buFont typeface="Wingdings" pitchFamily="2" charset="2"/>
              <a:buChar char="Ø"/>
            </a:pPr>
            <a:r>
              <a:rPr lang="en-GB" dirty="0" smtClean="0"/>
              <a:t>visual </a:t>
            </a:r>
            <a:r>
              <a:rPr lang="en-GB" dirty="0"/>
              <a:t>changes and blurry </a:t>
            </a:r>
            <a:r>
              <a:rPr lang="en-GB" dirty="0" smtClean="0"/>
              <a:t>vision</a:t>
            </a:r>
          </a:p>
          <a:p>
            <a:pPr algn="l" rtl="0">
              <a:buFont typeface="Wingdings" pitchFamily="2" charset="2"/>
              <a:buChar char="Ø"/>
            </a:pPr>
            <a:r>
              <a:rPr lang="en-GB" dirty="0" smtClean="0"/>
              <a:t>abdominal </a:t>
            </a:r>
            <a:r>
              <a:rPr lang="en-GB" dirty="0"/>
              <a:t>pain from </a:t>
            </a:r>
            <a:r>
              <a:rPr lang="en-GB" dirty="0" err="1"/>
              <a:t>nonalcoholic</a:t>
            </a:r>
            <a:r>
              <a:rPr lang="en-GB" dirty="0"/>
              <a:t> fatty liver or </a:t>
            </a:r>
            <a:r>
              <a:rPr lang="en-GB" dirty="0" smtClean="0"/>
              <a:t>chronic pancreatitis </a:t>
            </a:r>
            <a:r>
              <a:rPr lang="en-GB" dirty="0"/>
              <a:t>(often from chronic excessive alcohol </a:t>
            </a:r>
            <a:r>
              <a:rPr lang="en-GB" dirty="0" smtClean="0"/>
              <a:t>consumption)</a:t>
            </a:r>
          </a:p>
          <a:p>
            <a:pPr algn="l" rtl="0">
              <a:buFont typeface="Wingdings" pitchFamily="2" charset="2"/>
              <a:buChar char="Ø"/>
            </a:pPr>
            <a:r>
              <a:rPr lang="en-GB" dirty="0" smtClean="0"/>
              <a:t>heart </a:t>
            </a:r>
            <a:r>
              <a:rPr lang="en-GB" dirty="0"/>
              <a:t>disease or stroke, especially among people who </a:t>
            </a:r>
            <a:r>
              <a:rPr lang="en-GB" dirty="0" smtClean="0"/>
              <a:t>have not </a:t>
            </a:r>
            <a:r>
              <a:rPr lang="en-GB" dirty="0"/>
              <a:t>had consistent medical </a:t>
            </a:r>
            <a:r>
              <a:rPr lang="en-GB" dirty="0" smtClean="0"/>
              <a:t>care</a:t>
            </a:r>
          </a:p>
          <a:p>
            <a:pPr algn="l" rtl="0">
              <a:buFont typeface="Wingdings" pitchFamily="2" charset="2"/>
              <a:buChar char="Ø"/>
            </a:pPr>
            <a:r>
              <a:rPr lang="en-GB" dirty="0" smtClean="0"/>
              <a:t>in </a:t>
            </a:r>
            <a:r>
              <a:rPr lang="en-GB" dirty="0"/>
              <a:t>women, menstrual irregularity and obesity, </a:t>
            </a:r>
            <a:r>
              <a:rPr lang="en-GB" dirty="0" smtClean="0"/>
              <a:t>polycystic ovarian </a:t>
            </a:r>
            <a:r>
              <a:rPr lang="en-GB" dirty="0"/>
              <a:t>syndrome, history of gestational diabetes or </a:t>
            </a:r>
            <a:r>
              <a:rPr lang="en-GB" dirty="0" smtClean="0"/>
              <a:t>giving birth </a:t>
            </a:r>
            <a:r>
              <a:rPr lang="en-GB" dirty="0"/>
              <a:t>to an infant weighing more than 9 </a:t>
            </a:r>
            <a:r>
              <a:rPr lang="en-GB" dirty="0" err="1" smtClean="0"/>
              <a:t>lb</a:t>
            </a:r>
            <a:endParaRPr lang="en-GB"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33992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398"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 of diabetes </a:t>
            </a:r>
            <a:endParaRPr lang="ar-IQ" dirty="0"/>
          </a:p>
        </p:txBody>
      </p:sp>
      <p:sp>
        <p:nvSpPr>
          <p:cNvPr id="3" name="عنصر نائب للمحتوى 2"/>
          <p:cNvSpPr>
            <a:spLocks noGrp="1"/>
          </p:cNvSpPr>
          <p:nvPr>
            <p:ph idx="1"/>
          </p:nvPr>
        </p:nvSpPr>
        <p:spPr>
          <a:xfrm>
            <a:off x="457200" y="1600200"/>
            <a:ext cx="8507288" cy="4525963"/>
          </a:xfrm>
        </p:spPr>
        <p:txBody>
          <a:bodyPr>
            <a:normAutofit/>
          </a:bodyPr>
          <a:lstStyle/>
          <a:p>
            <a:pPr algn="l" rtl="0">
              <a:buFont typeface="Wingdings" pitchFamily="2" charset="2"/>
              <a:buChar char="Ø"/>
            </a:pPr>
            <a:r>
              <a:rPr lang="en-GB" dirty="0" smtClean="0"/>
              <a:t>2 Fasting </a:t>
            </a:r>
            <a:r>
              <a:rPr lang="en-GB" dirty="0"/>
              <a:t>plasma glucoses ≥</a:t>
            </a:r>
            <a:r>
              <a:rPr lang="en-GB" dirty="0" smtClean="0"/>
              <a:t>126  </a:t>
            </a:r>
            <a:r>
              <a:rPr lang="en-GB" dirty="0"/>
              <a:t>mg/</a:t>
            </a:r>
            <a:r>
              <a:rPr lang="en-GB" dirty="0" err="1"/>
              <a:t>dL</a:t>
            </a:r>
            <a:r>
              <a:rPr lang="en-GB" dirty="0" smtClean="0"/>
              <a:t>. (fasting 8 hr.)</a:t>
            </a:r>
          </a:p>
          <a:p>
            <a:pPr marL="0" indent="0" algn="l" rtl="0">
              <a:buNone/>
            </a:pPr>
            <a:r>
              <a:rPr lang="en-GB" dirty="0" smtClean="0"/>
              <a:t>    OR</a:t>
            </a:r>
          </a:p>
          <a:p>
            <a:pPr algn="l" rtl="0">
              <a:buFont typeface="Wingdings" pitchFamily="2" charset="2"/>
              <a:buChar char="Ø"/>
            </a:pPr>
            <a:r>
              <a:rPr lang="en-GB" dirty="0" smtClean="0"/>
              <a:t>A </a:t>
            </a:r>
            <a:r>
              <a:rPr lang="en-GB" dirty="0"/>
              <a:t>random </a:t>
            </a:r>
            <a:r>
              <a:rPr lang="en-GB" dirty="0" smtClean="0"/>
              <a:t>plasma glucose ≥200 mg/</a:t>
            </a:r>
            <a:r>
              <a:rPr lang="en-GB" dirty="0" err="1" smtClean="0"/>
              <a:t>dL</a:t>
            </a:r>
            <a:r>
              <a:rPr lang="en-GB" dirty="0" smtClean="0"/>
              <a:t> .</a:t>
            </a:r>
            <a:endParaRPr lang="en-GB" dirty="0"/>
          </a:p>
          <a:p>
            <a:pPr marL="0" indent="0" algn="l" rtl="0">
              <a:buNone/>
            </a:pPr>
            <a:r>
              <a:rPr lang="en-GB" dirty="0" smtClean="0"/>
              <a:t>   OR</a:t>
            </a:r>
            <a:endParaRPr lang="en-GB" dirty="0"/>
          </a:p>
          <a:p>
            <a:pPr algn="l" rtl="0">
              <a:buFont typeface="Wingdings" pitchFamily="2" charset="2"/>
              <a:buChar char="Ø"/>
            </a:pPr>
            <a:r>
              <a:rPr lang="en-GB" dirty="0"/>
              <a:t>HbA1C ≥6.5</a:t>
            </a:r>
            <a:r>
              <a:rPr lang="en-GB" dirty="0" smtClean="0"/>
              <a:t>%. </a:t>
            </a:r>
            <a:endParaRPr lang="en-GB" dirty="0"/>
          </a:p>
          <a:p>
            <a:pPr marL="0" indent="0" algn="l" rtl="0">
              <a:buNone/>
            </a:pPr>
            <a:r>
              <a:rPr lang="en-GB" dirty="0" smtClean="0"/>
              <a:t>   </a:t>
            </a:r>
            <a:endParaRPr lang="en-GB"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99033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4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Increased risk for diabetes in </a:t>
            </a:r>
            <a:endParaRPr lang="ar-IQ" dirty="0"/>
          </a:p>
        </p:txBody>
      </p:sp>
      <p:sp>
        <p:nvSpPr>
          <p:cNvPr id="3" name="عنصر نائب للمحتوى 2"/>
          <p:cNvSpPr>
            <a:spLocks noGrp="1"/>
          </p:cNvSpPr>
          <p:nvPr>
            <p:ph idx="1"/>
          </p:nvPr>
        </p:nvSpPr>
        <p:spPr>
          <a:xfrm>
            <a:off x="457200" y="1600200"/>
            <a:ext cx="8435280" cy="4525963"/>
          </a:xfrm>
        </p:spPr>
        <p:txBody>
          <a:bodyPr>
            <a:normAutofit/>
          </a:bodyPr>
          <a:lstStyle/>
          <a:p>
            <a:pPr algn="l" rtl="0">
              <a:buFont typeface="Wingdings" pitchFamily="2" charset="2"/>
              <a:buChar char="Ø"/>
            </a:pPr>
            <a:r>
              <a:rPr lang="en-GB" dirty="0" smtClean="0"/>
              <a:t>Fasting </a:t>
            </a:r>
            <a:r>
              <a:rPr lang="en-GB" dirty="0"/>
              <a:t>plasma glucose 100–125 mg/</a:t>
            </a:r>
            <a:r>
              <a:rPr lang="en-GB" dirty="0" err="1"/>
              <a:t>dL</a:t>
            </a:r>
            <a:endParaRPr lang="en-GB" dirty="0"/>
          </a:p>
          <a:p>
            <a:pPr marL="0" indent="0" algn="l" rtl="0">
              <a:buNone/>
            </a:pPr>
            <a:r>
              <a:rPr lang="en-GB" dirty="0" smtClean="0"/>
              <a:t>(</a:t>
            </a:r>
            <a:r>
              <a:rPr lang="en-GB" dirty="0"/>
              <a:t>impaired fasting </a:t>
            </a:r>
            <a:r>
              <a:rPr lang="en-GB" dirty="0" smtClean="0"/>
              <a:t>glucose/ </a:t>
            </a:r>
            <a:r>
              <a:rPr lang="en-GB" dirty="0" err="1" smtClean="0"/>
              <a:t>prediabetes</a:t>
            </a:r>
            <a:r>
              <a:rPr lang="en-GB" dirty="0" smtClean="0"/>
              <a:t>)</a:t>
            </a:r>
          </a:p>
          <a:p>
            <a:pPr algn="l" rtl="0">
              <a:buFont typeface="Wingdings" pitchFamily="2" charset="2"/>
              <a:buChar char="Ø"/>
            </a:pPr>
            <a:r>
              <a:rPr lang="en-GB" dirty="0" smtClean="0"/>
              <a:t>2-hour </a:t>
            </a:r>
            <a:r>
              <a:rPr lang="en-GB" dirty="0"/>
              <a:t>(75g) glucose tolerance </a:t>
            </a:r>
            <a:r>
              <a:rPr lang="en-GB" dirty="0" smtClean="0"/>
              <a:t>test 140–199 mg/</a:t>
            </a:r>
            <a:r>
              <a:rPr lang="en-GB" dirty="0" err="1" smtClean="0"/>
              <a:t>dL</a:t>
            </a:r>
            <a:r>
              <a:rPr lang="en-GB" dirty="0" smtClean="0"/>
              <a:t>(impaired glucose tolerance/</a:t>
            </a:r>
            <a:r>
              <a:rPr lang="en-GB" dirty="0" err="1" smtClean="0"/>
              <a:t>prediabetes</a:t>
            </a:r>
            <a:r>
              <a:rPr lang="en-GB" dirty="0"/>
              <a:t>)</a:t>
            </a:r>
          </a:p>
          <a:p>
            <a:pPr algn="l" rtl="0">
              <a:buFont typeface="Wingdings" pitchFamily="2" charset="2"/>
              <a:buChar char="Ø"/>
            </a:pPr>
            <a:r>
              <a:rPr lang="en-GB" dirty="0" err="1" smtClean="0"/>
              <a:t>Hb</a:t>
            </a:r>
            <a:r>
              <a:rPr lang="en-GB" dirty="0" smtClean="0"/>
              <a:t> A1C </a:t>
            </a:r>
            <a:r>
              <a:rPr lang="en-GB" dirty="0"/>
              <a:t>5.7–6.4</a:t>
            </a:r>
            <a:r>
              <a:rPr lang="en-GB" dirty="0" smtClean="0"/>
              <a:t>%</a:t>
            </a:r>
            <a:endParaRPr lang="en-GB" dirty="0"/>
          </a:p>
        </p:txBody>
      </p:sp>
    </p:spTree>
    <p:extLst>
      <p:ext uri="{BB962C8B-B14F-4D97-AF65-F5344CB8AC3E}">
        <p14:creationId xmlns:p14="http://schemas.microsoft.com/office/powerpoint/2010/main" val="378297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Evaluation </a:t>
            </a:r>
            <a:endParaRPr lang="ar-IQ" dirty="0"/>
          </a:p>
        </p:txBody>
      </p:sp>
      <p:sp>
        <p:nvSpPr>
          <p:cNvPr id="3" name="عنصر نائب للمحتوى 2"/>
          <p:cNvSpPr>
            <a:spLocks noGrp="1"/>
          </p:cNvSpPr>
          <p:nvPr>
            <p:ph idx="1"/>
          </p:nvPr>
        </p:nvSpPr>
        <p:spPr/>
        <p:txBody>
          <a:bodyPr>
            <a:normAutofit fontScale="92500" lnSpcReduction="10000"/>
          </a:bodyPr>
          <a:lstStyle/>
          <a:p>
            <a:pPr marL="0" indent="0" algn="l" rtl="0">
              <a:buNone/>
            </a:pPr>
            <a:r>
              <a:rPr lang="en-US" dirty="0"/>
              <a:t>The initial evaluation should include </a:t>
            </a:r>
            <a:endParaRPr lang="en-US" dirty="0" smtClean="0"/>
          </a:p>
          <a:p>
            <a:pPr algn="l" rtl="0">
              <a:buFont typeface="Wingdings" pitchFamily="2" charset="2"/>
              <a:buChar char="Ø"/>
            </a:pPr>
            <a:r>
              <a:rPr lang="en-US" dirty="0" smtClean="0"/>
              <a:t>history</a:t>
            </a:r>
            <a:r>
              <a:rPr lang="en-US" dirty="0"/>
              <a:t>, </a:t>
            </a:r>
            <a:endParaRPr lang="en-US" dirty="0" smtClean="0"/>
          </a:p>
          <a:p>
            <a:pPr algn="l" rtl="0">
              <a:buFont typeface="Wingdings" pitchFamily="2" charset="2"/>
              <a:buChar char="Ø"/>
            </a:pPr>
            <a:r>
              <a:rPr lang="en-US" dirty="0" smtClean="0"/>
              <a:t>physical exam,</a:t>
            </a:r>
          </a:p>
          <a:p>
            <a:pPr algn="l" rtl="0">
              <a:buFont typeface="Wingdings" pitchFamily="2" charset="2"/>
              <a:buChar char="Ø"/>
            </a:pPr>
            <a:r>
              <a:rPr lang="en-US" dirty="0" smtClean="0"/>
              <a:t>laboratory </a:t>
            </a:r>
            <a:r>
              <a:rPr lang="en-US" dirty="0"/>
              <a:t>evaluation</a:t>
            </a:r>
            <a:r>
              <a:rPr lang="en-US" dirty="0" smtClean="0"/>
              <a:t>,</a:t>
            </a:r>
          </a:p>
          <a:p>
            <a:pPr algn="l" rtl="0">
              <a:buFont typeface="Wingdings" pitchFamily="2" charset="2"/>
              <a:buChar char="Ø"/>
            </a:pPr>
            <a:r>
              <a:rPr lang="en-US" dirty="0" smtClean="0"/>
              <a:t>and </a:t>
            </a:r>
            <a:r>
              <a:rPr lang="en-US" dirty="0"/>
              <a:t>referrals for specialized evaluation.</a:t>
            </a:r>
          </a:p>
          <a:p>
            <a:pPr marL="0" indent="0" algn="just" rtl="0">
              <a:buNone/>
            </a:pPr>
            <a:r>
              <a:rPr lang="en-US" dirty="0" smtClean="0"/>
              <a:t>  The </a:t>
            </a:r>
            <a:r>
              <a:rPr lang="en-US" dirty="0"/>
              <a:t>evaluation should classify the patient into diabetes </a:t>
            </a:r>
            <a:r>
              <a:rPr lang="en-US" dirty="0" smtClean="0"/>
              <a:t>type, identify </a:t>
            </a:r>
            <a:r>
              <a:rPr lang="en-US" dirty="0"/>
              <a:t>any current diabetes complications, and help </a:t>
            </a:r>
            <a:r>
              <a:rPr lang="en-US" dirty="0" smtClean="0"/>
              <a:t>develop the </a:t>
            </a:r>
            <a:r>
              <a:rPr lang="en-US" dirty="0"/>
              <a:t>patient’s diabetes continuity care </a:t>
            </a:r>
            <a:r>
              <a:rPr lang="en-US" dirty="0" smtClean="0"/>
              <a:t>plan.</a:t>
            </a:r>
            <a:endParaRPr lang="ar-IQ" dirty="0"/>
          </a:p>
        </p:txBody>
      </p:sp>
    </p:spTree>
    <p:extLst>
      <p:ext uri="{BB962C8B-B14F-4D97-AF65-F5344CB8AC3E}">
        <p14:creationId xmlns:p14="http://schemas.microsoft.com/office/powerpoint/2010/main" val="77009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History </a:t>
            </a:r>
            <a:endParaRPr lang="ar-IQ" dirty="0"/>
          </a:p>
        </p:txBody>
      </p:sp>
      <p:sp>
        <p:nvSpPr>
          <p:cNvPr id="3" name="عنصر نائب للمحتوى 2"/>
          <p:cNvSpPr>
            <a:spLocks noGrp="1"/>
          </p:cNvSpPr>
          <p:nvPr>
            <p:ph idx="1"/>
          </p:nvPr>
        </p:nvSpPr>
        <p:spPr>
          <a:xfrm>
            <a:off x="323528" y="1268760"/>
            <a:ext cx="8712968" cy="5256584"/>
          </a:xfrm>
        </p:spPr>
        <p:txBody>
          <a:bodyPr>
            <a:normAutofit fontScale="85000" lnSpcReduction="20000"/>
          </a:bodyPr>
          <a:lstStyle/>
          <a:p>
            <a:pPr marL="0" indent="0" algn="just" rtl="0">
              <a:buNone/>
            </a:pPr>
            <a:r>
              <a:rPr lang="en-US" dirty="0"/>
              <a:t> can provide information regarding current status and future risk </a:t>
            </a:r>
            <a:r>
              <a:rPr lang="en-US" dirty="0" smtClean="0"/>
              <a:t>of complications</a:t>
            </a:r>
            <a:r>
              <a:rPr lang="en-US" dirty="0"/>
              <a:t>. </a:t>
            </a:r>
            <a:endParaRPr lang="en-US" dirty="0" smtClean="0"/>
          </a:p>
          <a:p>
            <a:pPr algn="just" rtl="0">
              <a:buFont typeface="Wingdings" pitchFamily="2" charset="2"/>
              <a:buChar char="Ø"/>
            </a:pPr>
            <a:r>
              <a:rPr lang="en-US" dirty="0" smtClean="0"/>
              <a:t>Medical history of </a:t>
            </a:r>
            <a:r>
              <a:rPr lang="en-US" dirty="0"/>
              <a:t>hypertension, </a:t>
            </a:r>
            <a:r>
              <a:rPr lang="en-US" dirty="0" smtClean="0"/>
              <a:t>dyslipidemia.</a:t>
            </a:r>
          </a:p>
          <a:p>
            <a:pPr algn="just" rtl="0">
              <a:buFont typeface="Wingdings" pitchFamily="2" charset="2"/>
              <a:buChar char="Ø"/>
            </a:pPr>
            <a:r>
              <a:rPr lang="en-US" dirty="0" smtClean="0"/>
              <a:t>social history  (smoking)  </a:t>
            </a:r>
          </a:p>
          <a:p>
            <a:pPr algn="just" rtl="0">
              <a:buFont typeface="Wingdings" pitchFamily="2" charset="2"/>
              <a:buChar char="Ø"/>
            </a:pPr>
            <a:r>
              <a:rPr lang="en-US" dirty="0" smtClean="0"/>
              <a:t>health habits, </a:t>
            </a:r>
          </a:p>
          <a:p>
            <a:pPr algn="just" rtl="0">
              <a:buFont typeface="Wingdings" pitchFamily="2" charset="2"/>
              <a:buChar char="Ø"/>
            </a:pPr>
            <a:r>
              <a:rPr lang="en-US" dirty="0"/>
              <a:t>family history of  </a:t>
            </a:r>
            <a:r>
              <a:rPr lang="en-US" dirty="0" smtClean="0"/>
              <a:t>diabetes, premature </a:t>
            </a:r>
            <a:r>
              <a:rPr lang="en-US" dirty="0"/>
              <a:t>cardiovascular disease and any complications of diabetes in family members. </a:t>
            </a:r>
          </a:p>
          <a:p>
            <a:pPr algn="just" rtl="0">
              <a:buFont typeface="Wingdings" pitchFamily="2" charset="2"/>
              <a:buChar char="Ø"/>
            </a:pPr>
            <a:r>
              <a:rPr lang="en-US" dirty="0" smtClean="0"/>
              <a:t>Symptoms </a:t>
            </a:r>
            <a:r>
              <a:rPr lang="en-US" dirty="0"/>
              <a:t>to ask about include visual </a:t>
            </a:r>
            <a:r>
              <a:rPr lang="en-US" dirty="0" smtClean="0"/>
              <a:t>problems, periodontal </a:t>
            </a:r>
            <a:r>
              <a:rPr lang="en-US" dirty="0"/>
              <a:t>irritations, skin rashes, fatigue, sexual </a:t>
            </a:r>
            <a:r>
              <a:rPr lang="en-US" dirty="0" smtClean="0"/>
              <a:t>dysfunction, and </a:t>
            </a:r>
            <a:r>
              <a:rPr lang="en-US" dirty="0" err="1"/>
              <a:t>paresthesias</a:t>
            </a:r>
            <a:r>
              <a:rPr lang="en-US" dirty="0"/>
              <a:t> </a:t>
            </a:r>
            <a:r>
              <a:rPr lang="en-US" dirty="0" smtClean="0"/>
              <a:t>.</a:t>
            </a:r>
          </a:p>
          <a:p>
            <a:pPr algn="just" rtl="0">
              <a:buFont typeface="Wingdings" pitchFamily="2" charset="2"/>
              <a:buChar char="Ø"/>
            </a:pPr>
            <a:r>
              <a:rPr lang="en-US" dirty="0" smtClean="0"/>
              <a:t>For women who </a:t>
            </a:r>
            <a:r>
              <a:rPr lang="en-US" dirty="0"/>
              <a:t>have had children, a history of gestational diabetes or </a:t>
            </a:r>
            <a:r>
              <a:rPr lang="en-US" dirty="0" smtClean="0"/>
              <a:t>having a </a:t>
            </a:r>
            <a:r>
              <a:rPr lang="en-US" dirty="0"/>
              <a:t>baby weighing more than 9 </a:t>
            </a:r>
            <a:r>
              <a:rPr lang="en-US" dirty="0" err="1"/>
              <a:t>lb</a:t>
            </a:r>
            <a:r>
              <a:rPr lang="en-US" dirty="0"/>
              <a:t> are important evidence </a:t>
            </a:r>
            <a:r>
              <a:rPr lang="en-US" dirty="0" smtClean="0"/>
              <a:t>of prior </a:t>
            </a:r>
            <a:r>
              <a:rPr lang="en-US" dirty="0"/>
              <a:t>insulin resistance. </a:t>
            </a:r>
            <a:r>
              <a:rPr lang="en-US" dirty="0" smtClean="0"/>
              <a:t> </a:t>
            </a:r>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416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11"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Physical examination </a:t>
            </a:r>
            <a:endParaRPr lang="ar-IQ" dirty="0"/>
          </a:p>
        </p:txBody>
      </p:sp>
      <p:sp>
        <p:nvSpPr>
          <p:cNvPr id="3" name="عنصر نائب للمحتوى 2"/>
          <p:cNvSpPr>
            <a:spLocks noGrp="1"/>
          </p:cNvSpPr>
          <p:nvPr>
            <p:ph idx="1"/>
          </p:nvPr>
        </p:nvSpPr>
        <p:spPr/>
        <p:txBody>
          <a:bodyPr>
            <a:normAutofit/>
          </a:bodyPr>
          <a:lstStyle/>
          <a:p>
            <a:pPr algn="just" rtl="0">
              <a:buFont typeface="Wingdings" pitchFamily="2" charset="2"/>
              <a:buChar char="Ø"/>
            </a:pPr>
            <a:r>
              <a:rPr lang="en-US" dirty="0"/>
              <a:t>Body mass index (BMI) should be </a:t>
            </a:r>
            <a:r>
              <a:rPr lang="en-US" dirty="0" smtClean="0"/>
              <a:t>calculated</a:t>
            </a:r>
          </a:p>
          <a:p>
            <a:pPr algn="just" rtl="0">
              <a:buFont typeface="Wingdings" pitchFamily="2" charset="2"/>
              <a:buChar char="Ø"/>
            </a:pPr>
            <a:r>
              <a:rPr lang="en-US" dirty="0" smtClean="0"/>
              <a:t>Blood </a:t>
            </a:r>
            <a:r>
              <a:rPr lang="en-US" dirty="0"/>
              <a:t>pressure is critical and </a:t>
            </a:r>
            <a:r>
              <a:rPr lang="en-US" dirty="0" smtClean="0"/>
              <a:t>will guide </a:t>
            </a:r>
            <a:r>
              <a:rPr lang="en-US" dirty="0"/>
              <a:t>treatment. </a:t>
            </a:r>
            <a:endParaRPr lang="en-US" dirty="0" smtClean="0"/>
          </a:p>
          <a:p>
            <a:pPr algn="just" rtl="0">
              <a:buFont typeface="Wingdings" pitchFamily="2" charset="2"/>
              <a:buChar char="Ø"/>
            </a:pPr>
            <a:r>
              <a:rPr lang="en-US" dirty="0" smtClean="0"/>
              <a:t>A </a:t>
            </a:r>
            <a:r>
              <a:rPr lang="en-US" dirty="0" err="1" smtClean="0"/>
              <a:t>fundoscopic</a:t>
            </a:r>
            <a:r>
              <a:rPr lang="en-US" dirty="0" smtClean="0"/>
              <a:t> </a:t>
            </a:r>
            <a:r>
              <a:rPr lang="en-US" dirty="0"/>
              <a:t>examination will assess </a:t>
            </a:r>
            <a:r>
              <a:rPr lang="en-US" dirty="0" smtClean="0"/>
              <a:t>for cataracts </a:t>
            </a:r>
            <a:r>
              <a:rPr lang="en-US" dirty="0"/>
              <a:t>and retinopathy. </a:t>
            </a:r>
            <a:endParaRPr lang="en-US" dirty="0" smtClean="0"/>
          </a:p>
          <a:p>
            <a:pPr algn="just" rtl="0">
              <a:buFont typeface="Wingdings" pitchFamily="2" charset="2"/>
              <a:buChar char="Ø"/>
            </a:pPr>
            <a:r>
              <a:rPr lang="en-US" dirty="0" smtClean="0"/>
              <a:t>The </a:t>
            </a:r>
            <a:r>
              <a:rPr lang="en-US" dirty="0"/>
              <a:t>oral cavity should be </a:t>
            </a:r>
            <a:r>
              <a:rPr lang="en-US" dirty="0" smtClean="0"/>
              <a:t>thoroughly examined </a:t>
            </a:r>
            <a:r>
              <a:rPr lang="en-US" dirty="0"/>
              <a:t>for periodontal disease. </a:t>
            </a:r>
            <a:endParaRPr lang="en-US" dirty="0" smtClean="0"/>
          </a:p>
          <a:p>
            <a:pPr algn="just" rtl="0">
              <a:buFont typeface="Wingdings" pitchFamily="2" charset="2"/>
              <a:buChar char="Ø"/>
            </a:pPr>
            <a:r>
              <a:rPr lang="en-US" dirty="0" smtClean="0"/>
              <a:t>Palpation </a:t>
            </a:r>
            <a:r>
              <a:rPr lang="en-US" dirty="0"/>
              <a:t>of the </a:t>
            </a:r>
            <a:r>
              <a:rPr lang="en-US" dirty="0" smtClean="0"/>
              <a:t>thyroid.</a:t>
            </a: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62691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00"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