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 id="2147483780" r:id="rId2"/>
  </p:sldMasterIdLst>
  <p:notesMasterIdLst>
    <p:notesMasterId r:id="rId44"/>
  </p:notesMasterIdLst>
  <p:sldIdLst>
    <p:sldId id="256" r:id="rId3"/>
    <p:sldId id="265" r:id="rId4"/>
    <p:sldId id="270" r:id="rId5"/>
    <p:sldId id="271" r:id="rId6"/>
    <p:sldId id="272" r:id="rId7"/>
    <p:sldId id="278" r:id="rId8"/>
    <p:sldId id="262" r:id="rId9"/>
    <p:sldId id="263" r:id="rId10"/>
    <p:sldId id="279" r:id="rId11"/>
    <p:sldId id="280" r:id="rId12"/>
    <p:sldId id="266" r:id="rId13"/>
    <p:sldId id="268" r:id="rId14"/>
    <p:sldId id="257" r:id="rId15"/>
    <p:sldId id="258" r:id="rId16"/>
    <p:sldId id="259" r:id="rId17"/>
    <p:sldId id="260" r:id="rId18"/>
    <p:sldId id="261" r:id="rId19"/>
    <p:sldId id="329" r:id="rId20"/>
    <p:sldId id="330" r:id="rId21"/>
    <p:sldId id="331" r:id="rId22"/>
    <p:sldId id="332" r:id="rId23"/>
    <p:sldId id="333" r:id="rId24"/>
    <p:sldId id="334" r:id="rId25"/>
    <p:sldId id="335" r:id="rId26"/>
    <p:sldId id="336" r:id="rId27"/>
    <p:sldId id="337" r:id="rId28"/>
    <p:sldId id="338" r:id="rId29"/>
    <p:sldId id="339" r:id="rId30"/>
    <p:sldId id="340" r:id="rId31"/>
    <p:sldId id="341" r:id="rId32"/>
    <p:sldId id="342" r:id="rId33"/>
    <p:sldId id="343" r:id="rId34"/>
    <p:sldId id="344" r:id="rId35"/>
    <p:sldId id="345" r:id="rId36"/>
    <p:sldId id="346" r:id="rId37"/>
    <p:sldId id="347" r:id="rId38"/>
    <p:sldId id="348" r:id="rId39"/>
    <p:sldId id="264" r:id="rId40"/>
    <p:sldId id="267" r:id="rId41"/>
    <p:sldId id="328" r:id="rId42"/>
    <p:sldId id="327"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snaa Taman" initials="HT" lastIdx="1" clrIdx="0">
    <p:extLst>
      <p:ext uri="{19B8F6BF-5375-455C-9EA6-DF929625EA0E}">
        <p15:presenceInfo xmlns:p15="http://schemas.microsoft.com/office/powerpoint/2012/main" userId="2ea6007f81fd4d2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66"/>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94" autoAdjust="0"/>
    <p:restoredTop sz="94660"/>
  </p:normalViewPr>
  <p:slideViewPr>
    <p:cSldViewPr>
      <p:cViewPr varScale="1">
        <p:scale>
          <a:sx n="69" d="100"/>
          <a:sy n="69" d="100"/>
        </p:scale>
        <p:origin x="684"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2CD14A-3A49-4953-9C87-3D6AF7E228D9}"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049B8183-10C4-4380-AB3A-23AB6C239CE7}">
      <dgm:prSet/>
      <dgm:spPr/>
      <dgm:t>
        <a:bodyPr/>
        <a:lstStyle/>
        <a:p>
          <a:r>
            <a:rPr lang="en-GB"/>
            <a:t>In the spinal cord (lateral sclerosis ).</a:t>
          </a:r>
          <a:endParaRPr lang="en-US"/>
        </a:p>
      </dgm:t>
    </dgm:pt>
    <dgm:pt modelId="{8BEF82A0-FB95-4B1A-81F9-7BF231BF63E2}" type="parTrans" cxnId="{1C114D84-0A5D-4A31-BAE4-8DCD9B29BBC4}">
      <dgm:prSet/>
      <dgm:spPr/>
      <dgm:t>
        <a:bodyPr/>
        <a:lstStyle/>
        <a:p>
          <a:endParaRPr lang="en-US"/>
        </a:p>
      </dgm:t>
    </dgm:pt>
    <dgm:pt modelId="{298FDE3E-7638-4A4C-B0E1-0D89590AA907}" type="sibTrans" cxnId="{1C114D84-0A5D-4A31-BAE4-8DCD9B29BBC4}">
      <dgm:prSet/>
      <dgm:spPr/>
      <dgm:t>
        <a:bodyPr/>
        <a:lstStyle/>
        <a:p>
          <a:endParaRPr lang="en-US"/>
        </a:p>
      </dgm:t>
    </dgm:pt>
    <dgm:pt modelId="{E9172F3C-D9C9-4AD6-8C4E-7A859C038E5E}">
      <dgm:prSet/>
      <dgm:spPr/>
      <dgm:t>
        <a:bodyPr/>
        <a:lstStyle/>
        <a:p>
          <a:r>
            <a:rPr lang="en-GB"/>
            <a:t>In brain stem or cerebral hemisphere (pseudobulbar palsy)</a:t>
          </a:r>
          <a:endParaRPr lang="en-US"/>
        </a:p>
      </dgm:t>
    </dgm:pt>
    <dgm:pt modelId="{0012BFAF-0775-4585-A89B-DB0F2616AD87}" type="parTrans" cxnId="{C0C2AE16-BD78-444B-BF31-53241AD88993}">
      <dgm:prSet/>
      <dgm:spPr/>
      <dgm:t>
        <a:bodyPr/>
        <a:lstStyle/>
        <a:p>
          <a:endParaRPr lang="en-US"/>
        </a:p>
      </dgm:t>
    </dgm:pt>
    <dgm:pt modelId="{8785A1D2-DA7F-4936-8DC7-8FD7A98B9384}" type="sibTrans" cxnId="{C0C2AE16-BD78-444B-BF31-53241AD88993}">
      <dgm:prSet/>
      <dgm:spPr/>
      <dgm:t>
        <a:bodyPr/>
        <a:lstStyle/>
        <a:p>
          <a:endParaRPr lang="en-US"/>
        </a:p>
      </dgm:t>
    </dgm:pt>
    <dgm:pt modelId="{17A5E1F6-7F55-4245-A9C3-626E39EB5A5B}" type="pres">
      <dgm:prSet presAssocID="{192CD14A-3A49-4953-9C87-3D6AF7E228D9}" presName="vert0" presStyleCnt="0">
        <dgm:presLayoutVars>
          <dgm:dir/>
          <dgm:animOne val="branch"/>
          <dgm:animLvl val="lvl"/>
        </dgm:presLayoutVars>
      </dgm:prSet>
      <dgm:spPr/>
    </dgm:pt>
    <dgm:pt modelId="{E788D45A-6C45-4C19-A419-27980217C498}" type="pres">
      <dgm:prSet presAssocID="{049B8183-10C4-4380-AB3A-23AB6C239CE7}" presName="thickLine" presStyleLbl="alignNode1" presStyleIdx="0" presStyleCnt="2"/>
      <dgm:spPr/>
    </dgm:pt>
    <dgm:pt modelId="{1DDFF82C-B28B-4CF5-BBC4-EC0B4887338D}" type="pres">
      <dgm:prSet presAssocID="{049B8183-10C4-4380-AB3A-23AB6C239CE7}" presName="horz1" presStyleCnt="0"/>
      <dgm:spPr/>
    </dgm:pt>
    <dgm:pt modelId="{93688162-CFA1-4213-A545-25F358D63984}" type="pres">
      <dgm:prSet presAssocID="{049B8183-10C4-4380-AB3A-23AB6C239CE7}" presName="tx1" presStyleLbl="revTx" presStyleIdx="0" presStyleCnt="2"/>
      <dgm:spPr/>
    </dgm:pt>
    <dgm:pt modelId="{DA281AB6-43E0-4CB1-963E-E5DCB7628B67}" type="pres">
      <dgm:prSet presAssocID="{049B8183-10C4-4380-AB3A-23AB6C239CE7}" presName="vert1" presStyleCnt="0"/>
      <dgm:spPr/>
    </dgm:pt>
    <dgm:pt modelId="{3005BC0C-B317-46DE-A141-E7963D0E4893}" type="pres">
      <dgm:prSet presAssocID="{E9172F3C-D9C9-4AD6-8C4E-7A859C038E5E}" presName="thickLine" presStyleLbl="alignNode1" presStyleIdx="1" presStyleCnt="2"/>
      <dgm:spPr/>
    </dgm:pt>
    <dgm:pt modelId="{BC95C440-1780-44D2-AFBF-3C2C29A69846}" type="pres">
      <dgm:prSet presAssocID="{E9172F3C-D9C9-4AD6-8C4E-7A859C038E5E}" presName="horz1" presStyleCnt="0"/>
      <dgm:spPr/>
    </dgm:pt>
    <dgm:pt modelId="{3B47E53D-314D-47B6-B11B-3BBF0A4BDBDF}" type="pres">
      <dgm:prSet presAssocID="{E9172F3C-D9C9-4AD6-8C4E-7A859C038E5E}" presName="tx1" presStyleLbl="revTx" presStyleIdx="1" presStyleCnt="2"/>
      <dgm:spPr/>
    </dgm:pt>
    <dgm:pt modelId="{6F918983-1800-4937-AD98-6A9612D367BE}" type="pres">
      <dgm:prSet presAssocID="{E9172F3C-D9C9-4AD6-8C4E-7A859C038E5E}" presName="vert1" presStyleCnt="0"/>
      <dgm:spPr/>
    </dgm:pt>
  </dgm:ptLst>
  <dgm:cxnLst>
    <dgm:cxn modelId="{C0C2AE16-BD78-444B-BF31-53241AD88993}" srcId="{192CD14A-3A49-4953-9C87-3D6AF7E228D9}" destId="{E9172F3C-D9C9-4AD6-8C4E-7A859C038E5E}" srcOrd="1" destOrd="0" parTransId="{0012BFAF-0775-4585-A89B-DB0F2616AD87}" sibTransId="{8785A1D2-DA7F-4936-8DC7-8FD7A98B9384}"/>
    <dgm:cxn modelId="{1C114D84-0A5D-4A31-BAE4-8DCD9B29BBC4}" srcId="{192CD14A-3A49-4953-9C87-3D6AF7E228D9}" destId="{049B8183-10C4-4380-AB3A-23AB6C239CE7}" srcOrd="0" destOrd="0" parTransId="{8BEF82A0-FB95-4B1A-81F9-7BF231BF63E2}" sibTransId="{298FDE3E-7638-4A4C-B0E1-0D89590AA907}"/>
    <dgm:cxn modelId="{9E017AA9-32D9-47B8-A003-A2BC9695D1E2}" type="presOf" srcId="{049B8183-10C4-4380-AB3A-23AB6C239CE7}" destId="{93688162-CFA1-4213-A545-25F358D63984}" srcOrd="0" destOrd="0" presId="urn:microsoft.com/office/officeart/2008/layout/LinedList"/>
    <dgm:cxn modelId="{69BCFFB1-FDDE-42AA-88BD-9745EC2FDADF}" type="presOf" srcId="{E9172F3C-D9C9-4AD6-8C4E-7A859C038E5E}" destId="{3B47E53D-314D-47B6-B11B-3BBF0A4BDBDF}" srcOrd="0" destOrd="0" presId="urn:microsoft.com/office/officeart/2008/layout/LinedList"/>
    <dgm:cxn modelId="{5CB77AD5-8A4E-4620-A68E-4D65F010C153}" type="presOf" srcId="{192CD14A-3A49-4953-9C87-3D6AF7E228D9}" destId="{17A5E1F6-7F55-4245-A9C3-626E39EB5A5B}" srcOrd="0" destOrd="0" presId="urn:microsoft.com/office/officeart/2008/layout/LinedList"/>
    <dgm:cxn modelId="{C4FCA5D5-9ED0-48AE-9B8C-BBDBECEF361F}" type="presParOf" srcId="{17A5E1F6-7F55-4245-A9C3-626E39EB5A5B}" destId="{E788D45A-6C45-4C19-A419-27980217C498}" srcOrd="0" destOrd="0" presId="urn:microsoft.com/office/officeart/2008/layout/LinedList"/>
    <dgm:cxn modelId="{CF101214-B8D3-4899-93C4-34F0E59248E3}" type="presParOf" srcId="{17A5E1F6-7F55-4245-A9C3-626E39EB5A5B}" destId="{1DDFF82C-B28B-4CF5-BBC4-EC0B4887338D}" srcOrd="1" destOrd="0" presId="urn:microsoft.com/office/officeart/2008/layout/LinedList"/>
    <dgm:cxn modelId="{2CEACE09-1DA0-4266-9EFE-E9E674200134}" type="presParOf" srcId="{1DDFF82C-B28B-4CF5-BBC4-EC0B4887338D}" destId="{93688162-CFA1-4213-A545-25F358D63984}" srcOrd="0" destOrd="0" presId="urn:microsoft.com/office/officeart/2008/layout/LinedList"/>
    <dgm:cxn modelId="{A26C8264-DAEF-4996-B4FB-4E8019704D3F}" type="presParOf" srcId="{1DDFF82C-B28B-4CF5-BBC4-EC0B4887338D}" destId="{DA281AB6-43E0-4CB1-963E-E5DCB7628B67}" srcOrd="1" destOrd="0" presId="urn:microsoft.com/office/officeart/2008/layout/LinedList"/>
    <dgm:cxn modelId="{B66EB627-DA28-463E-9239-AECA1DDE58A2}" type="presParOf" srcId="{17A5E1F6-7F55-4245-A9C3-626E39EB5A5B}" destId="{3005BC0C-B317-46DE-A141-E7963D0E4893}" srcOrd="2" destOrd="0" presId="urn:microsoft.com/office/officeart/2008/layout/LinedList"/>
    <dgm:cxn modelId="{C5477D7A-BD8D-446A-BA67-01F0B1CBAA90}" type="presParOf" srcId="{17A5E1F6-7F55-4245-A9C3-626E39EB5A5B}" destId="{BC95C440-1780-44D2-AFBF-3C2C29A69846}" srcOrd="3" destOrd="0" presId="urn:microsoft.com/office/officeart/2008/layout/LinedList"/>
    <dgm:cxn modelId="{3277DCE3-5DBF-4082-99F8-9E63B83CC60D}" type="presParOf" srcId="{BC95C440-1780-44D2-AFBF-3C2C29A69846}" destId="{3B47E53D-314D-47B6-B11B-3BBF0A4BDBDF}" srcOrd="0" destOrd="0" presId="urn:microsoft.com/office/officeart/2008/layout/LinedList"/>
    <dgm:cxn modelId="{CF0D441C-E959-4A08-A7DA-A2533B97C997}" type="presParOf" srcId="{BC95C440-1780-44D2-AFBF-3C2C29A69846}" destId="{6F918983-1800-4937-AD98-6A9612D367B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A7A255-E5E9-4EC8-9BF7-154F4AE57DB8}"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B288EE62-9E1F-45A2-9852-6EC23D54B3CF}">
      <dgm:prSet/>
      <dgm:spPr/>
      <dgm:t>
        <a:bodyPr/>
        <a:lstStyle/>
        <a:p>
          <a:r>
            <a:rPr lang="en-GB" dirty="0"/>
            <a:t>AHCs in spinal cord </a:t>
          </a:r>
          <a:r>
            <a:rPr lang="en-GB" b="1" dirty="0"/>
            <a:t>progressive muscular atrophy.</a:t>
          </a:r>
          <a:endParaRPr lang="en-US" dirty="0"/>
        </a:p>
      </dgm:t>
    </dgm:pt>
    <dgm:pt modelId="{724F8EC7-D7F8-4982-B1C0-2BFBB91457C6}" type="parTrans" cxnId="{55E88611-D3A0-4A43-A1A1-51AAD1911B1D}">
      <dgm:prSet/>
      <dgm:spPr/>
      <dgm:t>
        <a:bodyPr/>
        <a:lstStyle/>
        <a:p>
          <a:endParaRPr lang="en-US"/>
        </a:p>
      </dgm:t>
    </dgm:pt>
    <dgm:pt modelId="{E1289006-E74E-42A3-8BE9-72B2A9C05485}" type="sibTrans" cxnId="{55E88611-D3A0-4A43-A1A1-51AAD1911B1D}">
      <dgm:prSet/>
      <dgm:spPr/>
      <dgm:t>
        <a:bodyPr/>
        <a:lstStyle/>
        <a:p>
          <a:endParaRPr lang="en-US"/>
        </a:p>
      </dgm:t>
    </dgm:pt>
    <dgm:pt modelId="{BE3FA232-2ACC-46CC-B4A3-244009433288}">
      <dgm:prSet/>
      <dgm:spPr/>
      <dgm:t>
        <a:bodyPr/>
        <a:lstStyle/>
        <a:p>
          <a:r>
            <a:rPr lang="en-GB"/>
            <a:t>In brain stem cranial nerves nuclei </a:t>
          </a:r>
          <a:r>
            <a:rPr lang="en-GB" b="1"/>
            <a:t>true bulbar palsy </a:t>
          </a:r>
          <a:endParaRPr lang="en-US"/>
        </a:p>
      </dgm:t>
    </dgm:pt>
    <dgm:pt modelId="{1AB191C4-FAEF-4F28-BCCA-0E30DA40FF85}" type="parTrans" cxnId="{55F09F88-5C01-4B68-B4F9-77B9DB704CCC}">
      <dgm:prSet/>
      <dgm:spPr/>
      <dgm:t>
        <a:bodyPr/>
        <a:lstStyle/>
        <a:p>
          <a:endParaRPr lang="en-US"/>
        </a:p>
      </dgm:t>
    </dgm:pt>
    <dgm:pt modelId="{03AC4159-85C9-4F66-875E-4245E7DC74E0}" type="sibTrans" cxnId="{55F09F88-5C01-4B68-B4F9-77B9DB704CCC}">
      <dgm:prSet/>
      <dgm:spPr/>
      <dgm:t>
        <a:bodyPr/>
        <a:lstStyle/>
        <a:p>
          <a:endParaRPr lang="en-US"/>
        </a:p>
      </dgm:t>
    </dgm:pt>
    <dgm:pt modelId="{03CACC80-4572-41A8-9701-5E9A22924F0B}" type="pres">
      <dgm:prSet presAssocID="{37A7A255-E5E9-4EC8-9BF7-154F4AE57DB8}" presName="vert0" presStyleCnt="0">
        <dgm:presLayoutVars>
          <dgm:dir/>
          <dgm:animOne val="branch"/>
          <dgm:animLvl val="lvl"/>
        </dgm:presLayoutVars>
      </dgm:prSet>
      <dgm:spPr/>
    </dgm:pt>
    <dgm:pt modelId="{4791A9C2-58F9-4944-AC93-F1FFD4E2A364}" type="pres">
      <dgm:prSet presAssocID="{B288EE62-9E1F-45A2-9852-6EC23D54B3CF}" presName="thickLine" presStyleLbl="alignNode1" presStyleIdx="0" presStyleCnt="2"/>
      <dgm:spPr/>
    </dgm:pt>
    <dgm:pt modelId="{9BC975FA-B672-43E9-8BF1-68319AEB3240}" type="pres">
      <dgm:prSet presAssocID="{B288EE62-9E1F-45A2-9852-6EC23D54B3CF}" presName="horz1" presStyleCnt="0"/>
      <dgm:spPr/>
    </dgm:pt>
    <dgm:pt modelId="{D460B22E-DCE1-4C73-906B-7344765C5E8E}" type="pres">
      <dgm:prSet presAssocID="{B288EE62-9E1F-45A2-9852-6EC23D54B3CF}" presName="tx1" presStyleLbl="revTx" presStyleIdx="0" presStyleCnt="2"/>
      <dgm:spPr/>
    </dgm:pt>
    <dgm:pt modelId="{D15E68F4-FE3B-41D9-8F29-E76BE3A2C5BC}" type="pres">
      <dgm:prSet presAssocID="{B288EE62-9E1F-45A2-9852-6EC23D54B3CF}" presName="vert1" presStyleCnt="0"/>
      <dgm:spPr/>
    </dgm:pt>
    <dgm:pt modelId="{340ED3CD-628C-4224-AEEE-F2E7A455D6B0}" type="pres">
      <dgm:prSet presAssocID="{BE3FA232-2ACC-46CC-B4A3-244009433288}" presName="thickLine" presStyleLbl="alignNode1" presStyleIdx="1" presStyleCnt="2"/>
      <dgm:spPr/>
    </dgm:pt>
    <dgm:pt modelId="{81F586F5-174E-4E26-8268-8B176DA25587}" type="pres">
      <dgm:prSet presAssocID="{BE3FA232-2ACC-46CC-B4A3-244009433288}" presName="horz1" presStyleCnt="0"/>
      <dgm:spPr/>
    </dgm:pt>
    <dgm:pt modelId="{EC6568A5-A88A-422E-B96A-5F5DD141D0B2}" type="pres">
      <dgm:prSet presAssocID="{BE3FA232-2ACC-46CC-B4A3-244009433288}" presName="tx1" presStyleLbl="revTx" presStyleIdx="1" presStyleCnt="2"/>
      <dgm:spPr/>
    </dgm:pt>
    <dgm:pt modelId="{D77DBE18-EB17-4E55-9483-22442E359526}" type="pres">
      <dgm:prSet presAssocID="{BE3FA232-2ACC-46CC-B4A3-244009433288}" presName="vert1" presStyleCnt="0"/>
      <dgm:spPr/>
    </dgm:pt>
  </dgm:ptLst>
  <dgm:cxnLst>
    <dgm:cxn modelId="{AFB60501-3AFA-4E7A-925D-5BEA01CB89F5}" type="presOf" srcId="{B288EE62-9E1F-45A2-9852-6EC23D54B3CF}" destId="{D460B22E-DCE1-4C73-906B-7344765C5E8E}" srcOrd="0" destOrd="0" presId="urn:microsoft.com/office/officeart/2008/layout/LinedList"/>
    <dgm:cxn modelId="{55E88611-D3A0-4A43-A1A1-51AAD1911B1D}" srcId="{37A7A255-E5E9-4EC8-9BF7-154F4AE57DB8}" destId="{B288EE62-9E1F-45A2-9852-6EC23D54B3CF}" srcOrd="0" destOrd="0" parTransId="{724F8EC7-D7F8-4982-B1C0-2BFBB91457C6}" sibTransId="{E1289006-E74E-42A3-8BE9-72B2A9C05485}"/>
    <dgm:cxn modelId="{55F09F88-5C01-4B68-B4F9-77B9DB704CCC}" srcId="{37A7A255-E5E9-4EC8-9BF7-154F4AE57DB8}" destId="{BE3FA232-2ACC-46CC-B4A3-244009433288}" srcOrd="1" destOrd="0" parTransId="{1AB191C4-FAEF-4F28-BCCA-0E30DA40FF85}" sibTransId="{03AC4159-85C9-4F66-875E-4245E7DC74E0}"/>
    <dgm:cxn modelId="{12E23E9E-AD22-4B85-8FDD-A7FAFCC3182B}" type="presOf" srcId="{BE3FA232-2ACC-46CC-B4A3-244009433288}" destId="{EC6568A5-A88A-422E-B96A-5F5DD141D0B2}" srcOrd="0" destOrd="0" presId="urn:microsoft.com/office/officeart/2008/layout/LinedList"/>
    <dgm:cxn modelId="{219DDFF2-4418-44F7-AEA5-7E6C4512B1DF}" type="presOf" srcId="{37A7A255-E5E9-4EC8-9BF7-154F4AE57DB8}" destId="{03CACC80-4572-41A8-9701-5E9A22924F0B}" srcOrd="0" destOrd="0" presId="urn:microsoft.com/office/officeart/2008/layout/LinedList"/>
    <dgm:cxn modelId="{9DC3350F-D394-4A91-9212-E5F7AB70CD4F}" type="presParOf" srcId="{03CACC80-4572-41A8-9701-5E9A22924F0B}" destId="{4791A9C2-58F9-4944-AC93-F1FFD4E2A364}" srcOrd="0" destOrd="0" presId="urn:microsoft.com/office/officeart/2008/layout/LinedList"/>
    <dgm:cxn modelId="{A12F2C21-4114-4F19-BE3E-BE4042F4078B}" type="presParOf" srcId="{03CACC80-4572-41A8-9701-5E9A22924F0B}" destId="{9BC975FA-B672-43E9-8BF1-68319AEB3240}" srcOrd="1" destOrd="0" presId="urn:microsoft.com/office/officeart/2008/layout/LinedList"/>
    <dgm:cxn modelId="{E3CDDBF2-4FFC-4DDD-8775-681BBAE87C0E}" type="presParOf" srcId="{9BC975FA-B672-43E9-8BF1-68319AEB3240}" destId="{D460B22E-DCE1-4C73-906B-7344765C5E8E}" srcOrd="0" destOrd="0" presId="urn:microsoft.com/office/officeart/2008/layout/LinedList"/>
    <dgm:cxn modelId="{2023C9A8-3903-4293-B98C-4B7F929D6A2D}" type="presParOf" srcId="{9BC975FA-B672-43E9-8BF1-68319AEB3240}" destId="{D15E68F4-FE3B-41D9-8F29-E76BE3A2C5BC}" srcOrd="1" destOrd="0" presId="urn:microsoft.com/office/officeart/2008/layout/LinedList"/>
    <dgm:cxn modelId="{A76248E8-40CE-4B55-A730-14A5628010E9}" type="presParOf" srcId="{03CACC80-4572-41A8-9701-5E9A22924F0B}" destId="{340ED3CD-628C-4224-AEEE-F2E7A455D6B0}" srcOrd="2" destOrd="0" presId="urn:microsoft.com/office/officeart/2008/layout/LinedList"/>
    <dgm:cxn modelId="{C19A1E60-7646-4B8C-8A7E-536A66F10A32}" type="presParOf" srcId="{03CACC80-4572-41A8-9701-5E9A22924F0B}" destId="{81F586F5-174E-4E26-8268-8B176DA25587}" srcOrd="3" destOrd="0" presId="urn:microsoft.com/office/officeart/2008/layout/LinedList"/>
    <dgm:cxn modelId="{8F8F9055-86D6-44C6-99B3-175C35539323}" type="presParOf" srcId="{81F586F5-174E-4E26-8268-8B176DA25587}" destId="{EC6568A5-A88A-422E-B96A-5F5DD141D0B2}" srcOrd="0" destOrd="0" presId="urn:microsoft.com/office/officeart/2008/layout/LinedList"/>
    <dgm:cxn modelId="{EA4AD369-20B5-46CA-876C-0B54DAD0BDBF}" type="presParOf" srcId="{81F586F5-174E-4E26-8268-8B176DA25587}" destId="{D77DBE18-EB17-4E55-9483-22442E35952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8D45A-6C45-4C19-A419-27980217C498}">
      <dsp:nvSpPr>
        <dsp:cNvPr id="0" name=""/>
        <dsp:cNvSpPr/>
      </dsp:nvSpPr>
      <dsp:spPr>
        <a:xfrm>
          <a:off x="0" y="0"/>
          <a:ext cx="590618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688162-CFA1-4213-A545-25F358D63984}">
      <dsp:nvSpPr>
        <dsp:cNvPr id="0" name=""/>
        <dsp:cNvSpPr/>
      </dsp:nvSpPr>
      <dsp:spPr>
        <a:xfrm>
          <a:off x="0" y="0"/>
          <a:ext cx="5906181" cy="2615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en-GB" sz="4200" kern="1200"/>
            <a:t>In the spinal cord (lateral sclerosis ).</a:t>
          </a:r>
          <a:endParaRPr lang="en-US" sz="4200" kern="1200"/>
        </a:p>
      </dsp:txBody>
      <dsp:txXfrm>
        <a:off x="0" y="0"/>
        <a:ext cx="5906181" cy="2615359"/>
      </dsp:txXfrm>
    </dsp:sp>
    <dsp:sp modelId="{3005BC0C-B317-46DE-A141-E7963D0E4893}">
      <dsp:nvSpPr>
        <dsp:cNvPr id="0" name=""/>
        <dsp:cNvSpPr/>
      </dsp:nvSpPr>
      <dsp:spPr>
        <a:xfrm>
          <a:off x="0" y="2615359"/>
          <a:ext cx="5906181" cy="0"/>
        </a:xfrm>
        <a:prstGeom prst="line">
          <a:avLst/>
        </a:prstGeom>
        <a:solidFill>
          <a:schemeClr val="accent2">
            <a:hueOff val="-1323373"/>
            <a:satOff val="1492"/>
            <a:lumOff val="3530"/>
            <a:alphaOff val="0"/>
          </a:schemeClr>
        </a:solidFill>
        <a:ln w="12700"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47E53D-314D-47B6-B11B-3BBF0A4BDBDF}">
      <dsp:nvSpPr>
        <dsp:cNvPr id="0" name=""/>
        <dsp:cNvSpPr/>
      </dsp:nvSpPr>
      <dsp:spPr>
        <a:xfrm>
          <a:off x="0" y="2615359"/>
          <a:ext cx="5906181" cy="2615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en-GB" sz="4200" kern="1200"/>
            <a:t>In brain stem or cerebral hemisphere (pseudobulbar palsy)</a:t>
          </a:r>
          <a:endParaRPr lang="en-US" sz="4200" kern="1200"/>
        </a:p>
      </dsp:txBody>
      <dsp:txXfrm>
        <a:off x="0" y="2615359"/>
        <a:ext cx="5906181" cy="26153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91A9C2-58F9-4944-AC93-F1FFD4E2A364}">
      <dsp:nvSpPr>
        <dsp:cNvPr id="0" name=""/>
        <dsp:cNvSpPr/>
      </dsp:nvSpPr>
      <dsp:spPr>
        <a:xfrm>
          <a:off x="0" y="0"/>
          <a:ext cx="590618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60B22E-DCE1-4C73-906B-7344765C5E8E}">
      <dsp:nvSpPr>
        <dsp:cNvPr id="0" name=""/>
        <dsp:cNvSpPr/>
      </dsp:nvSpPr>
      <dsp:spPr>
        <a:xfrm>
          <a:off x="0" y="0"/>
          <a:ext cx="5906181" cy="2615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GB" sz="4400" kern="1200" dirty="0"/>
            <a:t>AHCs in spinal cord </a:t>
          </a:r>
          <a:r>
            <a:rPr lang="en-GB" sz="4400" b="1" kern="1200" dirty="0"/>
            <a:t>progressive muscular atrophy.</a:t>
          </a:r>
          <a:endParaRPr lang="en-US" sz="4400" kern="1200" dirty="0"/>
        </a:p>
      </dsp:txBody>
      <dsp:txXfrm>
        <a:off x="0" y="0"/>
        <a:ext cx="5906181" cy="2615359"/>
      </dsp:txXfrm>
    </dsp:sp>
    <dsp:sp modelId="{340ED3CD-628C-4224-AEEE-F2E7A455D6B0}">
      <dsp:nvSpPr>
        <dsp:cNvPr id="0" name=""/>
        <dsp:cNvSpPr/>
      </dsp:nvSpPr>
      <dsp:spPr>
        <a:xfrm>
          <a:off x="0" y="2615359"/>
          <a:ext cx="5906181" cy="0"/>
        </a:xfrm>
        <a:prstGeom prst="line">
          <a:avLst/>
        </a:prstGeom>
        <a:solidFill>
          <a:schemeClr val="accent2">
            <a:hueOff val="-1323373"/>
            <a:satOff val="1492"/>
            <a:lumOff val="3530"/>
            <a:alphaOff val="0"/>
          </a:schemeClr>
        </a:solidFill>
        <a:ln w="12700"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6568A5-A88A-422E-B96A-5F5DD141D0B2}">
      <dsp:nvSpPr>
        <dsp:cNvPr id="0" name=""/>
        <dsp:cNvSpPr/>
      </dsp:nvSpPr>
      <dsp:spPr>
        <a:xfrm>
          <a:off x="0" y="2615359"/>
          <a:ext cx="5906181" cy="2615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GB" sz="4400" kern="1200"/>
            <a:t>In brain stem cranial nerves nuclei </a:t>
          </a:r>
          <a:r>
            <a:rPr lang="en-GB" sz="4400" b="1" kern="1200"/>
            <a:t>true bulbar palsy </a:t>
          </a:r>
          <a:endParaRPr lang="en-US" sz="4400" kern="1200"/>
        </a:p>
      </dsp:txBody>
      <dsp:txXfrm>
        <a:off x="0" y="2615359"/>
        <a:ext cx="5906181" cy="261535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BF2AAD-7C7E-42AA-8E3F-4C1D2EEA33F9}" type="datetimeFigureOut">
              <a:rPr lang="en-GB" smtClean="0"/>
              <a:t>25/12/2024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B8A703-FFF6-4363-9D24-8FACCBAFAD0E}" type="slidenum">
              <a:rPr lang="en-GB" smtClean="0"/>
              <a:t>‹#›</a:t>
            </a:fld>
            <a:endParaRPr lang="en-GB"/>
          </a:p>
        </p:txBody>
      </p:sp>
    </p:spTree>
    <p:extLst>
      <p:ext uri="{BB962C8B-B14F-4D97-AF65-F5344CB8AC3E}">
        <p14:creationId xmlns:p14="http://schemas.microsoft.com/office/powerpoint/2010/main" val="768296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EA8A48-252C-46BE-9DE4-12B0D87C1B17}" type="slidenum">
              <a:rPr lang="en-GB" smtClean="0"/>
              <a:t>12</a:t>
            </a:fld>
            <a:endParaRPr lang="en-GB"/>
          </a:p>
        </p:txBody>
      </p:sp>
    </p:spTree>
    <p:extLst>
      <p:ext uri="{BB962C8B-B14F-4D97-AF65-F5344CB8AC3E}">
        <p14:creationId xmlns:p14="http://schemas.microsoft.com/office/powerpoint/2010/main" val="28973413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12/25/24</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12/25/24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12/25/24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24E37164-E424-4DB4-88AE-2E8B20876DC6}" type="datetimeFigureOut">
              <a:rPr lang="en-GB" smtClean="0"/>
              <a:t>25/12/2024</a:t>
            </a:fld>
            <a:endParaRPr lang="en-GB"/>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GB"/>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A857E671-7D8C-4960-845D-845402606778}" type="slidenum">
              <a:rPr lang="en-GB" smtClean="0"/>
              <a:t>‹#›</a:t>
            </a:fld>
            <a:endParaRPr lang="en-GB"/>
          </a:p>
        </p:txBody>
      </p:sp>
    </p:spTree>
    <p:extLst>
      <p:ext uri="{BB962C8B-B14F-4D97-AF65-F5344CB8AC3E}">
        <p14:creationId xmlns:p14="http://schemas.microsoft.com/office/powerpoint/2010/main" val="152773735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4E37164-E424-4DB4-88AE-2E8B20876DC6}" type="datetimeFigureOut">
              <a:rPr lang="en-GB" smtClean="0"/>
              <a:t>25/12/2024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857E671-7D8C-4960-845D-845402606778}" type="slidenum">
              <a:rPr lang="en-GB" smtClean="0"/>
              <a:t>‹#›</a:t>
            </a:fld>
            <a:endParaRPr lang="en-GB"/>
          </a:p>
        </p:txBody>
      </p:sp>
    </p:spTree>
    <p:extLst>
      <p:ext uri="{BB962C8B-B14F-4D97-AF65-F5344CB8AC3E}">
        <p14:creationId xmlns:p14="http://schemas.microsoft.com/office/powerpoint/2010/main" val="20522915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24E37164-E424-4DB4-88AE-2E8B20876DC6}" type="datetimeFigureOut">
              <a:rPr lang="en-GB" smtClean="0"/>
              <a:t>25/12/2024</a:t>
            </a:fld>
            <a:endParaRPr lang="en-GB"/>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GB"/>
          </a:p>
        </p:txBody>
      </p:sp>
      <p:sp>
        <p:nvSpPr>
          <p:cNvPr id="6" name="Slide Number Placeholder 5"/>
          <p:cNvSpPr>
            <a:spLocks noGrp="1"/>
          </p:cNvSpPr>
          <p:nvPr>
            <p:ph type="sldNum" sz="quarter" idx="12"/>
          </p:nvPr>
        </p:nvSpPr>
        <p:spPr>
          <a:xfrm>
            <a:off x="8604504" y="5211060"/>
            <a:ext cx="2112264" cy="228600"/>
          </a:xfrm>
        </p:spPr>
        <p:txBody>
          <a:bodyPr/>
          <a:lstStyle/>
          <a:p>
            <a:fld id="{A857E671-7D8C-4960-845D-845402606778}" type="slidenum">
              <a:rPr lang="en-GB" smtClean="0"/>
              <a:t>‹#›</a:t>
            </a:fld>
            <a:endParaRPr lang="en-GB"/>
          </a:p>
        </p:txBody>
      </p:sp>
    </p:spTree>
    <p:extLst>
      <p:ext uri="{BB962C8B-B14F-4D97-AF65-F5344CB8AC3E}">
        <p14:creationId xmlns:p14="http://schemas.microsoft.com/office/powerpoint/2010/main" val="1784154402"/>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4E37164-E424-4DB4-88AE-2E8B20876DC6}" type="datetimeFigureOut">
              <a:rPr lang="en-GB" smtClean="0"/>
              <a:t>25/12/2024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57E671-7D8C-4960-845D-845402606778}" type="slidenum">
              <a:rPr lang="en-GB" smtClean="0"/>
              <a:t>‹#›</a:t>
            </a:fld>
            <a:endParaRPr lang="en-GB"/>
          </a:p>
        </p:txBody>
      </p:sp>
    </p:spTree>
    <p:extLst>
      <p:ext uri="{BB962C8B-B14F-4D97-AF65-F5344CB8AC3E}">
        <p14:creationId xmlns:p14="http://schemas.microsoft.com/office/powerpoint/2010/main" val="25411230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4E37164-E424-4DB4-88AE-2E8B20876DC6}" type="datetimeFigureOut">
              <a:rPr lang="en-GB" smtClean="0"/>
              <a:t>25/12/2024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857E671-7D8C-4960-845D-845402606778}" type="slidenum">
              <a:rPr lang="en-GB" smtClean="0"/>
              <a:t>‹#›</a:t>
            </a:fld>
            <a:endParaRPr lang="en-GB"/>
          </a:p>
        </p:txBody>
      </p:sp>
    </p:spTree>
    <p:extLst>
      <p:ext uri="{BB962C8B-B14F-4D97-AF65-F5344CB8AC3E}">
        <p14:creationId xmlns:p14="http://schemas.microsoft.com/office/powerpoint/2010/main" val="808607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4E37164-E424-4DB4-88AE-2E8B20876DC6}" type="datetimeFigureOut">
              <a:rPr lang="en-GB" smtClean="0"/>
              <a:t>25/12/2024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857E671-7D8C-4960-845D-845402606778}" type="slidenum">
              <a:rPr lang="en-GB" smtClean="0"/>
              <a:t>‹#›</a:t>
            </a:fld>
            <a:endParaRPr lang="en-GB"/>
          </a:p>
        </p:txBody>
      </p:sp>
    </p:spTree>
    <p:extLst>
      <p:ext uri="{BB962C8B-B14F-4D97-AF65-F5344CB8AC3E}">
        <p14:creationId xmlns:p14="http://schemas.microsoft.com/office/powerpoint/2010/main" val="32933632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E37164-E424-4DB4-88AE-2E8B20876DC6}" type="datetimeFigureOut">
              <a:rPr lang="en-GB" smtClean="0"/>
              <a:t>25/12/2024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857E671-7D8C-4960-845D-845402606778}" type="slidenum">
              <a:rPr lang="en-GB" smtClean="0"/>
              <a:t>‹#›</a:t>
            </a:fld>
            <a:endParaRPr lang="en-GB"/>
          </a:p>
        </p:txBody>
      </p:sp>
    </p:spTree>
    <p:extLst>
      <p:ext uri="{BB962C8B-B14F-4D97-AF65-F5344CB8AC3E}">
        <p14:creationId xmlns:p14="http://schemas.microsoft.com/office/powerpoint/2010/main" val="28399156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24E37164-E424-4DB4-88AE-2E8B20876DC6}" type="datetimeFigureOut">
              <a:rPr lang="en-GB" smtClean="0"/>
              <a:t>25/12/2024</a:t>
            </a:fld>
            <a:endParaRPr lang="en-GB"/>
          </a:p>
        </p:txBody>
      </p:sp>
      <p:sp>
        <p:nvSpPr>
          <p:cNvPr id="9" name="Footer Placeholder 8"/>
          <p:cNvSpPr>
            <a:spLocks noGrp="1"/>
          </p:cNvSpPr>
          <p:nvPr>
            <p:ph type="ftr" sz="quarter" idx="11"/>
          </p:nvPr>
        </p:nvSpPr>
        <p:spPr/>
        <p:txBody>
          <a:bodyPr/>
          <a:lstStyle>
            <a:lvl1pPr algn="r">
              <a:defRPr/>
            </a:lvl1pPr>
          </a:lstStyle>
          <a:p>
            <a:endParaRPr lang="en-GB"/>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A857E671-7D8C-4960-845D-845402606778}" type="slidenum">
              <a:rPr lang="en-GB" smtClean="0"/>
              <a:t>‹#›</a:t>
            </a:fld>
            <a:endParaRPr lang="en-GB"/>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28129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12/25/24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24E37164-E424-4DB4-88AE-2E8B20876DC6}" type="datetimeFigureOut">
              <a:rPr lang="en-GB" smtClean="0"/>
              <a:t>25/12/2024</a:t>
            </a:fld>
            <a:endParaRPr lang="en-GB"/>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GB"/>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A857E671-7D8C-4960-845D-845402606778}" type="slidenum">
              <a:rPr lang="en-GB" smtClean="0"/>
              <a:t>‹#›</a:t>
            </a:fld>
            <a:endParaRPr lang="en-GB"/>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404100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E37164-E424-4DB4-88AE-2E8B20876DC6}" type="datetimeFigureOut">
              <a:rPr lang="en-GB" smtClean="0"/>
              <a:t>25/12/2024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57E671-7D8C-4960-845D-845402606778}" type="slidenum">
              <a:rPr lang="en-GB" smtClean="0"/>
              <a:t>‹#›</a:t>
            </a:fld>
            <a:endParaRPr lang="en-GB"/>
          </a:p>
        </p:txBody>
      </p:sp>
    </p:spTree>
    <p:extLst>
      <p:ext uri="{BB962C8B-B14F-4D97-AF65-F5344CB8AC3E}">
        <p14:creationId xmlns:p14="http://schemas.microsoft.com/office/powerpoint/2010/main" val="31190303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E37164-E424-4DB4-88AE-2E8B20876DC6}" type="datetimeFigureOut">
              <a:rPr lang="en-GB" smtClean="0"/>
              <a:t>25/12/2024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57E671-7D8C-4960-845D-845402606778}" type="slidenum">
              <a:rPr lang="en-GB" smtClean="0"/>
              <a:t>‹#›</a:t>
            </a:fld>
            <a:endParaRPr lang="en-GB"/>
          </a:p>
        </p:txBody>
      </p:sp>
    </p:spTree>
    <p:extLst>
      <p:ext uri="{BB962C8B-B14F-4D97-AF65-F5344CB8AC3E}">
        <p14:creationId xmlns:p14="http://schemas.microsoft.com/office/powerpoint/2010/main" val="3491695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12/25/24</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12/25/24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12/25/24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12/25/24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12/25/24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1CF131DD-A141-4471-BCF9-C6073EDD7E20}" type="datetimeFigureOut">
              <a:rPr lang="en-US" dirty="0"/>
              <a:t>12/25/24</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12/25/24</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12/25/24</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24E37164-E424-4DB4-88AE-2E8B20876DC6}" type="datetimeFigureOut">
              <a:rPr lang="en-GB" smtClean="0"/>
              <a:t>25/12/2024</a:t>
            </a:fld>
            <a:endParaRPr lang="en-GB"/>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GB"/>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A857E671-7D8C-4960-845D-845402606778}" type="slidenum">
              <a:rPr lang="en-GB" smtClean="0"/>
              <a:t>‹#›</a:t>
            </a:fld>
            <a:endParaRPr lang="en-GB"/>
          </a:p>
        </p:txBody>
      </p:sp>
    </p:spTree>
    <p:extLst>
      <p:ext uri="{BB962C8B-B14F-4D97-AF65-F5344CB8AC3E}">
        <p14:creationId xmlns:p14="http://schemas.microsoft.com/office/powerpoint/2010/main" val="387554581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38990-7CF8-033E-B82F-46CDFDA0E231}"/>
              </a:ext>
            </a:extLst>
          </p:cNvPr>
          <p:cNvSpPr>
            <a:spLocks noGrp="1"/>
          </p:cNvSpPr>
          <p:nvPr>
            <p:ph type="ctrTitle"/>
          </p:nvPr>
        </p:nvSpPr>
        <p:spPr>
          <a:xfrm>
            <a:off x="1600200" y="1981200"/>
            <a:ext cx="9372600" cy="3421594"/>
          </a:xfrm>
        </p:spPr>
        <p:txBody>
          <a:bodyPr numCol="2"/>
          <a:lstStyle/>
          <a:p>
            <a:r>
              <a:rPr lang="en-US" sz="3400" b="1" dirty="0"/>
              <a:t>Assessment of motor neuron diseases (</a:t>
            </a:r>
            <a:r>
              <a:rPr lang="en-US" sz="3400" b="1" dirty="0" err="1"/>
              <a:t>mnds</a:t>
            </a:r>
            <a:r>
              <a:rPr lang="en-US" sz="3400" b="1" dirty="0"/>
              <a:t>)</a:t>
            </a:r>
            <a:br>
              <a:rPr lang="en-US" sz="3400" b="1" dirty="0"/>
            </a:br>
            <a:br>
              <a:rPr lang="en-US" sz="2000" b="1" dirty="0"/>
            </a:br>
            <a:r>
              <a:rPr lang="en-US" sz="2000" b="1" dirty="0"/>
              <a:t>Hasnaa abd </a:t>
            </a:r>
            <a:r>
              <a:rPr lang="en-US" sz="2000" b="1" dirty="0" err="1"/>
              <a:t>ellatif</a:t>
            </a:r>
            <a:r>
              <a:rPr lang="en-US" sz="2000" b="1" dirty="0"/>
              <a:t> Muhammad</a:t>
            </a:r>
            <a:br>
              <a:rPr lang="en-US" sz="2000" b="1" dirty="0"/>
            </a:br>
            <a:r>
              <a:rPr lang="en-US" sz="2000" b="1" dirty="0"/>
              <a:t>Fatma </a:t>
            </a:r>
            <a:r>
              <a:rPr lang="en-US" sz="2000" b="1" dirty="0" err="1"/>
              <a:t>Abdelhakim</a:t>
            </a:r>
            <a:r>
              <a:rPr lang="en-US" sz="2000" b="1" dirty="0"/>
              <a:t> </a:t>
            </a:r>
            <a:r>
              <a:rPr lang="en-US" sz="2000" b="1" dirty="0" err="1"/>
              <a:t>Mazhar</a:t>
            </a:r>
            <a:br>
              <a:rPr lang="en-US" sz="2000" b="1" dirty="0"/>
            </a:br>
            <a:r>
              <a:rPr lang="en-US" sz="2000" b="1" dirty="0"/>
              <a:t>Marwa Ahmed salah Mohamed </a:t>
            </a:r>
            <a:br>
              <a:rPr lang="en-US" sz="2000" b="1" dirty="0"/>
            </a:br>
            <a:r>
              <a:rPr lang="en-US" sz="2000" b="1" dirty="0"/>
              <a:t>Hussein hamdy</a:t>
            </a:r>
            <a:br>
              <a:rPr lang="en-US" sz="3400" b="1" dirty="0"/>
            </a:br>
            <a:br>
              <a:rPr lang="en-US" sz="3400" b="1" dirty="0"/>
            </a:br>
            <a:br>
              <a:rPr lang="en-US" sz="3400" b="1" dirty="0"/>
            </a:br>
            <a:br>
              <a:rPr lang="ar-EG" sz="3400" b="1" dirty="0"/>
            </a:br>
            <a:r>
              <a:rPr kumimoji="0" lang="en-US" sz="1800" b="1" i="0" u="none" strike="noStrike" kern="1200" cap="all" spc="-100" normalizeH="0" baseline="0" noProof="0" dirty="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rPr>
              <a:t>Dr/ </a:t>
            </a:r>
            <a:r>
              <a:rPr kumimoji="0" lang="en-US" sz="1800" b="1" i="0" u="none" strike="noStrike" kern="1200" cap="all" spc="-100" normalizeH="0" baseline="0" noProof="0" dirty="0" err="1">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rPr>
              <a:t>Nagwa</a:t>
            </a:r>
            <a:r>
              <a:rPr kumimoji="0" lang="en-US" sz="1800" b="1" i="0" u="none" strike="noStrike" kern="1200" cap="all" spc="-100" normalizeH="0" baseline="0" noProof="0" dirty="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rPr>
              <a:t> Ibrahim</a:t>
            </a:r>
            <a:br>
              <a:rPr kumimoji="0" lang="en-US" sz="1800" b="1" i="0" u="none" strike="noStrike" kern="1200" cap="all" spc="-100" normalizeH="0" baseline="0" noProof="0" dirty="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rPr>
            </a:br>
            <a:br>
              <a:rPr kumimoji="0" lang="ar-EG" sz="1800" b="1" i="0" u="none" strike="noStrike" kern="1200" cap="all" spc="-100" normalizeH="0" baseline="0" noProof="0" dirty="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rPr>
            </a:br>
            <a:r>
              <a:rPr kumimoji="0" lang="en-US" sz="1800" b="1" i="0" u="none" strike="noStrike" kern="1200" cap="all" spc="-100" normalizeH="0" baseline="0" noProof="0" dirty="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rPr>
              <a:t>Assistant professor at Cairo University</a:t>
            </a:r>
            <a:br>
              <a:rPr kumimoji="0" lang="en-US" sz="1800" b="1" i="0" u="none" strike="noStrike" kern="1200" cap="all" spc="-100" normalizeH="0" baseline="0" noProof="0" dirty="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rPr>
            </a:br>
            <a:br>
              <a:rPr kumimoji="0" lang="ar-EG" sz="1800" b="1" i="0" u="none" strike="noStrike" kern="1200" cap="all" spc="-100" normalizeH="0" baseline="0" noProof="0" dirty="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rPr>
            </a:br>
            <a:r>
              <a:rPr kumimoji="0" lang="en-US" sz="1800" b="1" i="0" u="none" strike="noStrike" kern="1200" cap="all" spc="-100" normalizeH="0" baseline="0" noProof="0" dirty="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rPr>
              <a:t>code: 602</a:t>
            </a:r>
            <a:br>
              <a:rPr kumimoji="0" lang="ar-EG" sz="1800" b="1" i="0" u="none" strike="noStrike" kern="1200" cap="all" spc="-100" normalizeH="0" baseline="0" noProof="0" dirty="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rPr>
            </a:br>
            <a:br>
              <a:rPr kumimoji="0" lang="ar-EG" sz="1800" b="1" i="0" u="none" strike="noStrike" kern="1200" cap="all" spc="-100" normalizeH="0" baseline="0" noProof="0" dirty="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rPr>
            </a:br>
            <a:endParaRPr lang="x-none" sz="3400" b="1" dirty="0"/>
          </a:p>
        </p:txBody>
      </p:sp>
      <p:pic>
        <p:nvPicPr>
          <p:cNvPr id="4" name="Picture 3">
            <a:extLst>
              <a:ext uri="{FF2B5EF4-FFF2-40B4-BE49-F238E27FC236}">
                <a16:creationId xmlns:a16="http://schemas.microsoft.com/office/drawing/2014/main" id="{AF5030E3-5DC5-4F99-A595-C8CFDCDEAD75}"/>
              </a:ext>
            </a:extLst>
          </p:cNvPr>
          <p:cNvPicPr>
            <a:picLocks noChangeAspect="1"/>
          </p:cNvPicPr>
          <p:nvPr/>
        </p:nvPicPr>
        <p:blipFill rotWithShape="1">
          <a:blip r:embed="rId2"/>
          <a:srcRect l="23077" t="9447" r="15385" b="810"/>
          <a:stretch/>
        </p:blipFill>
        <p:spPr>
          <a:xfrm>
            <a:off x="10972800" y="0"/>
            <a:ext cx="1219200" cy="1447801"/>
          </a:xfrm>
          <a:prstGeom prst="rect">
            <a:avLst/>
          </a:prstGeom>
        </p:spPr>
      </p:pic>
      <p:pic>
        <p:nvPicPr>
          <p:cNvPr id="5" name="Picture 4">
            <a:extLst>
              <a:ext uri="{FF2B5EF4-FFF2-40B4-BE49-F238E27FC236}">
                <a16:creationId xmlns:a16="http://schemas.microsoft.com/office/drawing/2014/main" id="{86ADF1D2-28B3-4991-AC22-FBCC5935BCA0}"/>
              </a:ext>
            </a:extLst>
          </p:cNvPr>
          <p:cNvPicPr>
            <a:picLocks noChangeAspect="1"/>
          </p:cNvPicPr>
          <p:nvPr/>
        </p:nvPicPr>
        <p:blipFill rotWithShape="1">
          <a:blip r:embed="rId3"/>
          <a:srcRect l="10862" r="16882" b="10811"/>
          <a:stretch/>
        </p:blipFill>
        <p:spPr>
          <a:xfrm>
            <a:off x="0" y="34636"/>
            <a:ext cx="1059873" cy="1257299"/>
          </a:xfrm>
          <a:prstGeom prst="rect">
            <a:avLst/>
          </a:prstGeom>
        </p:spPr>
      </p:pic>
    </p:spTree>
    <p:extLst>
      <p:ext uri="{BB962C8B-B14F-4D97-AF65-F5344CB8AC3E}">
        <p14:creationId xmlns:p14="http://schemas.microsoft.com/office/powerpoint/2010/main" val="3832315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55F7F3-3A58-4BBB-95C7-CF706F9F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Rectangle 11">
            <a:extLst>
              <a:ext uri="{FF2B5EF4-FFF2-40B4-BE49-F238E27FC236}">
                <a16:creationId xmlns:a16="http://schemas.microsoft.com/office/drawing/2014/main" id="{3AE3D314-6F93-4D91-8C0F-E92657F465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2"/>
          </a:solidFill>
          <a:ln w="6350" cap="flat" cmpd="sng" algn="ctr">
            <a:noFill/>
            <a:prstDash val="solid"/>
          </a:ln>
          <a:effectLst>
            <a:softEdge rad="0"/>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ED15A74E-24C8-FEC8-891B-E4685238F0C3}"/>
              </a:ext>
            </a:extLst>
          </p:cNvPr>
          <p:cNvSpPr>
            <a:spLocks noGrp="1"/>
          </p:cNvSpPr>
          <p:nvPr>
            <p:ph type="title"/>
          </p:nvPr>
        </p:nvSpPr>
        <p:spPr>
          <a:xfrm>
            <a:off x="573409" y="559477"/>
            <a:ext cx="3765200" cy="5709931"/>
          </a:xfrm>
        </p:spPr>
        <p:txBody>
          <a:bodyPr>
            <a:normAutofit/>
          </a:bodyPr>
          <a:lstStyle/>
          <a:p>
            <a:pPr algn="ctr"/>
            <a:r>
              <a:rPr lang="en-GB"/>
              <a:t>II. UMN affection</a:t>
            </a:r>
          </a:p>
        </p:txBody>
      </p:sp>
      <p:graphicFrame>
        <p:nvGraphicFramePr>
          <p:cNvPr id="5" name="Content Placeholder 2">
            <a:extLst>
              <a:ext uri="{FF2B5EF4-FFF2-40B4-BE49-F238E27FC236}">
                <a16:creationId xmlns:a16="http://schemas.microsoft.com/office/drawing/2014/main" id="{193558F4-8890-3F4D-FA0B-B55F04367DCA}"/>
              </a:ext>
            </a:extLst>
          </p:cNvPr>
          <p:cNvGraphicFramePr>
            <a:graphicFrameLocks noGrp="1"/>
          </p:cNvGraphicFramePr>
          <p:nvPr>
            <p:ph idx="1"/>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9668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D4750-37B2-83E9-6A58-E34215997B11}"/>
              </a:ext>
            </a:extLst>
          </p:cNvPr>
          <p:cNvSpPr>
            <a:spLocks noGrp="1"/>
          </p:cNvSpPr>
          <p:nvPr>
            <p:ph type="title"/>
          </p:nvPr>
        </p:nvSpPr>
        <p:spPr>
          <a:xfrm>
            <a:off x="573409" y="559477"/>
            <a:ext cx="3765200" cy="5709931"/>
          </a:xfrm>
        </p:spPr>
        <p:txBody>
          <a:bodyPr>
            <a:normAutofit/>
          </a:bodyPr>
          <a:lstStyle/>
          <a:p>
            <a:pPr algn="ctr"/>
            <a:r>
              <a:rPr lang="en-GB"/>
              <a:t>III. LMN affection</a:t>
            </a:r>
          </a:p>
        </p:txBody>
      </p:sp>
      <p:graphicFrame>
        <p:nvGraphicFramePr>
          <p:cNvPr id="5" name="Content Placeholder 2">
            <a:extLst>
              <a:ext uri="{FF2B5EF4-FFF2-40B4-BE49-F238E27FC236}">
                <a16:creationId xmlns:a16="http://schemas.microsoft.com/office/drawing/2014/main" id="{CB4A95C9-B8AE-E997-750B-6A2066FE13C2}"/>
              </a:ext>
            </a:extLst>
          </p:cNvPr>
          <p:cNvGraphicFramePr>
            <a:graphicFrameLocks noGrp="1"/>
          </p:cNvGraphicFramePr>
          <p:nvPr>
            <p:ph idx="1"/>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4617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screenshot of a computer&#10;&#10;Description automatically generated">
            <a:extLst>
              <a:ext uri="{FF2B5EF4-FFF2-40B4-BE49-F238E27FC236}">
                <a16:creationId xmlns:a16="http://schemas.microsoft.com/office/drawing/2014/main" id="{6F3BC82C-F52E-4051-B791-8E1F9E0FD6B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052092" cy="6858000"/>
          </a:xfrm>
        </p:spPr>
      </p:pic>
    </p:spTree>
    <p:extLst>
      <p:ext uri="{BB962C8B-B14F-4D97-AF65-F5344CB8AC3E}">
        <p14:creationId xmlns:p14="http://schemas.microsoft.com/office/powerpoint/2010/main" val="2652628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5EF5AC-16F3-6376-8336-263ED61FEC84}"/>
              </a:ext>
            </a:extLst>
          </p:cNvPr>
          <p:cNvSpPr>
            <a:spLocks noGrp="1"/>
          </p:cNvSpPr>
          <p:nvPr>
            <p:ph sz="half" idx="1"/>
          </p:nvPr>
        </p:nvSpPr>
        <p:spPr>
          <a:xfrm>
            <a:off x="766010" y="1899264"/>
            <a:ext cx="6352673" cy="4469490"/>
          </a:xfrm>
        </p:spPr>
        <p:txBody>
          <a:bodyPr>
            <a:noAutofit/>
          </a:bodyPr>
          <a:lstStyle/>
          <a:p>
            <a:r>
              <a:rPr lang="en-US" sz="1500" b="0" i="0" dirty="0">
                <a:solidFill>
                  <a:srgbClr val="000000"/>
                </a:solidFill>
                <a:effectLst/>
                <a:latin typeface="Helvetica" pitchFamily="2" charset="0"/>
              </a:rPr>
              <a:t>The exact causes are unclear.</a:t>
            </a:r>
          </a:p>
          <a:p>
            <a:r>
              <a:rPr lang="en-US" sz="1500" b="0" i="0" dirty="0">
                <a:solidFill>
                  <a:srgbClr val="000000"/>
                </a:solidFill>
                <a:effectLst/>
                <a:latin typeface="Helvetica" pitchFamily="2" charset="0"/>
              </a:rPr>
              <a:t>The current consensus on the pathogenesis of MND is that it results from a complex interaction</a:t>
            </a:r>
            <a:r>
              <a:rPr lang="en-US" sz="1500" dirty="0">
                <a:solidFill>
                  <a:srgbClr val="000000"/>
                </a:solidFill>
                <a:latin typeface="Helvetica" pitchFamily="2" charset="0"/>
              </a:rPr>
              <a:t> </a:t>
            </a:r>
            <a:r>
              <a:rPr lang="en-US" sz="1500" b="0" i="0" dirty="0">
                <a:solidFill>
                  <a:srgbClr val="000000"/>
                </a:solidFill>
                <a:effectLst/>
                <a:latin typeface="Helvetica" pitchFamily="2" charset="0"/>
              </a:rPr>
              <a:t>between genetics, environment and sedentary life .</a:t>
            </a:r>
            <a:endParaRPr lang="en-US" sz="1500" dirty="0">
              <a:solidFill>
                <a:srgbClr val="2F5496"/>
              </a:solidFill>
              <a:effectLst/>
              <a:latin typeface="Helvetica" pitchFamily="2" charset="0"/>
            </a:endParaRPr>
          </a:p>
          <a:p>
            <a:r>
              <a:rPr lang="en-US" sz="1500" b="0" i="0" dirty="0">
                <a:solidFill>
                  <a:srgbClr val="000000"/>
                </a:solidFill>
                <a:effectLst/>
                <a:latin typeface="Helvetica" pitchFamily="2" charset="0"/>
              </a:rPr>
              <a:t>Approximately 10-15% of MND cases have a positive family history (familial MND), while the majority</a:t>
            </a:r>
            <a:r>
              <a:rPr lang="en-US" sz="1500" dirty="0">
                <a:solidFill>
                  <a:srgbClr val="000000"/>
                </a:solidFill>
                <a:latin typeface="Helvetica" pitchFamily="2" charset="0"/>
              </a:rPr>
              <a:t> </a:t>
            </a:r>
            <a:r>
              <a:rPr lang="en-US" sz="1500" b="0" i="0" dirty="0">
                <a:solidFill>
                  <a:srgbClr val="000000"/>
                </a:solidFill>
                <a:effectLst/>
                <a:latin typeface="Helvetica" pitchFamily="2" charset="0"/>
              </a:rPr>
              <a:t>do not (sporadic MND), we now know that around 15% of people with apparently sporadic MND</a:t>
            </a:r>
            <a:r>
              <a:rPr lang="en-US" sz="1500" dirty="0">
                <a:solidFill>
                  <a:srgbClr val="000000"/>
                </a:solidFill>
                <a:latin typeface="Helvetica" pitchFamily="2" charset="0"/>
              </a:rPr>
              <a:t> </a:t>
            </a:r>
            <a:r>
              <a:rPr lang="en-US" sz="1500" b="0" i="0" dirty="0">
                <a:solidFill>
                  <a:srgbClr val="000000"/>
                </a:solidFill>
                <a:effectLst/>
                <a:latin typeface="Helvetica" pitchFamily="2" charset="0"/>
              </a:rPr>
              <a:t>carry </a:t>
            </a:r>
            <a:br>
              <a:rPr lang="en-US" sz="1500" dirty="0">
                <a:solidFill>
                  <a:srgbClr val="000000"/>
                </a:solidFill>
                <a:latin typeface="Helvetica" pitchFamily="2" charset="0"/>
              </a:rPr>
            </a:br>
            <a:r>
              <a:rPr lang="en-US" sz="1500" b="0" i="0" dirty="0">
                <a:solidFill>
                  <a:srgbClr val="000000"/>
                </a:solidFill>
                <a:effectLst/>
                <a:latin typeface="Helvetica" pitchFamily="2" charset="0"/>
              </a:rPr>
              <a:t>a pathogenic mutation in an MND-associated gene.</a:t>
            </a:r>
            <a:endParaRPr lang="en-US" sz="1500" dirty="0">
              <a:solidFill>
                <a:srgbClr val="000000"/>
              </a:solidFill>
              <a:effectLst/>
              <a:latin typeface="Helvetica" pitchFamily="2" charset="0"/>
            </a:endParaRPr>
          </a:p>
          <a:p>
            <a:r>
              <a:rPr lang="en-US" sz="1500" b="0" i="0" dirty="0">
                <a:solidFill>
                  <a:srgbClr val="000000"/>
                </a:solidFill>
                <a:effectLst/>
                <a:latin typeface="Helvetica" pitchFamily="2" charset="0"/>
              </a:rPr>
              <a:t>A meta-analysis of environmental risks found significant associations with exposure to heavy metals, pesticides, solvents or previous head injury.</a:t>
            </a:r>
          </a:p>
          <a:p>
            <a:r>
              <a:rPr lang="en-US" sz="1500" b="1" i="0" u="sng" dirty="0">
                <a:solidFill>
                  <a:srgbClr val="FF0000"/>
                </a:solidFill>
                <a:effectLst/>
                <a:latin typeface="Helvetica" pitchFamily="2" charset="0"/>
              </a:rPr>
              <a:t>Oxidative stress theory</a:t>
            </a:r>
            <a:r>
              <a:rPr lang="en-US" sz="1500" b="1" i="0" dirty="0">
                <a:solidFill>
                  <a:srgbClr val="000000"/>
                </a:solidFill>
                <a:effectLst/>
                <a:latin typeface="Helvetica" pitchFamily="2" charset="0"/>
              </a:rPr>
              <a:t>: </a:t>
            </a:r>
            <a:r>
              <a:rPr lang="en-US" sz="1500" i="0" dirty="0">
                <a:solidFill>
                  <a:srgbClr val="000000"/>
                </a:solidFill>
                <a:effectLst/>
                <a:latin typeface="Helvetica" pitchFamily="2" charset="0"/>
              </a:rPr>
              <a:t>Distribution of cell detoxification mechanisms &gt;&gt; oxidative stress on neurons &gt;&gt; neuronal degeneration.</a:t>
            </a:r>
          </a:p>
          <a:p>
            <a:r>
              <a:rPr lang="en-US" sz="1500" b="1" u="sng" dirty="0">
                <a:solidFill>
                  <a:srgbClr val="FF0000"/>
                </a:solidFill>
                <a:latin typeface="Helvetica" pitchFamily="2" charset="0"/>
              </a:rPr>
              <a:t>Loss of certain neurotrophic factors</a:t>
            </a:r>
            <a:r>
              <a:rPr lang="en-US" sz="1500" b="1" dirty="0">
                <a:solidFill>
                  <a:srgbClr val="000000"/>
                </a:solidFill>
                <a:latin typeface="Helvetica" pitchFamily="2" charset="0"/>
              </a:rPr>
              <a:t>: </a:t>
            </a:r>
            <a:r>
              <a:rPr lang="en-US" sz="1500" dirty="0">
                <a:solidFill>
                  <a:srgbClr val="000000"/>
                </a:solidFill>
                <a:latin typeface="Helvetica" pitchFamily="2" charset="0"/>
              </a:rPr>
              <a:t>These factors are responsible for maintenance and survival of neurons.</a:t>
            </a:r>
            <a:endParaRPr lang="en-US" sz="1500" b="1" i="0" dirty="0">
              <a:solidFill>
                <a:srgbClr val="000000"/>
              </a:solidFill>
              <a:effectLst/>
              <a:latin typeface="Helvetica" pitchFamily="2" charset="0"/>
            </a:endParaRPr>
          </a:p>
          <a:p>
            <a:endParaRPr lang="en-US" sz="1500" dirty="0">
              <a:solidFill>
                <a:srgbClr val="000000"/>
              </a:solidFill>
              <a:effectLst/>
              <a:latin typeface="Helvetica" pitchFamily="2" charset="0"/>
            </a:endParaRPr>
          </a:p>
          <a:p>
            <a:endParaRPr lang="x-none" sz="1500" dirty="0"/>
          </a:p>
          <a:p>
            <a:endParaRPr lang="x-none" sz="1500" dirty="0"/>
          </a:p>
        </p:txBody>
      </p:sp>
      <p:pic>
        <p:nvPicPr>
          <p:cNvPr id="5" name="Content Placeholder 4">
            <a:extLst>
              <a:ext uri="{FF2B5EF4-FFF2-40B4-BE49-F238E27FC236}">
                <a16:creationId xmlns:a16="http://schemas.microsoft.com/office/drawing/2014/main" id="{857780AA-A0F5-3F48-A2A7-61329A1035A5}"/>
              </a:ext>
            </a:extLst>
          </p:cNvPr>
          <p:cNvPicPr>
            <a:picLocks noGrp="1" noChangeAspect="1"/>
          </p:cNvPicPr>
          <p:nvPr>
            <p:ph sz="half" idx="2"/>
          </p:nvPr>
        </p:nvPicPr>
        <p:blipFill>
          <a:blip r:embed="rId2"/>
          <a:stretch>
            <a:fillRect/>
          </a:stretch>
        </p:blipFill>
        <p:spPr>
          <a:xfrm>
            <a:off x="7699576" y="1899264"/>
            <a:ext cx="4257048" cy="4049684"/>
          </a:xfrm>
        </p:spPr>
      </p:pic>
      <p:sp>
        <p:nvSpPr>
          <p:cNvPr id="6" name="Title 1"/>
          <p:cNvSpPr txBox="1">
            <a:spLocks/>
          </p:cNvSpPr>
          <p:nvPr/>
        </p:nvSpPr>
        <p:spPr>
          <a:xfrm>
            <a:off x="11088555" y="116632"/>
            <a:ext cx="1071395" cy="428853"/>
          </a:xfrm>
          <a:prstGeom prst="rect">
            <a:avLst/>
          </a:prstGeom>
          <a:ln cmpd="dbl"/>
          <a:effectLst>
            <a:outerShdw blurRad="40000" dist="20000" dir="5400000" rotWithShape="0">
              <a:srgbClr val="000000">
                <a:alpha val="38000"/>
              </a:srgbClr>
            </a:outerShdw>
            <a:reflection stA="94000" endPos="0" dist="38100" dir="5400000" sy="-100000" algn="bl" rotWithShape="0"/>
          </a:effectLst>
        </p:spPr>
        <p:style>
          <a:lnRef idx="3">
            <a:schemeClr val="lt1"/>
          </a:lnRef>
          <a:fillRef idx="1">
            <a:schemeClr val="dk1"/>
          </a:fillRef>
          <a:effectRef idx="1">
            <a:schemeClr val="dk1"/>
          </a:effectRef>
          <a:fontRef idx="minor">
            <a:schemeClr val="lt1"/>
          </a:fontRef>
        </p:style>
        <p:txBody>
          <a:bodyPr vert="horz" lIns="91440" tIns="45720" rIns="91440" bIns="45720" rtlCol="1" anchor="b"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1"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rtl="0"/>
            <a:r>
              <a:rPr lang="en-US" sz="2400" b="1" dirty="0">
                <a:solidFill>
                  <a:srgbClr val="C00000"/>
                </a:solidFill>
                <a:latin typeface="Aharoni" pitchFamily="2" charset="-79"/>
                <a:cs typeface="Aharoni" pitchFamily="2" charset="-79"/>
              </a:rPr>
              <a:t>[2]</a:t>
            </a:r>
            <a:endParaRPr lang="ar-EG" sz="2400" dirty="0">
              <a:solidFill>
                <a:srgbClr val="C00000"/>
              </a:solidFill>
            </a:endParaRPr>
          </a:p>
        </p:txBody>
      </p:sp>
      <p:sp>
        <p:nvSpPr>
          <p:cNvPr id="7" name="Rectangle 6"/>
          <p:cNvSpPr>
            <a:spLocks noChangeArrowheads="1"/>
          </p:cNvSpPr>
          <p:nvPr/>
        </p:nvSpPr>
        <p:spPr bwMode="auto">
          <a:xfrm>
            <a:off x="381000" y="1143000"/>
            <a:ext cx="6333659" cy="535531"/>
          </a:xfrm>
          <a:prstGeom prst="rect">
            <a:avLst/>
          </a:prstGeom>
          <a:gradFill rotWithShape="1">
            <a:gsLst>
              <a:gs pos="0">
                <a:srgbClr val="FF9933"/>
              </a:gs>
              <a:gs pos="50000">
                <a:srgbClr val="FFFF99">
                  <a:alpha val="0"/>
                </a:srgbClr>
              </a:gs>
              <a:gs pos="100000">
                <a:srgbClr val="FF9933"/>
              </a:gs>
            </a:gsLst>
            <a:lin ang="5400000" scaled="1"/>
          </a:gradFill>
          <a:ln w="9525" algn="ctr">
            <a:noFill/>
            <a:miter lim="800000"/>
            <a:headEnd/>
            <a:tailEnd/>
          </a:ln>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90000"/>
              </a:lnSpc>
              <a:defRPr/>
            </a:pPr>
            <a:r>
              <a:rPr lang="en-US" sz="3200" b="1" dirty="0"/>
              <a:t>Etiology</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spTree>
    <p:extLst>
      <p:ext uri="{BB962C8B-B14F-4D97-AF65-F5344CB8AC3E}">
        <p14:creationId xmlns:p14="http://schemas.microsoft.com/office/powerpoint/2010/main" val="3152288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0.7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BFF7E9-28F8-9A0E-9F0C-180ECFC03847}"/>
              </a:ext>
            </a:extLst>
          </p:cNvPr>
          <p:cNvSpPr>
            <a:spLocks noGrp="1"/>
          </p:cNvSpPr>
          <p:nvPr>
            <p:ph sz="half" idx="2"/>
          </p:nvPr>
        </p:nvSpPr>
        <p:spPr>
          <a:xfrm>
            <a:off x="635374" y="1752600"/>
            <a:ext cx="6730625" cy="4469490"/>
          </a:xfrm>
        </p:spPr>
        <p:txBody>
          <a:bodyPr>
            <a:noAutofit/>
          </a:bodyPr>
          <a:lstStyle/>
          <a:p>
            <a:r>
              <a:rPr lang="en-US" sz="1500" b="0" i="0" dirty="0">
                <a:solidFill>
                  <a:srgbClr val="000000"/>
                </a:solidFill>
                <a:effectLst/>
                <a:latin typeface="Helvetica" pitchFamily="2" charset="0"/>
              </a:rPr>
              <a:t>MND is characterized by a painless, progressive paralysis. </a:t>
            </a:r>
          </a:p>
          <a:p>
            <a:r>
              <a:rPr lang="en-US" sz="1500" b="0" i="0" dirty="0">
                <a:solidFill>
                  <a:srgbClr val="000000"/>
                </a:solidFill>
                <a:effectLst/>
                <a:latin typeface="Helvetica" pitchFamily="2" charset="0"/>
              </a:rPr>
              <a:t>It usually begins in </a:t>
            </a:r>
            <a:r>
              <a:rPr lang="en-US" sz="1500" b="0" i="0" dirty="0">
                <a:solidFill>
                  <a:srgbClr val="FF0000"/>
                </a:solidFill>
                <a:effectLst/>
                <a:latin typeface="Helvetica" pitchFamily="2" charset="0"/>
              </a:rPr>
              <a:t>an asymmetrical fashion</a:t>
            </a:r>
            <a:r>
              <a:rPr lang="en-US" sz="1500" b="0" i="0" dirty="0">
                <a:solidFill>
                  <a:srgbClr val="000000"/>
                </a:solidFill>
                <a:effectLst/>
                <a:latin typeface="Helvetica" pitchFamily="2" charset="0"/>
              </a:rPr>
              <a:t>,</a:t>
            </a:r>
            <a:r>
              <a:rPr lang="en-US" sz="1500" dirty="0">
                <a:solidFill>
                  <a:srgbClr val="000000"/>
                </a:solidFill>
                <a:latin typeface="Helvetica" pitchFamily="2" charset="0"/>
              </a:rPr>
              <a:t> </a:t>
            </a:r>
            <a:r>
              <a:rPr lang="en-US" sz="1500" b="0" i="0" dirty="0">
                <a:solidFill>
                  <a:srgbClr val="000000"/>
                </a:solidFill>
                <a:effectLst/>
                <a:latin typeface="Helvetica" pitchFamily="2" charset="0"/>
              </a:rPr>
              <a:t>affecting a focal muscle group, before spreading to involve other areas.</a:t>
            </a:r>
          </a:p>
          <a:p>
            <a:r>
              <a:rPr lang="en-US" sz="1500" b="0" i="0" dirty="0">
                <a:solidFill>
                  <a:srgbClr val="000000"/>
                </a:solidFill>
                <a:effectLst/>
                <a:latin typeface="Helvetica" pitchFamily="2" charset="0"/>
              </a:rPr>
              <a:t>The onset of weakness in the limbs often affects the distal</a:t>
            </a:r>
            <a:r>
              <a:rPr lang="en-US" sz="1500" dirty="0">
                <a:solidFill>
                  <a:srgbClr val="000000"/>
                </a:solidFill>
                <a:latin typeface="Helvetica" pitchFamily="2" charset="0"/>
              </a:rPr>
              <a:t> </a:t>
            </a:r>
            <a:r>
              <a:rPr lang="en-US" sz="1500" b="0" i="0" dirty="0">
                <a:solidFill>
                  <a:srgbClr val="000000"/>
                </a:solidFill>
                <a:effectLst/>
                <a:latin typeface="Helvetica" pitchFamily="2" charset="0"/>
              </a:rPr>
              <a:t>muscles initially.</a:t>
            </a:r>
          </a:p>
          <a:p>
            <a:r>
              <a:rPr lang="en-US" sz="1500" b="0" i="0" dirty="0">
                <a:solidFill>
                  <a:srgbClr val="000000"/>
                </a:solidFill>
                <a:effectLst/>
                <a:latin typeface="Helvetica" pitchFamily="2" charset="0"/>
              </a:rPr>
              <a:t>Weakness of</a:t>
            </a:r>
            <a:r>
              <a:rPr lang="en-US" sz="1500" dirty="0">
                <a:solidFill>
                  <a:srgbClr val="000000"/>
                </a:solidFill>
                <a:latin typeface="Helvetica" pitchFamily="2" charset="0"/>
              </a:rPr>
              <a:t> </a:t>
            </a:r>
            <a:r>
              <a:rPr lang="en-US" sz="1500" b="0" i="0" dirty="0">
                <a:solidFill>
                  <a:srgbClr val="000000"/>
                </a:solidFill>
                <a:effectLst/>
                <a:latin typeface="Helvetica" pitchFamily="2" charset="0"/>
              </a:rPr>
              <a:t>upper limbs manifests as </a:t>
            </a:r>
            <a:r>
              <a:rPr lang="en-US" sz="1500" b="0" i="0" dirty="0">
                <a:solidFill>
                  <a:srgbClr val="FF0000"/>
                </a:solidFill>
                <a:effectLst/>
                <a:latin typeface="Helvetica" pitchFamily="2" charset="0"/>
              </a:rPr>
              <a:t>difficulties with fine motor control</a:t>
            </a:r>
            <a:r>
              <a:rPr lang="en-US" sz="1500" b="0" i="0" dirty="0">
                <a:solidFill>
                  <a:srgbClr val="000000"/>
                </a:solidFill>
                <a:effectLst/>
                <a:latin typeface="Helvetica" pitchFamily="2" charset="0"/>
              </a:rPr>
              <a:t>. </a:t>
            </a:r>
          </a:p>
          <a:p>
            <a:r>
              <a:rPr lang="en-US" sz="1500" dirty="0">
                <a:solidFill>
                  <a:srgbClr val="000000"/>
                </a:solidFill>
                <a:latin typeface="Helvetica" pitchFamily="2" charset="0"/>
              </a:rPr>
              <a:t>Weakness of the lower limbs often manifests as </a:t>
            </a:r>
            <a:r>
              <a:rPr lang="en-US" sz="1500" b="0" i="0" dirty="0">
                <a:solidFill>
                  <a:srgbClr val="FF0000"/>
                </a:solidFill>
                <a:effectLst/>
                <a:latin typeface="Helvetica" pitchFamily="2" charset="0"/>
              </a:rPr>
              <a:t>foot drop, difficulties with walking and falls</a:t>
            </a:r>
            <a:r>
              <a:rPr lang="en-US" sz="1500" b="0" i="0" dirty="0">
                <a:solidFill>
                  <a:srgbClr val="000000"/>
                </a:solidFill>
                <a:effectLst/>
                <a:latin typeface="Helvetica" pitchFamily="2" charset="0"/>
              </a:rPr>
              <a:t>.</a:t>
            </a:r>
            <a:endParaRPr lang="en-US" sz="1500" dirty="0">
              <a:solidFill>
                <a:srgbClr val="000000"/>
              </a:solidFill>
              <a:effectLst/>
              <a:latin typeface="Helvetica" pitchFamily="2" charset="0"/>
            </a:endParaRPr>
          </a:p>
          <a:p>
            <a:r>
              <a:rPr lang="en-US" sz="1500" b="0" i="0" dirty="0">
                <a:solidFill>
                  <a:srgbClr val="000000"/>
                </a:solidFill>
                <a:effectLst/>
                <a:latin typeface="Helvetica" pitchFamily="2" charset="0"/>
              </a:rPr>
              <a:t>Symptoms that accompany limb weakness are muscle twitching (</a:t>
            </a:r>
            <a:r>
              <a:rPr lang="en-US" sz="1500" b="0" i="0" dirty="0">
                <a:solidFill>
                  <a:srgbClr val="FF0000"/>
                </a:solidFill>
                <a:effectLst/>
                <a:latin typeface="Helvetica" pitchFamily="2" charset="0"/>
              </a:rPr>
              <a:t>fasciculations</a:t>
            </a:r>
            <a:r>
              <a:rPr lang="en-US" sz="1500" b="0" i="0" dirty="0">
                <a:solidFill>
                  <a:srgbClr val="000000"/>
                </a:solidFill>
                <a:effectLst/>
                <a:latin typeface="Helvetica" pitchFamily="2" charset="0"/>
              </a:rPr>
              <a:t>),</a:t>
            </a:r>
            <a:r>
              <a:rPr lang="en-US" sz="1500" dirty="0">
                <a:solidFill>
                  <a:srgbClr val="000000"/>
                </a:solidFill>
                <a:latin typeface="Helvetica" pitchFamily="2" charset="0"/>
              </a:rPr>
              <a:t> </a:t>
            </a:r>
            <a:r>
              <a:rPr lang="en-US" sz="1500" b="0" i="0" dirty="0">
                <a:solidFill>
                  <a:srgbClr val="000000"/>
                </a:solidFill>
                <a:effectLst/>
                <a:latin typeface="Helvetica" pitchFamily="2" charset="0"/>
              </a:rPr>
              <a:t>cramps and stiffness. Bulbar weakness causes speech difficulties (</a:t>
            </a:r>
            <a:r>
              <a:rPr lang="en-US" sz="1500" b="0" i="0" dirty="0">
                <a:solidFill>
                  <a:srgbClr val="FF0000"/>
                </a:solidFill>
                <a:effectLst/>
                <a:latin typeface="Helvetica" pitchFamily="2" charset="0"/>
              </a:rPr>
              <a:t>dysarthria</a:t>
            </a:r>
            <a:r>
              <a:rPr lang="en-US" sz="1500" b="0" i="0" dirty="0">
                <a:solidFill>
                  <a:srgbClr val="000000"/>
                </a:solidFill>
                <a:effectLst/>
                <a:latin typeface="Helvetica" pitchFamily="2" charset="0"/>
              </a:rPr>
              <a:t>), followed by difficulties</a:t>
            </a:r>
            <a:r>
              <a:rPr lang="en-US" sz="1500" dirty="0">
                <a:solidFill>
                  <a:srgbClr val="000000"/>
                </a:solidFill>
                <a:latin typeface="Helvetica" pitchFamily="2" charset="0"/>
              </a:rPr>
              <a:t> </a:t>
            </a:r>
            <a:r>
              <a:rPr lang="en-US" sz="1500" b="0" i="0" dirty="0">
                <a:solidFill>
                  <a:srgbClr val="000000"/>
                </a:solidFill>
                <a:effectLst/>
                <a:latin typeface="Helvetica" pitchFamily="2" charset="0"/>
              </a:rPr>
              <a:t>in swallowing (</a:t>
            </a:r>
            <a:r>
              <a:rPr lang="en-US" sz="1500" b="0" i="0" dirty="0">
                <a:solidFill>
                  <a:srgbClr val="FF0000"/>
                </a:solidFill>
                <a:effectLst/>
                <a:latin typeface="Helvetica" pitchFamily="2" charset="0"/>
              </a:rPr>
              <a:t>dysphagia</a:t>
            </a:r>
            <a:r>
              <a:rPr lang="en-US" sz="1500" b="0" i="0" dirty="0">
                <a:solidFill>
                  <a:srgbClr val="000000"/>
                </a:solidFill>
                <a:effectLst/>
                <a:latin typeface="Helvetica" pitchFamily="2" charset="0"/>
              </a:rPr>
              <a:t>). Dysphagia can result in drooling, choking and chest infections.</a:t>
            </a:r>
            <a:endParaRPr lang="en-US" sz="1500" dirty="0">
              <a:solidFill>
                <a:srgbClr val="000000"/>
              </a:solidFill>
              <a:effectLst/>
              <a:latin typeface="Helvetica" pitchFamily="2" charset="0"/>
            </a:endParaRPr>
          </a:p>
          <a:p>
            <a:r>
              <a:rPr lang="en-US" sz="1500" b="0" i="0" dirty="0">
                <a:solidFill>
                  <a:srgbClr val="000000"/>
                </a:solidFill>
                <a:effectLst/>
                <a:latin typeface="Helvetica" pitchFamily="2" charset="0"/>
              </a:rPr>
              <a:t>Neck weakness can cause a head drop.</a:t>
            </a:r>
            <a:r>
              <a:rPr lang="en-US" sz="1500" b="0" i="0" dirty="0">
                <a:solidFill>
                  <a:srgbClr val="000000"/>
                </a:solidFill>
                <a:latin typeface="Helvetica" pitchFamily="2" charset="0"/>
              </a:rPr>
              <a:t> </a:t>
            </a:r>
            <a:r>
              <a:rPr lang="en-US" sz="1500" b="0" i="0" dirty="0">
                <a:solidFill>
                  <a:srgbClr val="000000"/>
                </a:solidFill>
                <a:effectLst/>
                <a:latin typeface="Helvetica" pitchFamily="2" charset="0"/>
              </a:rPr>
              <a:t>Respiratory muscle weakness usually occurs later in the disease</a:t>
            </a:r>
            <a:r>
              <a:rPr lang="en-US" sz="1500" dirty="0">
                <a:solidFill>
                  <a:srgbClr val="000000"/>
                </a:solidFill>
                <a:latin typeface="Helvetica" pitchFamily="2" charset="0"/>
              </a:rPr>
              <a:t> </a:t>
            </a:r>
            <a:r>
              <a:rPr lang="en-US" sz="1500" b="0" i="0" dirty="0">
                <a:solidFill>
                  <a:srgbClr val="000000"/>
                </a:solidFill>
                <a:effectLst/>
                <a:latin typeface="Helvetica" pitchFamily="2" charset="0"/>
              </a:rPr>
              <a:t>process, and initially manifests as nocturnal hypercapnia, with poor sleep, morning headaches.</a:t>
            </a:r>
          </a:p>
          <a:p>
            <a:r>
              <a:rPr lang="en-US" sz="1500" b="0" i="0" dirty="0">
                <a:solidFill>
                  <a:srgbClr val="000000"/>
                </a:solidFill>
                <a:effectLst/>
                <a:latin typeface="Helvetica" pitchFamily="2" charset="0"/>
              </a:rPr>
              <a:t>There is usually relative sparing of the </a:t>
            </a:r>
            <a:r>
              <a:rPr lang="en-US" sz="1500" b="0" i="0" dirty="0" err="1">
                <a:solidFill>
                  <a:srgbClr val="000000"/>
                </a:solidFill>
                <a:effectLst/>
                <a:latin typeface="Helvetica" pitchFamily="2" charset="0"/>
              </a:rPr>
              <a:t>occular</a:t>
            </a:r>
            <a:r>
              <a:rPr lang="en-US" sz="1500" b="0" i="0" dirty="0">
                <a:solidFill>
                  <a:srgbClr val="000000"/>
                </a:solidFill>
                <a:effectLst/>
                <a:latin typeface="Helvetica" pitchFamily="2" charset="0"/>
              </a:rPr>
              <a:t> and pelvic floor muscles, and lack of autonomic and sensory features.</a:t>
            </a:r>
            <a:endParaRPr lang="en-US" sz="1500" dirty="0">
              <a:solidFill>
                <a:srgbClr val="000000"/>
              </a:solidFill>
              <a:effectLst/>
              <a:latin typeface="Helvetica" pitchFamily="2" charset="0"/>
            </a:endParaRPr>
          </a:p>
        </p:txBody>
      </p:sp>
      <p:pic>
        <p:nvPicPr>
          <p:cNvPr id="10" name="Content Placeholder 9">
            <a:extLst>
              <a:ext uri="{FF2B5EF4-FFF2-40B4-BE49-F238E27FC236}">
                <a16:creationId xmlns:a16="http://schemas.microsoft.com/office/drawing/2014/main" id="{D1EDDEE6-0252-BDE7-DE5B-FA24D28FDC53}"/>
              </a:ext>
            </a:extLst>
          </p:cNvPr>
          <p:cNvPicPr>
            <a:picLocks noGrp="1" noChangeAspect="1"/>
          </p:cNvPicPr>
          <p:nvPr>
            <p:ph sz="quarter" idx="4"/>
          </p:nvPr>
        </p:nvPicPr>
        <p:blipFill>
          <a:blip r:embed="rId2"/>
          <a:stretch>
            <a:fillRect/>
          </a:stretch>
        </p:blipFill>
        <p:spPr>
          <a:xfrm>
            <a:off x="7328567" y="2014194"/>
            <a:ext cx="4826001" cy="4201212"/>
          </a:xfrm>
        </p:spPr>
      </p:pic>
      <p:sp>
        <p:nvSpPr>
          <p:cNvPr id="5" name="Title 1"/>
          <p:cNvSpPr txBox="1">
            <a:spLocks/>
          </p:cNvSpPr>
          <p:nvPr/>
        </p:nvSpPr>
        <p:spPr>
          <a:xfrm>
            <a:off x="11088555" y="116632"/>
            <a:ext cx="1071395" cy="428853"/>
          </a:xfrm>
          <a:prstGeom prst="rect">
            <a:avLst/>
          </a:prstGeom>
          <a:ln cmpd="dbl"/>
          <a:effectLst>
            <a:outerShdw blurRad="40000" dist="20000" dir="5400000" rotWithShape="0">
              <a:srgbClr val="000000">
                <a:alpha val="38000"/>
              </a:srgbClr>
            </a:outerShdw>
            <a:reflection stA="94000" endPos="0" dist="38100" dir="5400000" sy="-100000" algn="bl" rotWithShape="0"/>
          </a:effectLst>
        </p:spPr>
        <p:style>
          <a:lnRef idx="3">
            <a:schemeClr val="lt1"/>
          </a:lnRef>
          <a:fillRef idx="1">
            <a:schemeClr val="dk1"/>
          </a:fillRef>
          <a:effectRef idx="1">
            <a:schemeClr val="dk1"/>
          </a:effectRef>
          <a:fontRef idx="minor">
            <a:schemeClr val="lt1"/>
          </a:fontRef>
        </p:style>
        <p:txBody>
          <a:bodyPr vert="horz" lIns="91440" tIns="45720" rIns="91440" bIns="45720" rtlCol="1" anchor="b"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1"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rtl="0"/>
            <a:r>
              <a:rPr lang="en-US" sz="2400" b="1" dirty="0">
                <a:solidFill>
                  <a:srgbClr val="C00000"/>
                </a:solidFill>
                <a:latin typeface="Aharoni" pitchFamily="2" charset="-79"/>
                <a:cs typeface="Aharoni" pitchFamily="2" charset="-79"/>
              </a:rPr>
              <a:t>[3]</a:t>
            </a:r>
            <a:endParaRPr lang="ar-EG" sz="2400" dirty="0">
              <a:solidFill>
                <a:srgbClr val="C00000"/>
              </a:solidFill>
            </a:endParaRPr>
          </a:p>
        </p:txBody>
      </p:sp>
      <p:sp>
        <p:nvSpPr>
          <p:cNvPr id="7" name="Rectangle 6"/>
          <p:cNvSpPr>
            <a:spLocks noChangeArrowheads="1"/>
          </p:cNvSpPr>
          <p:nvPr/>
        </p:nvSpPr>
        <p:spPr bwMode="auto">
          <a:xfrm>
            <a:off x="381000" y="1143000"/>
            <a:ext cx="6333659" cy="535531"/>
          </a:xfrm>
          <a:prstGeom prst="rect">
            <a:avLst/>
          </a:prstGeom>
          <a:gradFill rotWithShape="1">
            <a:gsLst>
              <a:gs pos="0">
                <a:srgbClr val="FF9933"/>
              </a:gs>
              <a:gs pos="50000">
                <a:srgbClr val="FFFF99">
                  <a:alpha val="0"/>
                </a:srgbClr>
              </a:gs>
              <a:gs pos="100000">
                <a:srgbClr val="FF9933"/>
              </a:gs>
            </a:gsLst>
            <a:lin ang="5400000" scaled="1"/>
          </a:gradFill>
          <a:ln w="9525" algn="ctr">
            <a:noFill/>
            <a:miter lim="800000"/>
            <a:headEnd/>
            <a:tailEnd/>
          </a:ln>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90000"/>
              </a:lnSpc>
              <a:defRPr/>
            </a:pPr>
            <a:r>
              <a:rPr lang="en-US" sz="3200" b="1" dirty="0"/>
              <a:t>Clinical Features </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spTree>
    <p:extLst>
      <p:ext uri="{BB962C8B-B14F-4D97-AF65-F5344CB8AC3E}">
        <p14:creationId xmlns:p14="http://schemas.microsoft.com/office/powerpoint/2010/main" val="225635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0.7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970096-E941-4FA4-B180-E56007A78B47}"/>
              </a:ext>
            </a:extLst>
          </p:cNvPr>
          <p:cNvSpPr>
            <a:spLocks noGrp="1"/>
          </p:cNvSpPr>
          <p:nvPr>
            <p:ph sz="half" idx="1"/>
          </p:nvPr>
        </p:nvSpPr>
        <p:spPr>
          <a:xfrm>
            <a:off x="363614" y="2103119"/>
            <a:ext cx="5458066" cy="4303475"/>
          </a:xfrm>
        </p:spPr>
        <p:txBody>
          <a:bodyPr>
            <a:normAutofit fontScale="92500" lnSpcReduction="10000"/>
          </a:bodyPr>
          <a:lstStyle/>
          <a:p>
            <a:r>
              <a:rPr lang="en-US" b="1" i="0" dirty="0">
                <a:solidFill>
                  <a:srgbClr val="FF0000"/>
                </a:solidFill>
                <a:effectLst/>
                <a:latin typeface="Helvetica" pitchFamily="2" charset="0"/>
              </a:rPr>
              <a:t>Features of lower motor neuron</a:t>
            </a:r>
            <a:r>
              <a:rPr lang="en-US" b="1" dirty="0">
                <a:solidFill>
                  <a:srgbClr val="FF0000"/>
                </a:solidFill>
                <a:latin typeface="Helvetica" pitchFamily="2" charset="0"/>
              </a:rPr>
              <a:t> </a:t>
            </a:r>
            <a:r>
              <a:rPr lang="en-US" b="1" i="0" dirty="0">
                <a:solidFill>
                  <a:srgbClr val="FF0000"/>
                </a:solidFill>
                <a:effectLst/>
                <a:latin typeface="Helvetica" pitchFamily="2" charset="0"/>
              </a:rPr>
              <a:t>(LMN) pathology </a:t>
            </a:r>
            <a:r>
              <a:rPr lang="en-US" b="0" i="0" dirty="0">
                <a:solidFill>
                  <a:srgbClr val="000000"/>
                </a:solidFill>
                <a:effectLst/>
                <a:latin typeface="Helvetica" pitchFamily="2" charset="0"/>
              </a:rPr>
              <a:t>such as wasting and fasciculations are evident on inspection. Fasciculations are most</a:t>
            </a:r>
            <a:r>
              <a:rPr lang="en-US" dirty="0">
                <a:solidFill>
                  <a:srgbClr val="000000"/>
                </a:solidFill>
                <a:latin typeface="Helvetica" pitchFamily="2" charset="0"/>
              </a:rPr>
              <a:t> </a:t>
            </a:r>
            <a:r>
              <a:rPr lang="en-US" b="0" i="0" dirty="0">
                <a:solidFill>
                  <a:srgbClr val="000000"/>
                </a:solidFill>
                <a:effectLst/>
                <a:latin typeface="Helvetica" pitchFamily="2" charset="0"/>
              </a:rPr>
              <a:t>often found across the large proximal muscles such as deltoid and quadriceps.</a:t>
            </a:r>
            <a:endParaRPr lang="en-US" dirty="0">
              <a:solidFill>
                <a:srgbClr val="000000"/>
              </a:solidFill>
              <a:effectLst/>
              <a:latin typeface="Helvetica" pitchFamily="2" charset="0"/>
            </a:endParaRPr>
          </a:p>
          <a:p>
            <a:r>
              <a:rPr lang="en-US" b="0" i="0" dirty="0">
                <a:solidFill>
                  <a:srgbClr val="000000"/>
                </a:solidFill>
                <a:effectLst/>
                <a:latin typeface="Helvetica" pitchFamily="2" charset="0"/>
              </a:rPr>
              <a:t> Wasting in the</a:t>
            </a:r>
            <a:r>
              <a:rPr lang="en-US" dirty="0">
                <a:solidFill>
                  <a:srgbClr val="000000"/>
                </a:solidFill>
                <a:latin typeface="Helvetica" pitchFamily="2" charset="0"/>
              </a:rPr>
              <a:t> </a:t>
            </a:r>
            <a:r>
              <a:rPr lang="en-US" b="0" i="0" dirty="0">
                <a:solidFill>
                  <a:srgbClr val="000000"/>
                </a:solidFill>
                <a:effectLst/>
                <a:latin typeface="Helvetica" pitchFamily="2" charset="0"/>
              </a:rPr>
              <a:t>hands particularly affects the first dorsal </a:t>
            </a:r>
            <a:r>
              <a:rPr lang="en-US" b="0" i="0" dirty="0" err="1">
                <a:solidFill>
                  <a:srgbClr val="000000"/>
                </a:solidFill>
                <a:effectLst/>
                <a:latin typeface="Helvetica" pitchFamily="2" charset="0"/>
              </a:rPr>
              <a:t>interosseus</a:t>
            </a:r>
            <a:r>
              <a:rPr lang="en-US" b="0" i="0" dirty="0">
                <a:solidFill>
                  <a:srgbClr val="000000"/>
                </a:solidFill>
                <a:effectLst/>
                <a:latin typeface="Helvetica" pitchFamily="2" charset="0"/>
              </a:rPr>
              <a:t> muscle, other intrinsic muscles of the</a:t>
            </a:r>
            <a:r>
              <a:rPr lang="en-US" dirty="0">
                <a:solidFill>
                  <a:srgbClr val="000000"/>
                </a:solidFill>
                <a:latin typeface="Helvetica" pitchFamily="2" charset="0"/>
              </a:rPr>
              <a:t> </a:t>
            </a:r>
            <a:r>
              <a:rPr lang="en-US" b="0" i="0" dirty="0">
                <a:solidFill>
                  <a:srgbClr val="000000"/>
                </a:solidFill>
                <a:effectLst/>
                <a:latin typeface="Helvetica" pitchFamily="2" charset="0"/>
              </a:rPr>
              <a:t>hands and the </a:t>
            </a:r>
            <a:r>
              <a:rPr lang="en-US" b="0" i="0" dirty="0" err="1">
                <a:solidFill>
                  <a:srgbClr val="000000"/>
                </a:solidFill>
                <a:effectLst/>
                <a:latin typeface="Helvetica" pitchFamily="2" charset="0"/>
              </a:rPr>
              <a:t>thenar</a:t>
            </a:r>
            <a:r>
              <a:rPr lang="en-US" b="0" i="0" dirty="0">
                <a:solidFill>
                  <a:srgbClr val="000000"/>
                </a:solidFill>
                <a:effectLst/>
                <a:latin typeface="Helvetica" pitchFamily="2" charset="0"/>
              </a:rPr>
              <a:t> eminence. In the lower limbs, wasting commonly affects the </a:t>
            </a:r>
            <a:r>
              <a:rPr lang="en-US" b="0" i="0" dirty="0" err="1">
                <a:solidFill>
                  <a:srgbClr val="000000"/>
                </a:solidFill>
                <a:effectLst/>
                <a:latin typeface="Helvetica" pitchFamily="2" charset="0"/>
              </a:rPr>
              <a:t>tibialis</a:t>
            </a:r>
            <a:r>
              <a:rPr lang="en-US" b="0" i="0" dirty="0">
                <a:solidFill>
                  <a:srgbClr val="000000"/>
                </a:solidFill>
                <a:effectLst/>
                <a:latin typeface="Helvetica" pitchFamily="2" charset="0"/>
              </a:rPr>
              <a:t> anterior</a:t>
            </a:r>
            <a:r>
              <a:rPr lang="en-US" dirty="0">
                <a:solidFill>
                  <a:srgbClr val="000000"/>
                </a:solidFill>
                <a:latin typeface="Helvetica" pitchFamily="2" charset="0"/>
              </a:rPr>
              <a:t> </a:t>
            </a:r>
            <a:r>
              <a:rPr lang="en-US" b="0" i="0" dirty="0">
                <a:solidFill>
                  <a:srgbClr val="000000"/>
                </a:solidFill>
                <a:effectLst/>
                <a:latin typeface="Helvetica" pitchFamily="2" charset="0"/>
              </a:rPr>
              <a:t>muscle especially in the context of a foot drop.</a:t>
            </a:r>
          </a:p>
          <a:p>
            <a:r>
              <a:rPr lang="en-US" b="0" i="0" dirty="0">
                <a:solidFill>
                  <a:srgbClr val="000000"/>
                </a:solidFill>
                <a:effectLst/>
                <a:latin typeface="Helvetica" pitchFamily="2" charset="0"/>
              </a:rPr>
              <a:t>Examination of the tongue often reveals wasting fasciculations and weakness.</a:t>
            </a:r>
            <a:endParaRPr lang="en-US" dirty="0">
              <a:solidFill>
                <a:srgbClr val="000000"/>
              </a:solidFill>
              <a:effectLst/>
              <a:latin typeface="Helvetica" pitchFamily="2" charset="0"/>
            </a:endParaRPr>
          </a:p>
          <a:p>
            <a:r>
              <a:rPr lang="en-US" b="0" i="0" dirty="0">
                <a:solidFill>
                  <a:srgbClr val="000000"/>
                </a:solidFill>
                <a:effectLst/>
                <a:latin typeface="Helvetica" pitchFamily="2" charset="0"/>
              </a:rPr>
              <a:t>Neck extension weakness may present as a head drop.</a:t>
            </a:r>
          </a:p>
          <a:p>
            <a:r>
              <a:rPr lang="en-US" dirty="0">
                <a:solidFill>
                  <a:srgbClr val="000000"/>
                </a:solidFill>
                <a:latin typeface="Helvetica" pitchFamily="2" charset="0"/>
              </a:rPr>
              <a:t>True bulbar palsy maybe present.</a:t>
            </a:r>
            <a:endParaRPr lang="en-US" dirty="0">
              <a:solidFill>
                <a:srgbClr val="000000"/>
              </a:solidFill>
              <a:effectLst/>
              <a:latin typeface="Helvetica" pitchFamily="2" charset="0"/>
            </a:endParaRPr>
          </a:p>
          <a:p>
            <a:endParaRPr lang="en-US" dirty="0">
              <a:solidFill>
                <a:srgbClr val="000000"/>
              </a:solidFill>
              <a:effectLst/>
              <a:latin typeface="Helvetica" pitchFamily="2" charset="0"/>
            </a:endParaRPr>
          </a:p>
          <a:p>
            <a:endParaRPr lang="en-US" dirty="0">
              <a:solidFill>
                <a:srgbClr val="000000"/>
              </a:solidFill>
              <a:effectLst/>
              <a:latin typeface="Helvetica" pitchFamily="2" charset="0"/>
            </a:endParaRPr>
          </a:p>
          <a:p>
            <a:endParaRPr lang="x-none" dirty="0"/>
          </a:p>
        </p:txBody>
      </p:sp>
      <p:sp>
        <p:nvSpPr>
          <p:cNvPr id="5" name="Content Placeholder 4">
            <a:extLst>
              <a:ext uri="{FF2B5EF4-FFF2-40B4-BE49-F238E27FC236}">
                <a16:creationId xmlns:a16="http://schemas.microsoft.com/office/drawing/2014/main" id="{41B242F5-CBEC-7C6D-E54B-397FF053051F}"/>
              </a:ext>
            </a:extLst>
          </p:cNvPr>
          <p:cNvSpPr>
            <a:spLocks noGrp="1"/>
          </p:cNvSpPr>
          <p:nvPr>
            <p:ph sz="half" idx="2"/>
          </p:nvPr>
        </p:nvSpPr>
        <p:spPr/>
        <p:txBody>
          <a:bodyPr>
            <a:normAutofit fontScale="92500" lnSpcReduction="10000"/>
          </a:bodyPr>
          <a:lstStyle/>
          <a:p>
            <a:endParaRPr lang="x-none"/>
          </a:p>
        </p:txBody>
      </p:sp>
      <p:pic>
        <p:nvPicPr>
          <p:cNvPr id="4" name="Picture 3">
            <a:extLst>
              <a:ext uri="{FF2B5EF4-FFF2-40B4-BE49-F238E27FC236}">
                <a16:creationId xmlns:a16="http://schemas.microsoft.com/office/drawing/2014/main" id="{2DBA3849-0ED2-EA7C-0C22-E479E81E5A7C}"/>
              </a:ext>
            </a:extLst>
          </p:cNvPr>
          <p:cNvPicPr>
            <a:picLocks noChangeAspect="1"/>
          </p:cNvPicPr>
          <p:nvPr/>
        </p:nvPicPr>
        <p:blipFill>
          <a:blip r:embed="rId2"/>
          <a:stretch>
            <a:fillRect/>
          </a:stretch>
        </p:blipFill>
        <p:spPr>
          <a:xfrm>
            <a:off x="6096000" y="2014194"/>
            <a:ext cx="5253616" cy="4584905"/>
          </a:xfrm>
          <a:prstGeom prst="rect">
            <a:avLst/>
          </a:prstGeom>
        </p:spPr>
      </p:pic>
      <p:sp>
        <p:nvSpPr>
          <p:cNvPr id="6" name="Title 1"/>
          <p:cNvSpPr txBox="1">
            <a:spLocks/>
          </p:cNvSpPr>
          <p:nvPr/>
        </p:nvSpPr>
        <p:spPr>
          <a:xfrm>
            <a:off x="11088555" y="116632"/>
            <a:ext cx="1071395" cy="428853"/>
          </a:xfrm>
          <a:prstGeom prst="rect">
            <a:avLst/>
          </a:prstGeom>
          <a:ln cmpd="dbl"/>
          <a:effectLst>
            <a:outerShdw blurRad="40000" dist="20000" dir="5400000" rotWithShape="0">
              <a:srgbClr val="000000">
                <a:alpha val="38000"/>
              </a:srgbClr>
            </a:outerShdw>
            <a:reflection stA="94000" endPos="0" dist="38100" dir="5400000" sy="-100000" algn="bl" rotWithShape="0"/>
          </a:effectLst>
        </p:spPr>
        <p:style>
          <a:lnRef idx="3">
            <a:schemeClr val="lt1"/>
          </a:lnRef>
          <a:fillRef idx="1">
            <a:schemeClr val="dk1"/>
          </a:fillRef>
          <a:effectRef idx="1">
            <a:schemeClr val="dk1"/>
          </a:effectRef>
          <a:fontRef idx="minor">
            <a:schemeClr val="lt1"/>
          </a:fontRef>
        </p:style>
        <p:txBody>
          <a:bodyPr vert="horz" lIns="91440" tIns="45720" rIns="91440" bIns="45720" rtlCol="1" anchor="b"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1"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rtl="0"/>
            <a:r>
              <a:rPr lang="en-US" sz="2400" b="1" dirty="0">
                <a:solidFill>
                  <a:srgbClr val="C00000"/>
                </a:solidFill>
                <a:latin typeface="Aharoni" pitchFamily="2" charset="-79"/>
                <a:cs typeface="Aharoni" pitchFamily="2" charset="-79"/>
              </a:rPr>
              <a:t>[4]</a:t>
            </a:r>
            <a:endParaRPr lang="ar-EG" sz="2400" dirty="0">
              <a:solidFill>
                <a:srgbClr val="C00000"/>
              </a:solidFill>
            </a:endParaRPr>
          </a:p>
        </p:txBody>
      </p:sp>
      <p:sp>
        <p:nvSpPr>
          <p:cNvPr id="8" name="Rectangle 7"/>
          <p:cNvSpPr>
            <a:spLocks noChangeArrowheads="1"/>
          </p:cNvSpPr>
          <p:nvPr/>
        </p:nvSpPr>
        <p:spPr bwMode="auto">
          <a:xfrm>
            <a:off x="381000" y="1143000"/>
            <a:ext cx="6333659" cy="535531"/>
          </a:xfrm>
          <a:prstGeom prst="rect">
            <a:avLst/>
          </a:prstGeom>
          <a:gradFill rotWithShape="1">
            <a:gsLst>
              <a:gs pos="0">
                <a:srgbClr val="FF9933"/>
              </a:gs>
              <a:gs pos="50000">
                <a:srgbClr val="FFFF99">
                  <a:alpha val="0"/>
                </a:srgbClr>
              </a:gs>
              <a:gs pos="100000">
                <a:srgbClr val="FF9933"/>
              </a:gs>
            </a:gsLst>
            <a:lin ang="5400000" scaled="1"/>
          </a:gradFill>
          <a:ln w="9525" algn="ctr">
            <a:noFill/>
            <a:miter lim="800000"/>
            <a:headEnd/>
            <a:tailEnd/>
          </a:ln>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90000"/>
              </a:lnSpc>
              <a:defRPr/>
            </a:pPr>
            <a:r>
              <a:rPr lang="en-US" sz="3200" b="1" dirty="0"/>
              <a:t>Key examination findings </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spTree>
    <p:extLst>
      <p:ext uri="{BB962C8B-B14F-4D97-AF65-F5344CB8AC3E}">
        <p14:creationId xmlns:p14="http://schemas.microsoft.com/office/powerpoint/2010/main" val="1934093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0.7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7B4948-64BA-C9BA-2A60-0DCB1F94430A}"/>
              </a:ext>
            </a:extLst>
          </p:cNvPr>
          <p:cNvSpPr>
            <a:spLocks noGrp="1"/>
          </p:cNvSpPr>
          <p:nvPr>
            <p:ph sz="half" idx="2"/>
          </p:nvPr>
        </p:nvSpPr>
        <p:spPr>
          <a:xfrm>
            <a:off x="769058" y="1901279"/>
            <a:ext cx="4754880" cy="3249021"/>
          </a:xfrm>
        </p:spPr>
        <p:txBody>
          <a:bodyPr>
            <a:noAutofit/>
          </a:bodyPr>
          <a:lstStyle/>
          <a:p>
            <a:r>
              <a:rPr lang="en-US" sz="2200" b="1" i="0" dirty="0">
                <a:solidFill>
                  <a:srgbClr val="FF0000"/>
                </a:solidFill>
                <a:effectLst/>
                <a:latin typeface="Helvetica" pitchFamily="2" charset="0"/>
              </a:rPr>
              <a:t>Features of upper motor neuron pathology </a:t>
            </a:r>
            <a:r>
              <a:rPr lang="en-US" sz="2200" b="0" i="0" dirty="0">
                <a:solidFill>
                  <a:srgbClr val="000000"/>
                </a:solidFill>
                <a:effectLst/>
                <a:latin typeface="Helvetica" pitchFamily="2" charset="0"/>
              </a:rPr>
              <a:t>as abnormalities in tone (hypertonia/spasticity) and deep tendon reflexes (</a:t>
            </a:r>
            <a:r>
              <a:rPr lang="en-US" sz="2200" b="0" i="0" dirty="0" err="1">
                <a:solidFill>
                  <a:srgbClr val="000000"/>
                </a:solidFill>
                <a:effectLst/>
                <a:latin typeface="Helvetica" pitchFamily="2" charset="0"/>
              </a:rPr>
              <a:t>hyperreflexia</a:t>
            </a:r>
            <a:r>
              <a:rPr lang="en-US" sz="2200" dirty="0">
                <a:solidFill>
                  <a:srgbClr val="000000"/>
                </a:solidFill>
                <a:latin typeface="Helvetica" pitchFamily="2" charset="0"/>
              </a:rPr>
              <a:t>)</a:t>
            </a:r>
            <a:r>
              <a:rPr lang="en-US" sz="2200" b="0" i="0" dirty="0">
                <a:solidFill>
                  <a:srgbClr val="000000"/>
                </a:solidFill>
                <a:effectLst/>
                <a:latin typeface="Helvetica" pitchFamily="2" charset="0"/>
              </a:rPr>
              <a:t> might also be found.</a:t>
            </a:r>
            <a:endParaRPr lang="en-US" sz="2200" dirty="0">
              <a:solidFill>
                <a:srgbClr val="000000"/>
              </a:solidFill>
              <a:effectLst/>
              <a:latin typeface="Helvetica" pitchFamily="2" charset="0"/>
            </a:endParaRPr>
          </a:p>
          <a:p>
            <a:r>
              <a:rPr lang="en-US" sz="2200" dirty="0">
                <a:solidFill>
                  <a:srgbClr val="000000"/>
                </a:solidFill>
                <a:latin typeface="Helvetica" pitchFamily="2" charset="0"/>
              </a:rPr>
              <a:t>Pseudo bulbar palsy is a hallmark of UMN pathology. </a:t>
            </a:r>
            <a:endParaRPr lang="en-US" sz="2200" dirty="0">
              <a:solidFill>
                <a:srgbClr val="000000"/>
              </a:solidFill>
              <a:effectLst/>
              <a:latin typeface="Helvetica" pitchFamily="2" charset="0"/>
            </a:endParaRPr>
          </a:p>
        </p:txBody>
      </p:sp>
      <p:pic>
        <p:nvPicPr>
          <p:cNvPr id="9" name="Content Placeholder 8">
            <a:extLst>
              <a:ext uri="{FF2B5EF4-FFF2-40B4-BE49-F238E27FC236}">
                <a16:creationId xmlns:a16="http://schemas.microsoft.com/office/drawing/2014/main" id="{C7791FCB-9432-1337-ACE4-74192940E28F}"/>
              </a:ext>
            </a:extLst>
          </p:cNvPr>
          <p:cNvPicPr>
            <a:picLocks noGrp="1" noChangeAspect="1"/>
          </p:cNvPicPr>
          <p:nvPr>
            <p:ph sz="quarter" idx="4"/>
          </p:nvPr>
        </p:nvPicPr>
        <p:blipFill>
          <a:blip r:embed="rId2"/>
          <a:stretch>
            <a:fillRect/>
          </a:stretch>
        </p:blipFill>
        <p:spPr>
          <a:xfrm>
            <a:off x="6101441" y="1403422"/>
            <a:ext cx="5829039" cy="4244736"/>
          </a:xfrm>
        </p:spPr>
      </p:pic>
      <p:sp>
        <p:nvSpPr>
          <p:cNvPr id="4" name="Title 1"/>
          <p:cNvSpPr txBox="1">
            <a:spLocks/>
          </p:cNvSpPr>
          <p:nvPr/>
        </p:nvSpPr>
        <p:spPr>
          <a:xfrm>
            <a:off x="11088555" y="116632"/>
            <a:ext cx="1071395" cy="428853"/>
          </a:xfrm>
          <a:prstGeom prst="rect">
            <a:avLst/>
          </a:prstGeom>
          <a:ln cmpd="dbl"/>
          <a:effectLst>
            <a:outerShdw blurRad="40000" dist="20000" dir="5400000" rotWithShape="0">
              <a:srgbClr val="000000">
                <a:alpha val="38000"/>
              </a:srgbClr>
            </a:outerShdw>
            <a:reflection stA="94000" endPos="0" dist="38100" dir="5400000" sy="-100000" algn="bl" rotWithShape="0"/>
          </a:effectLst>
        </p:spPr>
        <p:style>
          <a:lnRef idx="3">
            <a:schemeClr val="lt1"/>
          </a:lnRef>
          <a:fillRef idx="1">
            <a:schemeClr val="dk1"/>
          </a:fillRef>
          <a:effectRef idx="1">
            <a:schemeClr val="dk1"/>
          </a:effectRef>
          <a:fontRef idx="minor">
            <a:schemeClr val="lt1"/>
          </a:fontRef>
        </p:style>
        <p:txBody>
          <a:bodyPr vert="horz" lIns="91440" tIns="45720" rIns="91440" bIns="45720" rtlCol="1" anchor="b"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1"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rtl="0"/>
            <a:r>
              <a:rPr lang="en-US" sz="2400" b="1" dirty="0">
                <a:solidFill>
                  <a:srgbClr val="C00000"/>
                </a:solidFill>
                <a:latin typeface="Aharoni" pitchFamily="2" charset="-79"/>
                <a:cs typeface="Aharoni" pitchFamily="2" charset="-79"/>
              </a:rPr>
              <a:t>[5]</a:t>
            </a:r>
            <a:endParaRPr lang="ar-EG" sz="2400" dirty="0">
              <a:solidFill>
                <a:srgbClr val="C00000"/>
              </a:solidFill>
            </a:endParaRPr>
          </a:p>
        </p:txBody>
      </p:sp>
    </p:spTree>
    <p:extLst>
      <p:ext uri="{BB962C8B-B14F-4D97-AF65-F5344CB8AC3E}">
        <p14:creationId xmlns:p14="http://schemas.microsoft.com/office/powerpoint/2010/main" val="2520252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B8DFBAA-2007-B886-C219-AC0EA6AE9C6B}"/>
              </a:ext>
            </a:extLst>
          </p:cNvPr>
          <p:cNvPicPr>
            <a:picLocks noChangeAspect="1"/>
          </p:cNvPicPr>
          <p:nvPr/>
        </p:nvPicPr>
        <p:blipFill>
          <a:blip r:embed="rId2"/>
          <a:stretch>
            <a:fillRect/>
          </a:stretch>
        </p:blipFill>
        <p:spPr>
          <a:xfrm>
            <a:off x="1219200" y="331058"/>
            <a:ext cx="9780745" cy="6223000"/>
          </a:xfrm>
          <a:prstGeom prst="rect">
            <a:avLst/>
          </a:prstGeom>
        </p:spPr>
      </p:pic>
      <p:sp>
        <p:nvSpPr>
          <p:cNvPr id="3" name="Title 1"/>
          <p:cNvSpPr txBox="1">
            <a:spLocks/>
          </p:cNvSpPr>
          <p:nvPr/>
        </p:nvSpPr>
        <p:spPr>
          <a:xfrm>
            <a:off x="11088555" y="116632"/>
            <a:ext cx="1071395" cy="428853"/>
          </a:xfrm>
          <a:prstGeom prst="rect">
            <a:avLst/>
          </a:prstGeom>
          <a:ln cmpd="dbl"/>
          <a:effectLst>
            <a:outerShdw blurRad="40000" dist="20000" dir="5400000" rotWithShape="0">
              <a:srgbClr val="000000">
                <a:alpha val="38000"/>
              </a:srgbClr>
            </a:outerShdw>
            <a:reflection stA="94000" endPos="0" dist="38100" dir="5400000" sy="-100000" algn="bl" rotWithShape="0"/>
          </a:effectLst>
        </p:spPr>
        <p:style>
          <a:lnRef idx="3">
            <a:schemeClr val="lt1"/>
          </a:lnRef>
          <a:fillRef idx="1">
            <a:schemeClr val="dk1"/>
          </a:fillRef>
          <a:effectRef idx="1">
            <a:schemeClr val="dk1"/>
          </a:effectRef>
          <a:fontRef idx="minor">
            <a:schemeClr val="lt1"/>
          </a:fontRef>
        </p:style>
        <p:txBody>
          <a:bodyPr vert="horz" lIns="91440" tIns="45720" rIns="91440" bIns="45720" rtlCol="1" anchor="b"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1"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rtl="0"/>
            <a:r>
              <a:rPr lang="en-US" sz="2400" b="1" dirty="0">
                <a:solidFill>
                  <a:srgbClr val="C00000"/>
                </a:solidFill>
                <a:latin typeface="Aharoni" pitchFamily="2" charset="-79"/>
                <a:cs typeface="Aharoni" pitchFamily="2" charset="-79"/>
              </a:rPr>
              <a:t>[6]</a:t>
            </a:r>
            <a:endParaRPr lang="ar-EG" sz="2400" dirty="0">
              <a:solidFill>
                <a:srgbClr val="C00000"/>
              </a:solidFill>
            </a:endParaRPr>
          </a:p>
        </p:txBody>
      </p:sp>
    </p:spTree>
    <p:extLst>
      <p:ext uri="{BB962C8B-B14F-4D97-AF65-F5344CB8AC3E}">
        <p14:creationId xmlns:p14="http://schemas.microsoft.com/office/powerpoint/2010/main" val="2095974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81000" y="365694"/>
            <a:ext cx="6333659" cy="584775"/>
          </a:xfrm>
          <a:prstGeom prst="rect">
            <a:avLst/>
          </a:prstGeom>
          <a:gradFill rotWithShape="1">
            <a:gsLst>
              <a:gs pos="0">
                <a:srgbClr val="FF9933"/>
              </a:gs>
              <a:gs pos="50000">
                <a:srgbClr val="FFFF99">
                  <a:alpha val="0"/>
                </a:srgbClr>
              </a:gs>
              <a:gs pos="100000">
                <a:srgbClr val="FF9933"/>
              </a:gs>
            </a:gsLst>
            <a:lin ang="5400000" scaled="1"/>
          </a:gradFill>
          <a:ln w="9525" algn="ctr">
            <a:noFill/>
            <a:miter lim="800000"/>
            <a:headEnd/>
            <a:tailEnd/>
          </a:ln>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entury Gothic"/>
                <a:ea typeface="+mn-ea"/>
                <a:cs typeface="+mn-cs"/>
              </a:rPr>
              <a:t>Combined M.N.D</a:t>
            </a:r>
            <a:endParaRPr kumimoji="0" lang="ar-EG" sz="3200" b="1" i="0" u="none" strike="noStrike" kern="1200" cap="none" spc="0" normalizeH="0" baseline="0" noProof="0" dirty="0">
              <a:ln>
                <a:noFill/>
              </a:ln>
              <a:solidFill>
                <a:prstClr val="black"/>
              </a:solidFill>
              <a:effectLst/>
              <a:uLnTx/>
              <a:uFillTx/>
              <a:latin typeface="Century Gothic"/>
              <a:ea typeface="+mn-ea"/>
              <a:cs typeface="Tahoma" panose="020B0604030504040204" pitchFamily="34" charset="0"/>
            </a:endParaRPr>
          </a:p>
        </p:txBody>
      </p:sp>
      <p:sp>
        <p:nvSpPr>
          <p:cNvPr id="8" name="Title 1"/>
          <p:cNvSpPr txBox="1">
            <a:spLocks/>
          </p:cNvSpPr>
          <p:nvPr/>
        </p:nvSpPr>
        <p:spPr>
          <a:xfrm>
            <a:off x="11088555" y="116632"/>
            <a:ext cx="1071395" cy="428853"/>
          </a:xfrm>
          <a:prstGeom prst="rect">
            <a:avLst/>
          </a:prstGeom>
          <a:ln cmpd="dbl"/>
          <a:effectLst>
            <a:outerShdw blurRad="40000" dist="20000" dir="5400000" rotWithShape="0">
              <a:srgbClr val="000000">
                <a:alpha val="38000"/>
              </a:srgbClr>
            </a:outerShdw>
            <a:reflection stA="94000" endPos="0" dist="38100" dir="5400000" sy="-100000" algn="bl" rotWithShape="0"/>
          </a:effectLst>
        </p:spPr>
        <p:style>
          <a:lnRef idx="3">
            <a:schemeClr val="lt1"/>
          </a:lnRef>
          <a:fillRef idx="1">
            <a:schemeClr val="dk1"/>
          </a:fillRef>
          <a:effectRef idx="1">
            <a:schemeClr val="dk1"/>
          </a:effectRef>
          <a:fontRef idx="minor">
            <a:schemeClr val="lt1"/>
          </a:fontRef>
        </p:style>
        <p:txBody>
          <a:bodyPr vert="horz" lIns="91440" tIns="45720" rIns="91440" bIns="45720" rtlCol="1" anchor="b"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1"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Aharoni" pitchFamily="2" charset="-79"/>
                <a:ea typeface="+mn-ea"/>
                <a:cs typeface="Aharoni" pitchFamily="2" charset="-79"/>
              </a:rPr>
              <a:t>[7]</a:t>
            </a:r>
            <a:endParaRPr kumimoji="0" lang="ar-EG" sz="2400" b="0" i="0" u="none" strike="noStrike" kern="1200" cap="none" spc="0" normalizeH="0" baseline="0" noProof="0" dirty="0">
              <a:ln>
                <a:noFill/>
              </a:ln>
              <a:solidFill>
                <a:srgbClr val="C00000"/>
              </a:solidFill>
              <a:effectLst/>
              <a:uLnTx/>
              <a:uFillTx/>
              <a:latin typeface="Century Gothic"/>
              <a:ea typeface="+mn-ea"/>
              <a:cs typeface="Tahoma" panose="020B0604030504040204" pitchFamily="34" charset="0"/>
            </a:endParaRPr>
          </a:p>
        </p:txBody>
      </p:sp>
      <p:sp>
        <p:nvSpPr>
          <p:cNvPr id="3" name="TextBox 2">
            <a:extLst>
              <a:ext uri="{FF2B5EF4-FFF2-40B4-BE49-F238E27FC236}">
                <a16:creationId xmlns:a16="http://schemas.microsoft.com/office/drawing/2014/main" id="{DB0E5B39-E530-4519-B889-0972865A849E}"/>
              </a:ext>
            </a:extLst>
          </p:cNvPr>
          <p:cNvSpPr txBox="1"/>
          <p:nvPr/>
        </p:nvSpPr>
        <p:spPr>
          <a:xfrm>
            <a:off x="533400" y="1447800"/>
            <a:ext cx="9677400" cy="2637645"/>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sng" strike="noStrike" kern="1200" cap="none" spc="0" normalizeH="0" baseline="0" noProof="0" dirty="0">
                <a:ln>
                  <a:noFill/>
                </a:ln>
                <a:solidFill>
                  <a:srgbClr val="FF0000"/>
                </a:solidFill>
                <a:effectLst/>
                <a:uLnTx/>
                <a:uFillTx/>
                <a:latin typeface="Calibri" panose="020F0502020204030204"/>
                <a:ea typeface="+mn-ea"/>
                <a:cs typeface="+mn-cs"/>
              </a:rPr>
              <a:t>Amyotrophic lateral </a:t>
            </a:r>
            <a:r>
              <a:rPr kumimoji="0" lang="en-US" sz="2800" b="0" i="0" u="sng" strike="noStrike" kern="1200" cap="none" spc="0" normalizeH="0" baseline="0" noProof="0" dirty="0" err="1">
                <a:ln>
                  <a:noFill/>
                </a:ln>
                <a:solidFill>
                  <a:srgbClr val="FF0000"/>
                </a:solidFill>
                <a:effectLst/>
                <a:uLnTx/>
                <a:uFillTx/>
                <a:latin typeface="Calibri" panose="020F0502020204030204"/>
                <a:ea typeface="+mn-ea"/>
                <a:cs typeface="+mn-cs"/>
              </a:rPr>
              <a:t>scelerosis</a:t>
            </a:r>
            <a:endParaRPr kumimoji="0" lang="en-US" sz="2800" b="0" i="0" u="sng" strike="noStrike" kern="1200" cap="none" spc="0" normalizeH="0" baseline="0" noProof="0" dirty="0">
              <a:ln>
                <a:noFill/>
              </a:ln>
              <a:solidFill>
                <a:srgbClr val="FF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Gradual onset and progressive course.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sng" strike="noStrike" kern="1200" cap="none" spc="0" normalizeH="0" baseline="0" noProof="0" dirty="0">
                <a:ln>
                  <a:noFill/>
                </a:ln>
                <a:solidFill>
                  <a:prstClr val="black"/>
                </a:solidFill>
                <a:effectLst/>
                <a:uLnTx/>
                <a:uFillTx/>
                <a:latin typeface="Calibri" panose="020F0502020204030204"/>
                <a:ea typeface="+mn-ea"/>
                <a:cs typeface="+mn-cs"/>
              </a:rPr>
              <a:t>Cranial nerves examination :</a:t>
            </a:r>
          </a:p>
          <a:p>
            <a:pPr marL="914400" marR="0" lvl="1" indent="-457200" algn="l" defTabSz="914400" rtl="0" eaLnBrk="1" fontAlgn="auto" latinLnBrk="0" hangingPunct="1">
              <a:lnSpc>
                <a:spcPct val="90000"/>
              </a:lnSpc>
              <a:spcBef>
                <a:spcPts val="500"/>
              </a:spcBef>
              <a:spcAft>
                <a:spcPts val="0"/>
              </a:spcAft>
              <a:buClrTx/>
              <a:buSzTx/>
              <a:buFont typeface="+mj-lt"/>
              <a:buAutoNum type="alphaLcParen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Affection of all cranial nerves except oculomotor nerve</a:t>
            </a:r>
          </a:p>
          <a:p>
            <a:pPr marL="914400" marR="0" lvl="1" indent="-457200" algn="l" defTabSz="914400" rtl="0" eaLnBrk="1" fontAlgn="auto" latinLnBrk="0" hangingPunct="1">
              <a:lnSpc>
                <a:spcPct val="90000"/>
              </a:lnSpc>
              <a:spcBef>
                <a:spcPts val="500"/>
              </a:spcBef>
              <a:spcAft>
                <a:spcPts val="0"/>
              </a:spcAft>
              <a:buClrTx/>
              <a:buSzTx/>
              <a:buFont typeface="+mj-lt"/>
              <a:buAutoNum type="alphaLcParen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Pseudobulbar palsy (</a:t>
            </a:r>
            <a:r>
              <a:rPr kumimoji="0" lang="en-US" sz="2400" b="0" i="0" u="none" strike="noStrike" kern="1200" cap="none" spc="0" normalizeH="0" baseline="0" noProof="0" dirty="0">
                <a:ln>
                  <a:noFill/>
                </a:ln>
                <a:solidFill>
                  <a:srgbClr val="4472C4"/>
                </a:solidFill>
                <a:effectLst/>
                <a:uLnTx/>
                <a:uFillTx/>
                <a:latin typeface="Calibri" panose="020F0502020204030204"/>
                <a:ea typeface="+mn-ea"/>
                <a:cs typeface="+mn-cs"/>
              </a:rPr>
              <a:t>Bulbar onset ALS is more common in older females with a </a:t>
            </a:r>
            <a:r>
              <a:rPr kumimoji="0" lang="en-US" sz="2400" b="0" i="0" u="none" strike="noStrike" kern="1200" cap="none" spc="0" normalizeH="0" baseline="0" noProof="0" dirty="0" err="1">
                <a:ln>
                  <a:noFill/>
                </a:ln>
                <a:solidFill>
                  <a:srgbClr val="4472C4"/>
                </a:solidFill>
                <a:effectLst/>
                <a:uLnTx/>
                <a:uFillTx/>
                <a:latin typeface="Calibri" panose="020F0502020204030204"/>
                <a:ea typeface="+mn-ea"/>
                <a:cs typeface="+mn-cs"/>
              </a:rPr>
              <a:t>male:female</a:t>
            </a:r>
            <a:r>
              <a:rPr kumimoji="0" lang="en-US" sz="2400" b="0" i="0" u="none" strike="noStrike" kern="1200" cap="none" spc="0" normalizeH="0" baseline="0" noProof="0" dirty="0">
                <a:ln>
                  <a:noFill/>
                </a:ln>
                <a:solidFill>
                  <a:srgbClr val="4472C4"/>
                </a:solidFill>
                <a:effectLst/>
                <a:uLnTx/>
                <a:uFillTx/>
                <a:latin typeface="Calibri" panose="020F0502020204030204"/>
                <a:ea typeface="+mn-ea"/>
                <a:cs typeface="+mn-cs"/>
              </a:rPr>
              <a:t> ratio 2:3</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2611050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7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1088555" y="116632"/>
            <a:ext cx="1071395" cy="428853"/>
          </a:xfrm>
          <a:prstGeom prst="rect">
            <a:avLst/>
          </a:prstGeom>
          <a:ln cmpd="dbl"/>
          <a:effectLst>
            <a:outerShdw blurRad="40000" dist="20000" dir="5400000" rotWithShape="0">
              <a:srgbClr val="000000">
                <a:alpha val="38000"/>
              </a:srgbClr>
            </a:outerShdw>
            <a:reflection stA="94000" endPos="0" dist="38100" dir="5400000" sy="-100000" algn="bl" rotWithShape="0"/>
          </a:effectLst>
        </p:spPr>
        <p:style>
          <a:lnRef idx="3">
            <a:schemeClr val="lt1"/>
          </a:lnRef>
          <a:fillRef idx="1">
            <a:schemeClr val="dk1"/>
          </a:fillRef>
          <a:effectRef idx="1">
            <a:schemeClr val="dk1"/>
          </a:effectRef>
          <a:fontRef idx="minor">
            <a:schemeClr val="lt1"/>
          </a:fontRef>
        </p:style>
        <p:txBody>
          <a:bodyPr vert="horz" lIns="91440" tIns="45720" rIns="91440" bIns="45720" rtlCol="1" anchor="b"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1"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Aharoni" pitchFamily="2" charset="-79"/>
                <a:ea typeface="+mn-ea"/>
                <a:cs typeface="Aharoni" pitchFamily="2" charset="-79"/>
              </a:rPr>
              <a:t>[7]</a:t>
            </a:r>
            <a:endParaRPr kumimoji="0" lang="ar-EG" sz="2400" b="0" i="0" u="none" strike="noStrike" kern="1200" cap="none" spc="0" normalizeH="0" baseline="0" noProof="0" dirty="0">
              <a:ln>
                <a:noFill/>
              </a:ln>
              <a:solidFill>
                <a:srgbClr val="C00000"/>
              </a:solidFill>
              <a:effectLst/>
              <a:uLnTx/>
              <a:uFillTx/>
              <a:latin typeface="Century Gothic"/>
              <a:ea typeface="+mn-ea"/>
              <a:cs typeface="Tahoma" panose="020B0604030504040204" pitchFamily="34" charset="0"/>
            </a:endParaRPr>
          </a:p>
        </p:txBody>
      </p:sp>
      <p:sp>
        <p:nvSpPr>
          <p:cNvPr id="3" name="TextBox 2">
            <a:extLst>
              <a:ext uri="{FF2B5EF4-FFF2-40B4-BE49-F238E27FC236}">
                <a16:creationId xmlns:a16="http://schemas.microsoft.com/office/drawing/2014/main" id="{DB0E5B39-E530-4519-B889-0972865A849E}"/>
              </a:ext>
            </a:extLst>
          </p:cNvPr>
          <p:cNvSpPr txBox="1"/>
          <p:nvPr/>
        </p:nvSpPr>
        <p:spPr>
          <a:xfrm>
            <a:off x="533400" y="1447800"/>
            <a:ext cx="9677400" cy="2637645"/>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sng" strike="noStrike" kern="1200" cap="none" spc="0" normalizeH="0" baseline="0" noProof="0" dirty="0">
                <a:ln>
                  <a:noFill/>
                </a:ln>
                <a:solidFill>
                  <a:srgbClr val="FF0000"/>
                </a:solidFill>
                <a:effectLst/>
                <a:uLnTx/>
                <a:uFillTx/>
                <a:latin typeface="Calibri" panose="020F0502020204030204"/>
                <a:ea typeface="+mn-ea"/>
                <a:cs typeface="+mn-cs"/>
              </a:rPr>
              <a:t>Amyotrophic lateral </a:t>
            </a:r>
            <a:r>
              <a:rPr kumimoji="0" lang="en-US" sz="2800" b="0" i="0" u="sng" strike="noStrike" kern="1200" cap="none" spc="0" normalizeH="0" baseline="0" noProof="0" dirty="0" err="1">
                <a:ln>
                  <a:noFill/>
                </a:ln>
                <a:solidFill>
                  <a:srgbClr val="FF0000"/>
                </a:solidFill>
                <a:effectLst/>
                <a:uLnTx/>
                <a:uFillTx/>
                <a:latin typeface="Calibri" panose="020F0502020204030204"/>
                <a:ea typeface="+mn-ea"/>
                <a:cs typeface="+mn-cs"/>
              </a:rPr>
              <a:t>scelerosis</a:t>
            </a:r>
            <a:endParaRPr kumimoji="0" lang="en-US" sz="2800" b="0" i="0" u="sng" strike="noStrike" kern="1200" cap="none" spc="0" normalizeH="0" baseline="0" noProof="0" dirty="0">
              <a:ln>
                <a:noFill/>
              </a:ln>
              <a:solidFill>
                <a:srgbClr val="FF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Gradual onset and progressive course.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sng" strike="noStrike" kern="1200" cap="none" spc="0" normalizeH="0" baseline="0" noProof="0" dirty="0">
                <a:ln>
                  <a:noFill/>
                </a:ln>
                <a:solidFill>
                  <a:prstClr val="black"/>
                </a:solidFill>
                <a:effectLst/>
                <a:uLnTx/>
                <a:uFillTx/>
                <a:latin typeface="Calibri" panose="020F0502020204030204"/>
                <a:ea typeface="+mn-ea"/>
                <a:cs typeface="+mn-cs"/>
              </a:rPr>
              <a:t>Cranial nerves examination :</a:t>
            </a:r>
          </a:p>
          <a:p>
            <a:pPr marL="914400" marR="0" lvl="1" indent="-457200" algn="l" defTabSz="914400" rtl="0" eaLnBrk="1" fontAlgn="auto" latinLnBrk="0" hangingPunct="1">
              <a:lnSpc>
                <a:spcPct val="90000"/>
              </a:lnSpc>
              <a:spcBef>
                <a:spcPts val="500"/>
              </a:spcBef>
              <a:spcAft>
                <a:spcPts val="0"/>
              </a:spcAft>
              <a:buClrTx/>
              <a:buSzTx/>
              <a:buFont typeface="+mj-lt"/>
              <a:buAutoNum type="alphaLcParen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Affection of all cranial nerves except oculomotor nerve</a:t>
            </a:r>
          </a:p>
          <a:p>
            <a:pPr marL="914400" marR="0" lvl="1" indent="-457200" algn="l" defTabSz="914400" rtl="0" eaLnBrk="1" fontAlgn="auto" latinLnBrk="0" hangingPunct="1">
              <a:lnSpc>
                <a:spcPct val="90000"/>
              </a:lnSpc>
              <a:spcBef>
                <a:spcPts val="500"/>
              </a:spcBef>
              <a:spcAft>
                <a:spcPts val="0"/>
              </a:spcAft>
              <a:buClrTx/>
              <a:buSzTx/>
              <a:buFont typeface="+mj-lt"/>
              <a:buAutoNum type="alphaLcParen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Pseudobulbar palsy (</a:t>
            </a:r>
            <a:r>
              <a:rPr kumimoji="0" lang="en-US" sz="2400" b="0" i="0" u="none" strike="noStrike" kern="1200" cap="none" spc="0" normalizeH="0" baseline="0" noProof="0" dirty="0">
                <a:ln>
                  <a:noFill/>
                </a:ln>
                <a:solidFill>
                  <a:srgbClr val="4472C4"/>
                </a:solidFill>
                <a:effectLst/>
                <a:uLnTx/>
                <a:uFillTx/>
                <a:latin typeface="Calibri" panose="020F0502020204030204"/>
                <a:ea typeface="+mn-ea"/>
                <a:cs typeface="+mn-cs"/>
              </a:rPr>
              <a:t>Bulbar onset ALS is more common in older females with a </a:t>
            </a:r>
            <a:r>
              <a:rPr kumimoji="0" lang="en-US" sz="2400" b="0" i="0" u="none" strike="noStrike" kern="1200" cap="none" spc="0" normalizeH="0" baseline="0" noProof="0" dirty="0" err="1">
                <a:ln>
                  <a:noFill/>
                </a:ln>
                <a:solidFill>
                  <a:srgbClr val="4472C4"/>
                </a:solidFill>
                <a:effectLst/>
                <a:uLnTx/>
                <a:uFillTx/>
                <a:latin typeface="Calibri" panose="020F0502020204030204"/>
                <a:ea typeface="+mn-ea"/>
                <a:cs typeface="+mn-cs"/>
              </a:rPr>
              <a:t>male:female</a:t>
            </a:r>
            <a:r>
              <a:rPr kumimoji="0" lang="en-US" sz="2400" b="0" i="0" u="none" strike="noStrike" kern="1200" cap="none" spc="0" normalizeH="0" baseline="0" noProof="0" dirty="0">
                <a:ln>
                  <a:noFill/>
                </a:ln>
                <a:solidFill>
                  <a:srgbClr val="4472C4"/>
                </a:solidFill>
                <a:effectLst/>
                <a:uLnTx/>
                <a:uFillTx/>
                <a:latin typeface="Calibri" panose="020F0502020204030204"/>
                <a:ea typeface="+mn-ea"/>
                <a:cs typeface="+mn-cs"/>
              </a:rPr>
              <a:t> ratio 2:3</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4128189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887D7C-20A5-9995-603B-A27EA1FB3D38}"/>
              </a:ext>
            </a:extLst>
          </p:cNvPr>
          <p:cNvPicPr>
            <a:picLocks noChangeAspect="1"/>
          </p:cNvPicPr>
          <p:nvPr/>
        </p:nvPicPr>
        <p:blipFill>
          <a:blip r:embed="rId2"/>
          <a:stretch>
            <a:fillRect/>
          </a:stretch>
        </p:blipFill>
        <p:spPr>
          <a:xfrm>
            <a:off x="228600" y="171450"/>
            <a:ext cx="11811000" cy="6515100"/>
          </a:xfrm>
          <a:prstGeom prst="rect">
            <a:avLst/>
          </a:prstGeom>
        </p:spPr>
      </p:pic>
    </p:spTree>
    <p:extLst>
      <p:ext uri="{BB962C8B-B14F-4D97-AF65-F5344CB8AC3E}">
        <p14:creationId xmlns:p14="http://schemas.microsoft.com/office/powerpoint/2010/main" val="1522089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355F1D-AECC-4961-A3CE-9B9745A439F8}"/>
              </a:ext>
            </a:extLst>
          </p:cNvPr>
          <p:cNvSpPr>
            <a:spLocks noGrp="1"/>
          </p:cNvSpPr>
          <p:nvPr>
            <p:ph idx="1"/>
          </p:nvPr>
        </p:nvSpPr>
        <p:spPr>
          <a:xfrm>
            <a:off x="355672" y="381000"/>
            <a:ext cx="10515600" cy="4351338"/>
          </a:xfrm>
        </p:spPr>
        <p:txBody>
          <a:bodyPr/>
          <a:lstStyle/>
          <a:p>
            <a:pPr>
              <a:buFont typeface="Arial" panose="020B0604020202020204" pitchFamily="34" charset="0"/>
              <a:buChar char="•"/>
            </a:pPr>
            <a:r>
              <a:rPr lang="en-US" sz="2800" u="sng" dirty="0">
                <a:latin typeface="Helvetica" panose="020B0604020202020204" pitchFamily="34" charset="0"/>
                <a:cs typeface="Helvetica" panose="020B0604020202020204" pitchFamily="34" charset="0"/>
              </a:rPr>
              <a:t>Motor system examination</a:t>
            </a:r>
            <a:r>
              <a:rPr lang="en-US" u="sng" dirty="0">
                <a:latin typeface="Helvetica" panose="020B0604020202020204" pitchFamily="34" charset="0"/>
                <a:cs typeface="Helvetica" panose="020B0604020202020204" pitchFamily="34" charset="0"/>
              </a:rPr>
              <a:t>:</a:t>
            </a:r>
          </a:p>
          <a:p>
            <a:pPr lvl="1">
              <a:buFont typeface="Courier New" panose="02070309020205020404" pitchFamily="49" charset="0"/>
              <a:buChar char="o"/>
              <a:tabLst>
                <a:tab pos="4349750" algn="l"/>
              </a:tabLst>
            </a:pPr>
            <a:r>
              <a:rPr lang="en-US" sz="2000" dirty="0">
                <a:latin typeface="Helvetica" panose="020B0604020202020204" pitchFamily="34" charset="0"/>
                <a:cs typeface="Helvetica" panose="020B0604020202020204" pitchFamily="34" charset="0"/>
              </a:rPr>
              <a:t>Weakness of both upper and lower limbs</a:t>
            </a:r>
          </a:p>
          <a:p>
            <a:pPr lvl="1">
              <a:buFont typeface="Courier New" panose="02070309020205020404" pitchFamily="49" charset="0"/>
              <a:buChar char="o"/>
              <a:tabLst>
                <a:tab pos="4349750" algn="l"/>
              </a:tabLst>
            </a:pPr>
            <a:r>
              <a:rPr lang="en-US" sz="2000" dirty="0">
                <a:latin typeface="Helvetica" panose="020B0604020202020204" pitchFamily="34" charset="0"/>
                <a:cs typeface="Helvetica" panose="020B0604020202020204" pitchFamily="34" charset="0"/>
              </a:rPr>
              <a:t>Usually starts at upper limb characteristically weakness at the first dorsal interosseus</a:t>
            </a:r>
          </a:p>
          <a:p>
            <a:pPr lvl="1">
              <a:buFont typeface="Courier New" panose="02070309020205020404" pitchFamily="49" charset="0"/>
              <a:buChar char="o"/>
              <a:tabLst>
                <a:tab pos="4349750" algn="l"/>
              </a:tabLst>
            </a:pPr>
            <a:r>
              <a:rPr lang="en-US" sz="2000" dirty="0">
                <a:latin typeface="Helvetica" panose="020B0604020202020204" pitchFamily="34" charset="0"/>
                <a:cs typeface="Helvetica" panose="020B0604020202020204" pitchFamily="34" charset="0"/>
              </a:rPr>
              <a:t>Weakness of neck muscles (chin drop – patient holds his head with his hands)</a:t>
            </a:r>
          </a:p>
          <a:p>
            <a:pPr lvl="1">
              <a:buFont typeface="Arial" panose="020B0604020202020204" pitchFamily="34" charset="0"/>
              <a:buChar char="•"/>
            </a:pPr>
            <a:endParaRPr lang="en-US" sz="2000" dirty="0">
              <a:latin typeface="Helvetica" panose="020B0604020202020204" pitchFamily="34" charset="0"/>
              <a:cs typeface="Helvetica" panose="020B0604020202020204" pitchFamily="34" charset="0"/>
            </a:endParaRPr>
          </a:p>
          <a:p>
            <a:endParaRPr lang="en-US" dirty="0"/>
          </a:p>
        </p:txBody>
      </p:sp>
      <p:pic>
        <p:nvPicPr>
          <p:cNvPr id="4" name="Picture 3">
            <a:extLst>
              <a:ext uri="{FF2B5EF4-FFF2-40B4-BE49-F238E27FC236}">
                <a16:creationId xmlns:a16="http://schemas.microsoft.com/office/drawing/2014/main" id="{45EE07A9-3C2E-45CC-A944-F7532D7290ED}"/>
              </a:ext>
            </a:extLst>
          </p:cNvPr>
          <p:cNvPicPr>
            <a:picLocks noChangeAspect="1"/>
          </p:cNvPicPr>
          <p:nvPr/>
        </p:nvPicPr>
        <p:blipFill>
          <a:blip r:embed="rId2"/>
          <a:stretch>
            <a:fillRect/>
          </a:stretch>
        </p:blipFill>
        <p:spPr>
          <a:xfrm>
            <a:off x="5410200" y="3429000"/>
            <a:ext cx="6205646" cy="3048000"/>
          </a:xfrm>
          <a:prstGeom prst="rect">
            <a:avLst/>
          </a:prstGeom>
        </p:spPr>
      </p:pic>
      <p:pic>
        <p:nvPicPr>
          <p:cNvPr id="5" name="Picture 4">
            <a:extLst>
              <a:ext uri="{FF2B5EF4-FFF2-40B4-BE49-F238E27FC236}">
                <a16:creationId xmlns:a16="http://schemas.microsoft.com/office/drawing/2014/main" id="{9A5D1052-C35F-4A6F-9F71-A19A98A06AE3}"/>
              </a:ext>
            </a:extLst>
          </p:cNvPr>
          <p:cNvPicPr>
            <a:picLocks noChangeAspect="1"/>
          </p:cNvPicPr>
          <p:nvPr/>
        </p:nvPicPr>
        <p:blipFill>
          <a:blip r:embed="rId3"/>
          <a:stretch>
            <a:fillRect/>
          </a:stretch>
        </p:blipFill>
        <p:spPr>
          <a:xfrm>
            <a:off x="838200" y="3429000"/>
            <a:ext cx="4343400" cy="3048000"/>
          </a:xfrm>
          <a:prstGeom prst="rect">
            <a:avLst/>
          </a:prstGeom>
        </p:spPr>
      </p:pic>
    </p:spTree>
    <p:extLst>
      <p:ext uri="{BB962C8B-B14F-4D97-AF65-F5344CB8AC3E}">
        <p14:creationId xmlns:p14="http://schemas.microsoft.com/office/powerpoint/2010/main" val="30523730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355F1D-AECC-4961-A3CE-9B9745A439F8}"/>
              </a:ext>
            </a:extLst>
          </p:cNvPr>
          <p:cNvSpPr>
            <a:spLocks noGrp="1"/>
          </p:cNvSpPr>
          <p:nvPr>
            <p:ph idx="1"/>
          </p:nvPr>
        </p:nvSpPr>
        <p:spPr>
          <a:xfrm>
            <a:off x="685800" y="685800"/>
            <a:ext cx="10058400" cy="4267200"/>
          </a:xfrm>
        </p:spPr>
        <p:txBody>
          <a:bodyPr>
            <a:normAutofit fontScale="92500" lnSpcReduction="20000"/>
          </a:bodyPr>
          <a:lstStyle/>
          <a:p>
            <a:pPr>
              <a:buFont typeface="Arial" panose="020B0604020202020204" pitchFamily="34" charset="0"/>
              <a:buChar char="•"/>
            </a:pPr>
            <a:r>
              <a:rPr lang="en-US" sz="2600" dirty="0">
                <a:latin typeface="Helvetica" panose="020B0604020202020204" pitchFamily="34" charset="0"/>
                <a:cs typeface="Helvetica" panose="020B0604020202020204" pitchFamily="34" charset="0"/>
              </a:rPr>
              <a:t>Tonic atrophy</a:t>
            </a:r>
          </a:p>
          <a:p>
            <a:pPr marL="457200" lvl="1" indent="0">
              <a:buNone/>
            </a:pPr>
            <a:r>
              <a:rPr lang="en-US" sz="2600" i="1" dirty="0">
                <a:solidFill>
                  <a:schemeClr val="accent1"/>
                </a:solidFill>
                <a:latin typeface="Helvetica" panose="020B0604020202020204" pitchFamily="34" charset="0"/>
                <a:cs typeface="Helvetica" panose="020B0604020202020204" pitchFamily="34" charset="0"/>
              </a:rPr>
              <a:t>Combined features of U.M.N.L L.M.N.L </a:t>
            </a:r>
          </a:p>
          <a:p>
            <a:pPr marL="457200" lvl="1" indent="0">
              <a:buNone/>
            </a:pPr>
            <a:r>
              <a:rPr lang="en-US" sz="2600" dirty="0">
                <a:solidFill>
                  <a:schemeClr val="accent1"/>
                </a:solidFill>
                <a:latin typeface="Helvetica" panose="020B0604020202020204" pitchFamily="34" charset="0"/>
                <a:cs typeface="Helvetica" panose="020B0604020202020204" pitchFamily="34" charset="0"/>
              </a:rPr>
              <a:t>L.M.N Symptoms </a:t>
            </a:r>
            <a:r>
              <a:rPr lang="en-US" sz="2600" dirty="0">
                <a:latin typeface="Helvetica" panose="020B0604020202020204" pitchFamily="34" charset="0"/>
                <a:cs typeface="Helvetica" panose="020B0604020202020204" pitchFamily="34" charset="0"/>
              </a:rPr>
              <a:t>: weakness dorsal &gt; proximal muscles</a:t>
            </a:r>
          </a:p>
          <a:p>
            <a:pPr marL="457200" lvl="1" indent="0">
              <a:buNone/>
            </a:pPr>
            <a:r>
              <a:rPr lang="en-US" sz="2600" dirty="0">
                <a:latin typeface="Helvetica" panose="020B0604020202020204" pitchFamily="34" charset="0"/>
                <a:cs typeface="Helvetica" panose="020B0604020202020204" pitchFamily="34" charset="0"/>
              </a:rPr>
              <a:t>                                  Fasciculations of tongue and bulky muscles</a:t>
            </a:r>
          </a:p>
          <a:p>
            <a:pPr marL="457200" lvl="1" indent="0">
              <a:buNone/>
            </a:pPr>
            <a:r>
              <a:rPr lang="en-US" sz="2600" dirty="0" err="1">
                <a:solidFill>
                  <a:schemeClr val="accent1"/>
                </a:solidFill>
                <a:latin typeface="Helvetica" panose="020B0604020202020204" pitchFamily="34" charset="0"/>
                <a:cs typeface="Helvetica" panose="020B0604020202020204" pitchFamily="34" charset="0"/>
              </a:rPr>
              <a:t>u.m.n</a:t>
            </a:r>
            <a:r>
              <a:rPr lang="en-US" sz="2600" dirty="0">
                <a:solidFill>
                  <a:schemeClr val="accent1"/>
                </a:solidFill>
                <a:latin typeface="Helvetica" panose="020B0604020202020204" pitchFamily="34" charset="0"/>
                <a:cs typeface="Helvetica" panose="020B0604020202020204" pitchFamily="34" charset="0"/>
              </a:rPr>
              <a:t> symptoms</a:t>
            </a:r>
            <a:r>
              <a:rPr lang="en-US" sz="2600" dirty="0">
                <a:latin typeface="Helvetica" panose="020B0604020202020204" pitchFamily="34" charset="0"/>
                <a:cs typeface="Helvetica" panose="020B0604020202020204" pitchFamily="34" charset="0"/>
              </a:rPr>
              <a:t>: positive Babinski sign and hyper </a:t>
            </a:r>
            <a:r>
              <a:rPr lang="en-US" sz="2600" dirty="0" err="1">
                <a:latin typeface="Helvetica" panose="020B0604020202020204" pitchFamily="34" charset="0"/>
                <a:cs typeface="Helvetica" panose="020B0604020202020204" pitchFamily="34" charset="0"/>
              </a:rPr>
              <a:t>reflexia</a:t>
            </a:r>
            <a:endParaRPr lang="en-US" sz="2600" dirty="0">
              <a:latin typeface="Helvetica" panose="020B0604020202020204" pitchFamily="34" charset="0"/>
              <a:cs typeface="Helvetica" panose="020B0604020202020204" pitchFamily="34" charset="0"/>
            </a:endParaRPr>
          </a:p>
          <a:p>
            <a:pPr marL="0" indent="0">
              <a:buNone/>
            </a:pPr>
            <a:endParaRPr lang="en-US" sz="2600" dirty="0">
              <a:latin typeface="Helvetica" panose="020B0604020202020204" pitchFamily="34" charset="0"/>
              <a:cs typeface="Helvetica" panose="020B0604020202020204" pitchFamily="34" charset="0"/>
            </a:endParaRPr>
          </a:p>
          <a:p>
            <a:pPr>
              <a:buFont typeface="Arial" panose="020B0604020202020204" pitchFamily="34" charset="0"/>
              <a:buChar char="•"/>
            </a:pPr>
            <a:r>
              <a:rPr lang="en-US" sz="2600" dirty="0">
                <a:latin typeface="Helvetica" panose="020B0604020202020204" pitchFamily="34" charset="0"/>
                <a:cs typeface="Helvetica" panose="020B0604020202020204" pitchFamily="34" charset="0"/>
              </a:rPr>
              <a:t>Sparing of first 3 sacral spinal nerves meaning preservation of bowel and bladder functions</a:t>
            </a:r>
          </a:p>
          <a:p>
            <a:pPr>
              <a:buFont typeface="Arial" panose="020B0604020202020204" pitchFamily="34" charset="0"/>
              <a:buChar char="•"/>
            </a:pPr>
            <a:r>
              <a:rPr lang="en-US" sz="2600" u="sng" dirty="0">
                <a:latin typeface="Helvetica" panose="020B0604020202020204" pitchFamily="34" charset="0"/>
                <a:cs typeface="Helvetica" panose="020B0604020202020204" pitchFamily="34" charset="0"/>
              </a:rPr>
              <a:t>Sensory examination :</a:t>
            </a:r>
          </a:p>
          <a:p>
            <a:pPr marL="274320" lvl="1" indent="0">
              <a:buNone/>
            </a:pPr>
            <a:r>
              <a:rPr lang="en-US" sz="2600" dirty="0">
                <a:latin typeface="Helvetica" panose="020B0604020202020204" pitchFamily="34" charset="0"/>
                <a:cs typeface="Helvetica" panose="020B0604020202020204" pitchFamily="34" charset="0"/>
              </a:rPr>
              <a:t>Normal </a:t>
            </a:r>
          </a:p>
          <a:p>
            <a:pPr>
              <a:buFont typeface="Arial" panose="020B0604020202020204" pitchFamily="34" charset="0"/>
              <a:buChar char="•"/>
            </a:pPr>
            <a:r>
              <a:rPr lang="en-US" sz="2600" dirty="0">
                <a:latin typeface="Helvetica" panose="020B0604020202020204" pitchFamily="34" charset="0"/>
                <a:cs typeface="Helvetica" panose="020B0604020202020204" pitchFamily="34" charset="0"/>
              </a:rPr>
              <a:t>Emotional lability may also occur</a:t>
            </a:r>
            <a:r>
              <a:rPr lang="en-US" dirty="0">
                <a:latin typeface="Helvetica" panose="020B0604020202020204" pitchFamily="34" charset="0"/>
                <a:cs typeface="Helvetica" panose="020B0604020202020204" pitchFamily="34" charset="0"/>
              </a:rPr>
              <a:t>. </a:t>
            </a:r>
          </a:p>
          <a:p>
            <a:endParaRPr lang="en-US" dirty="0"/>
          </a:p>
        </p:txBody>
      </p:sp>
    </p:spTree>
    <p:extLst>
      <p:ext uri="{BB962C8B-B14F-4D97-AF65-F5344CB8AC3E}">
        <p14:creationId xmlns:p14="http://schemas.microsoft.com/office/powerpoint/2010/main" val="1870548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5E0D4-0DC0-4ACA-B354-37E5F10D5406}"/>
              </a:ext>
            </a:extLst>
          </p:cNvPr>
          <p:cNvSpPr>
            <a:spLocks noGrp="1"/>
          </p:cNvSpPr>
          <p:nvPr>
            <p:ph type="title"/>
          </p:nvPr>
        </p:nvSpPr>
        <p:spPr>
          <a:xfrm>
            <a:off x="457200" y="381000"/>
            <a:ext cx="10058400" cy="1371600"/>
          </a:xfrm>
        </p:spPr>
        <p:txBody>
          <a:bodyPr/>
          <a:lstStyle/>
          <a:p>
            <a:r>
              <a:rPr lang="en-US" i="1" u="sng" dirty="0"/>
              <a:t>Diagnosis </a:t>
            </a:r>
          </a:p>
        </p:txBody>
      </p:sp>
      <p:sp>
        <p:nvSpPr>
          <p:cNvPr id="3" name="Content Placeholder 2">
            <a:extLst>
              <a:ext uri="{FF2B5EF4-FFF2-40B4-BE49-F238E27FC236}">
                <a16:creationId xmlns:a16="http://schemas.microsoft.com/office/drawing/2014/main" id="{57355F1D-AECC-4961-A3CE-9B9745A439F8}"/>
              </a:ext>
            </a:extLst>
          </p:cNvPr>
          <p:cNvSpPr>
            <a:spLocks noGrp="1"/>
          </p:cNvSpPr>
          <p:nvPr>
            <p:ph idx="1"/>
          </p:nvPr>
        </p:nvSpPr>
        <p:spPr>
          <a:xfrm>
            <a:off x="457200" y="1752600"/>
            <a:ext cx="10058400" cy="3931920"/>
          </a:xfrm>
        </p:spPr>
        <p:txBody>
          <a:bodyPr/>
          <a:lstStyle/>
          <a:p>
            <a:r>
              <a:rPr lang="en-US" sz="2400" dirty="0"/>
              <a:t>Electrophysiological studies: nerve conduction studies are required to exclude motor neuropathy and to provide evidence of chronic denervation</a:t>
            </a:r>
          </a:p>
          <a:p>
            <a:r>
              <a:rPr lang="en-US" sz="2400" dirty="0"/>
              <a:t>Neuroimaging studies: to exclude conditions which may cause U.M.N and L.M.N signs that may stimulate ALS e.g. focal quadriparesis due to cervical cause</a:t>
            </a:r>
            <a:r>
              <a:rPr lang="en-US" dirty="0"/>
              <a:t>.</a:t>
            </a:r>
          </a:p>
        </p:txBody>
      </p:sp>
    </p:spTree>
    <p:extLst>
      <p:ext uri="{BB962C8B-B14F-4D97-AF65-F5344CB8AC3E}">
        <p14:creationId xmlns:p14="http://schemas.microsoft.com/office/powerpoint/2010/main" val="19155657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355F1D-AECC-4961-A3CE-9B9745A439F8}"/>
              </a:ext>
            </a:extLst>
          </p:cNvPr>
          <p:cNvSpPr>
            <a:spLocks noGrp="1"/>
          </p:cNvSpPr>
          <p:nvPr>
            <p:ph idx="1"/>
          </p:nvPr>
        </p:nvSpPr>
        <p:spPr/>
        <p:txBody>
          <a:bodyPr/>
          <a:lstStyle/>
          <a:p>
            <a:r>
              <a:rPr lang="en-US" sz="2400" dirty="0">
                <a:latin typeface="Helvetica" panose="020B0604020202020204" pitchFamily="34" charset="0"/>
                <a:cs typeface="Helvetica" panose="020B0604020202020204" pitchFamily="34" charset="0"/>
              </a:rPr>
              <a:t>Primary lateral sclerosis</a:t>
            </a:r>
          </a:p>
          <a:p>
            <a:r>
              <a:rPr lang="en-US" sz="2400" dirty="0">
                <a:latin typeface="Helvetica" panose="020B0604020202020204" pitchFamily="34" charset="0"/>
                <a:cs typeface="Helvetica" panose="020B0604020202020204" pitchFamily="34" charset="0"/>
              </a:rPr>
              <a:t>Hereditary spastic paraplegia</a:t>
            </a:r>
          </a:p>
          <a:p>
            <a:endParaRPr lang="en-US" dirty="0"/>
          </a:p>
        </p:txBody>
      </p:sp>
      <p:sp>
        <p:nvSpPr>
          <p:cNvPr id="6" name="Rectangle: Rounded Corners 5">
            <a:extLst>
              <a:ext uri="{FF2B5EF4-FFF2-40B4-BE49-F238E27FC236}">
                <a16:creationId xmlns:a16="http://schemas.microsoft.com/office/drawing/2014/main" id="{7434A3C9-23D2-4A06-BA66-92F72755B61A}"/>
              </a:ext>
            </a:extLst>
          </p:cNvPr>
          <p:cNvSpPr/>
          <p:nvPr/>
        </p:nvSpPr>
        <p:spPr>
          <a:xfrm>
            <a:off x="457200" y="533400"/>
            <a:ext cx="9906000" cy="838200"/>
          </a:xfrm>
          <a:prstGeom prst="roundRect">
            <a:avLst/>
          </a:prstGeom>
          <a:gradFill>
            <a:gsLst>
              <a:gs pos="0">
                <a:srgbClr val="FF9933"/>
              </a:gs>
              <a:gs pos="50000">
                <a:srgbClr val="FFFF99">
                  <a:alpha val="0"/>
                </a:srgbClr>
              </a:gs>
              <a:gs pos="100000">
                <a:srgbClr val="FF993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entury Gothic"/>
                <a:ea typeface="+mn-ea"/>
                <a:cs typeface="+mn-cs"/>
              </a:rPr>
              <a:t>Pure U.M.N involvement</a:t>
            </a:r>
          </a:p>
        </p:txBody>
      </p:sp>
    </p:spTree>
    <p:extLst>
      <p:ext uri="{BB962C8B-B14F-4D97-AF65-F5344CB8AC3E}">
        <p14:creationId xmlns:p14="http://schemas.microsoft.com/office/powerpoint/2010/main" val="1855947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5E0D4-0DC0-4ACA-B354-37E5F10D5406}"/>
              </a:ext>
            </a:extLst>
          </p:cNvPr>
          <p:cNvSpPr>
            <a:spLocks noGrp="1"/>
          </p:cNvSpPr>
          <p:nvPr>
            <p:ph type="title"/>
          </p:nvPr>
        </p:nvSpPr>
        <p:spPr>
          <a:xfrm>
            <a:off x="457200" y="403860"/>
            <a:ext cx="10058400" cy="838200"/>
          </a:xfrm>
        </p:spPr>
        <p:txBody>
          <a:bodyPr>
            <a:normAutofit/>
          </a:bodyPr>
          <a:lstStyle/>
          <a:p>
            <a:r>
              <a:rPr lang="en-US" sz="3200" u="sng" dirty="0">
                <a:solidFill>
                  <a:srgbClr val="FF0000"/>
                </a:solidFill>
              </a:rPr>
              <a:t>Primary lateral sclerosis </a:t>
            </a:r>
          </a:p>
        </p:txBody>
      </p:sp>
      <p:sp>
        <p:nvSpPr>
          <p:cNvPr id="3" name="Content Placeholder 2">
            <a:extLst>
              <a:ext uri="{FF2B5EF4-FFF2-40B4-BE49-F238E27FC236}">
                <a16:creationId xmlns:a16="http://schemas.microsoft.com/office/drawing/2014/main" id="{57355F1D-AECC-4961-A3CE-9B9745A439F8}"/>
              </a:ext>
            </a:extLst>
          </p:cNvPr>
          <p:cNvSpPr>
            <a:spLocks noGrp="1"/>
          </p:cNvSpPr>
          <p:nvPr>
            <p:ph idx="1"/>
          </p:nvPr>
        </p:nvSpPr>
        <p:spPr>
          <a:xfrm>
            <a:off x="457200" y="1242060"/>
            <a:ext cx="11506200" cy="5387340"/>
          </a:xfrm>
        </p:spPr>
        <p:txBody>
          <a:bodyPr>
            <a:noAutofit/>
          </a:bodyPr>
          <a:lstStyle/>
          <a:p>
            <a:pPr>
              <a:buFont typeface="Arial" panose="020B0604020202020204" pitchFamily="34" charset="0"/>
              <a:buChar char="•"/>
            </a:pPr>
            <a:r>
              <a:rPr lang="en-US" sz="2000" dirty="0">
                <a:latin typeface="Helvetica" panose="020B0604020202020204" pitchFamily="34" charset="0"/>
                <a:cs typeface="Helvetica" panose="020B0604020202020204" pitchFamily="34" charset="0"/>
              </a:rPr>
              <a:t>No family history of PLS</a:t>
            </a:r>
          </a:p>
          <a:p>
            <a:pPr>
              <a:buFont typeface="Arial" panose="020B0604020202020204" pitchFamily="34" charset="0"/>
              <a:buChar char="•"/>
            </a:pPr>
            <a:r>
              <a:rPr lang="en-US" sz="2000" dirty="0">
                <a:latin typeface="Helvetica" panose="020B0604020202020204" pitchFamily="34" charset="0"/>
                <a:cs typeface="Helvetica" panose="020B0604020202020204" pitchFamily="34" charset="0"/>
              </a:rPr>
              <a:t>Gradual progression of the disease</a:t>
            </a:r>
          </a:p>
          <a:p>
            <a:pPr>
              <a:buFont typeface="Arial" panose="020B0604020202020204" pitchFamily="34" charset="0"/>
              <a:buChar char="•"/>
            </a:pPr>
            <a:r>
              <a:rPr lang="en-US" sz="2000" dirty="0">
                <a:latin typeface="Helvetica" panose="020B0604020202020204" pitchFamily="34" charset="0"/>
                <a:cs typeface="Helvetica" panose="020B0604020202020204" pitchFamily="34" charset="0"/>
              </a:rPr>
              <a:t>Duration: 3 years or more.</a:t>
            </a:r>
          </a:p>
          <a:p>
            <a:pPr>
              <a:buFont typeface="Arial" panose="020B0604020202020204" pitchFamily="34" charset="0"/>
              <a:buChar char="•"/>
            </a:pPr>
            <a:r>
              <a:rPr lang="en-US" sz="2000" dirty="0">
                <a:latin typeface="Helvetica" panose="020B0604020202020204" pitchFamily="34" charset="0"/>
                <a:cs typeface="Helvetica" panose="020B0604020202020204" pitchFamily="34" charset="0"/>
              </a:rPr>
              <a:t>Clinical findings limited to those usually associated with corticospinal dysfunction</a:t>
            </a:r>
          </a:p>
          <a:p>
            <a:pPr>
              <a:buFont typeface="Arial" panose="020B0604020202020204" pitchFamily="34" charset="0"/>
              <a:buChar char="•"/>
            </a:pPr>
            <a:r>
              <a:rPr lang="en-US" sz="2000" dirty="0">
                <a:latin typeface="Helvetica" panose="020B0604020202020204" pitchFamily="34" charset="0"/>
                <a:cs typeface="Helvetica" panose="020B0604020202020204" pitchFamily="34" charset="0"/>
              </a:rPr>
              <a:t>Symmetrical distribution, ultimately developing severe spastic spinobulbar paresis</a:t>
            </a:r>
          </a:p>
          <a:p>
            <a:pPr>
              <a:buFont typeface="Arial" panose="020B0604020202020204" pitchFamily="34" charset="0"/>
              <a:buChar char="•"/>
            </a:pPr>
            <a:r>
              <a:rPr lang="en-US" sz="2000" dirty="0">
                <a:latin typeface="Helvetica" panose="020B0604020202020204" pitchFamily="34" charset="0"/>
                <a:cs typeface="Helvetica" panose="020B0604020202020204" pitchFamily="34" charset="0"/>
              </a:rPr>
              <a:t>Normal bladder function</a:t>
            </a:r>
          </a:p>
          <a:p>
            <a:pPr>
              <a:buFont typeface="Arial" panose="020B0604020202020204" pitchFamily="34" charset="0"/>
              <a:buChar char="•"/>
            </a:pPr>
            <a:r>
              <a:rPr lang="en-US" sz="2000" dirty="0">
                <a:latin typeface="Helvetica" panose="020B0604020202020204" pitchFamily="34" charset="0"/>
                <a:cs typeface="Helvetica" panose="020B0604020202020204" pitchFamily="34" charset="0"/>
              </a:rPr>
              <a:t>Absent or very prolonged latency on cortical motor evoked responses in the presence of normal peripheral stimulus-evoked maximum compound muscle action potentials.</a:t>
            </a:r>
          </a:p>
          <a:p>
            <a:pPr>
              <a:buFont typeface="Arial" panose="020B0604020202020204" pitchFamily="34" charset="0"/>
              <a:buChar char="•"/>
            </a:pPr>
            <a:endParaRPr lang="en-US" sz="20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5532652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355F1D-AECC-4961-A3CE-9B9745A439F8}"/>
              </a:ext>
            </a:extLst>
          </p:cNvPr>
          <p:cNvSpPr>
            <a:spLocks noGrp="1"/>
          </p:cNvSpPr>
          <p:nvPr>
            <p:ph idx="1"/>
          </p:nvPr>
        </p:nvSpPr>
        <p:spPr>
          <a:xfrm>
            <a:off x="685800" y="685800"/>
            <a:ext cx="10058400" cy="3931920"/>
          </a:xfrm>
        </p:spPr>
        <p:txBody>
          <a:bodyPr>
            <a:normAutofit/>
          </a:bodyPr>
          <a:lstStyle/>
          <a:p>
            <a:pPr>
              <a:buFont typeface="Arial" panose="020B0604020202020204" pitchFamily="34" charset="0"/>
              <a:buChar char="•"/>
            </a:pPr>
            <a:r>
              <a:rPr lang="en-US" sz="2400" dirty="0">
                <a:latin typeface="Helvetica" panose="020B0604020202020204" pitchFamily="34" charset="0"/>
                <a:cs typeface="Helvetica" panose="020B0604020202020204" pitchFamily="34" charset="0"/>
              </a:rPr>
              <a:t>PLS is a relatively rare condition (affecting 1–3% of those with MND) and presents with upper motor neuron involvement only.</a:t>
            </a:r>
          </a:p>
          <a:p>
            <a:pPr>
              <a:buFont typeface="Arial" panose="020B0604020202020204" pitchFamily="34" charset="0"/>
              <a:buChar char="•"/>
            </a:pPr>
            <a:r>
              <a:rPr lang="en-US" sz="2400" dirty="0">
                <a:latin typeface="Helvetica" panose="020B0604020202020204" pitchFamily="34" charset="0"/>
                <a:cs typeface="Helvetica" panose="020B0604020202020204" pitchFamily="34" charset="0"/>
              </a:rPr>
              <a:t>Diagnosis is often delayed to exclude potential other causes.</a:t>
            </a:r>
          </a:p>
          <a:p>
            <a:pPr>
              <a:buFont typeface="Arial" panose="020B0604020202020204" pitchFamily="34" charset="0"/>
              <a:buChar char="•"/>
            </a:pPr>
            <a:r>
              <a:rPr lang="en-US" sz="2400" dirty="0">
                <a:latin typeface="Helvetica" panose="020B0604020202020204" pitchFamily="34" charset="0"/>
                <a:cs typeface="Helvetica" panose="020B0604020202020204" pitchFamily="34" charset="0"/>
              </a:rPr>
              <a:t>clinically those with PLS have only upper motor neuron signs without focal muscle atrophy or visible fasciculations and normal electromyography of limbs and bulbar muscles </a:t>
            </a:r>
          </a:p>
          <a:p>
            <a:pPr>
              <a:buFont typeface="Arial" panose="020B0604020202020204" pitchFamily="34" charset="0"/>
              <a:buChar char="•"/>
            </a:pPr>
            <a:r>
              <a:rPr lang="en-US" sz="2400" dirty="0">
                <a:latin typeface="Helvetica" panose="020B0604020202020204" pitchFamily="34" charset="0"/>
                <a:cs typeface="Helvetica" panose="020B0604020202020204" pitchFamily="34" charset="0"/>
              </a:rPr>
              <a:t>The condition can progress to ALS, but if no LMN signs are seen after 4 years prognosis is good with life expectancy comparable to normal, although this is rare.</a:t>
            </a:r>
          </a:p>
        </p:txBody>
      </p:sp>
    </p:spTree>
    <p:extLst>
      <p:ext uri="{BB962C8B-B14F-4D97-AF65-F5344CB8AC3E}">
        <p14:creationId xmlns:p14="http://schemas.microsoft.com/office/powerpoint/2010/main" val="25506976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5E0D4-0DC0-4ACA-B354-37E5F10D5406}"/>
              </a:ext>
            </a:extLst>
          </p:cNvPr>
          <p:cNvSpPr>
            <a:spLocks noGrp="1"/>
          </p:cNvSpPr>
          <p:nvPr>
            <p:ph type="title"/>
          </p:nvPr>
        </p:nvSpPr>
        <p:spPr>
          <a:xfrm>
            <a:off x="533400" y="457200"/>
            <a:ext cx="10439400" cy="1143000"/>
          </a:xfrm>
        </p:spPr>
        <p:txBody>
          <a:bodyPr>
            <a:normAutofit/>
          </a:bodyPr>
          <a:lstStyle/>
          <a:p>
            <a:r>
              <a:rPr lang="en-US" sz="3600" dirty="0"/>
              <a:t>Laboratory</a:t>
            </a:r>
          </a:p>
        </p:txBody>
      </p:sp>
      <p:sp>
        <p:nvSpPr>
          <p:cNvPr id="3" name="Content Placeholder 2">
            <a:extLst>
              <a:ext uri="{FF2B5EF4-FFF2-40B4-BE49-F238E27FC236}">
                <a16:creationId xmlns:a16="http://schemas.microsoft.com/office/drawing/2014/main" id="{57355F1D-AECC-4961-A3CE-9B9745A439F8}"/>
              </a:ext>
            </a:extLst>
          </p:cNvPr>
          <p:cNvSpPr>
            <a:spLocks noGrp="1"/>
          </p:cNvSpPr>
          <p:nvPr>
            <p:ph idx="1"/>
          </p:nvPr>
        </p:nvSpPr>
        <p:spPr>
          <a:xfrm>
            <a:off x="569686" y="1600200"/>
            <a:ext cx="10058400" cy="3931920"/>
          </a:xfrm>
        </p:spPr>
        <p:txBody>
          <a:bodyPr>
            <a:normAutofit/>
          </a:bodyPr>
          <a:lstStyle/>
          <a:p>
            <a:pPr>
              <a:buFont typeface="Arial" panose="020B0604020202020204" pitchFamily="34" charset="0"/>
              <a:buChar char="•"/>
            </a:pPr>
            <a:r>
              <a:rPr lang="en-US" sz="2000" dirty="0">
                <a:latin typeface="Helvetica" panose="020B0604020202020204" pitchFamily="34" charset="0"/>
                <a:cs typeface="Helvetica" panose="020B0604020202020204" pitchFamily="34" charset="0"/>
              </a:rPr>
              <a:t>Normal serum chemistries, which include normal vitamin B12 levels.</a:t>
            </a:r>
          </a:p>
          <a:p>
            <a:pPr>
              <a:buFont typeface="Arial" panose="020B0604020202020204" pitchFamily="34" charset="0"/>
              <a:buChar char="•"/>
            </a:pPr>
            <a:r>
              <a:rPr lang="en-US" sz="2000" dirty="0">
                <a:latin typeface="Helvetica" panose="020B0604020202020204" pitchFamily="34" charset="0"/>
                <a:cs typeface="Helvetica" panose="020B0604020202020204" pitchFamily="34" charset="0"/>
              </a:rPr>
              <a:t>Negative serologic tests for syphilis; in endemic areas, negative Lyme and human T-cell </a:t>
            </a:r>
            <a:r>
              <a:rPr lang="en-US" sz="2000" dirty="0" err="1">
                <a:latin typeface="Helvetica" panose="020B0604020202020204" pitchFamily="34" charset="0"/>
                <a:cs typeface="Helvetica" panose="020B0604020202020204" pitchFamily="34" charset="0"/>
              </a:rPr>
              <a:t>lymphocytotrophic</a:t>
            </a:r>
            <a:r>
              <a:rPr lang="en-US" sz="2000" dirty="0">
                <a:latin typeface="Helvetica" panose="020B0604020202020204" pitchFamily="34" charset="0"/>
                <a:cs typeface="Helvetica" panose="020B0604020202020204" pitchFamily="34" charset="0"/>
              </a:rPr>
              <a:t> virus-1 (HTLV-1) serologies.</a:t>
            </a:r>
          </a:p>
          <a:p>
            <a:pPr>
              <a:buFont typeface="Arial" panose="020B0604020202020204" pitchFamily="34" charset="0"/>
              <a:buChar char="•"/>
            </a:pPr>
            <a:r>
              <a:rPr lang="en-US" sz="2000" dirty="0">
                <a:latin typeface="Helvetica" panose="020B0604020202020204" pitchFamily="34" charset="0"/>
                <a:cs typeface="Helvetica" panose="020B0604020202020204" pitchFamily="34" charset="0"/>
              </a:rPr>
              <a:t>Normal cerebrospinal fluid parameters, including absence of oligoclonal bands.</a:t>
            </a:r>
          </a:p>
          <a:p>
            <a:pPr>
              <a:buFont typeface="Arial" panose="020B0604020202020204" pitchFamily="34" charset="0"/>
              <a:buChar char="•"/>
            </a:pPr>
            <a:r>
              <a:rPr lang="en-US" sz="2000" dirty="0">
                <a:latin typeface="Helvetica" panose="020B0604020202020204" pitchFamily="34" charset="0"/>
                <a:cs typeface="Helvetica" panose="020B0604020202020204" pitchFamily="34" charset="0"/>
              </a:rPr>
              <a:t>Absent denervation potentials on EMG or at most, occasional fibrillation and increased insertional activity in a few muscles (late and minor).</a:t>
            </a:r>
          </a:p>
          <a:p>
            <a:pPr>
              <a:buFont typeface="Arial" panose="020B0604020202020204" pitchFamily="34" charset="0"/>
              <a:buChar char="•"/>
            </a:pPr>
            <a:r>
              <a:rPr lang="en-US" sz="2000" dirty="0">
                <a:latin typeface="Helvetica" panose="020B0604020202020204" pitchFamily="34" charset="0"/>
                <a:cs typeface="Helvetica" panose="020B0604020202020204" pitchFamily="34" charset="0"/>
              </a:rPr>
              <a:t>Absence of compressive lesions of cervical spine or foramen magnum (spinal MRI scanning)</a:t>
            </a:r>
          </a:p>
          <a:p>
            <a:pPr>
              <a:buFont typeface="Arial" panose="020B0604020202020204" pitchFamily="34" charset="0"/>
              <a:buChar char="•"/>
            </a:pPr>
            <a:r>
              <a:rPr lang="en-US" sz="2000" dirty="0">
                <a:latin typeface="Helvetica" panose="020B0604020202020204" pitchFamily="34" charset="0"/>
                <a:cs typeface="Helvetica" panose="020B0604020202020204" pitchFamily="34" charset="0"/>
              </a:rPr>
              <a:t>Absence of high-signal lesions on MRI similar to those seen in multiple sclerosis.</a:t>
            </a:r>
          </a:p>
        </p:txBody>
      </p:sp>
    </p:spTree>
    <p:extLst>
      <p:ext uri="{BB962C8B-B14F-4D97-AF65-F5344CB8AC3E}">
        <p14:creationId xmlns:p14="http://schemas.microsoft.com/office/powerpoint/2010/main" val="6969592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5E0D4-0DC0-4ACA-B354-37E5F10D5406}"/>
              </a:ext>
            </a:extLst>
          </p:cNvPr>
          <p:cNvSpPr>
            <a:spLocks noGrp="1"/>
          </p:cNvSpPr>
          <p:nvPr>
            <p:ph type="title"/>
          </p:nvPr>
        </p:nvSpPr>
        <p:spPr>
          <a:xfrm>
            <a:off x="446313" y="381000"/>
            <a:ext cx="10660743" cy="1143000"/>
          </a:xfrm>
        </p:spPr>
        <p:txBody>
          <a:bodyPr>
            <a:normAutofit/>
          </a:bodyPr>
          <a:lstStyle/>
          <a:p>
            <a:r>
              <a:rPr lang="en-US" sz="3600" u="sng" dirty="0">
                <a:solidFill>
                  <a:srgbClr val="FF0000"/>
                </a:solidFill>
              </a:rPr>
              <a:t>Hereditary spastic paraplegia</a:t>
            </a:r>
          </a:p>
        </p:txBody>
      </p:sp>
      <p:sp>
        <p:nvSpPr>
          <p:cNvPr id="3" name="Content Placeholder 2">
            <a:extLst>
              <a:ext uri="{FF2B5EF4-FFF2-40B4-BE49-F238E27FC236}">
                <a16:creationId xmlns:a16="http://schemas.microsoft.com/office/drawing/2014/main" id="{57355F1D-AECC-4961-A3CE-9B9745A439F8}"/>
              </a:ext>
            </a:extLst>
          </p:cNvPr>
          <p:cNvSpPr>
            <a:spLocks noGrp="1"/>
          </p:cNvSpPr>
          <p:nvPr>
            <p:ph idx="1"/>
          </p:nvPr>
        </p:nvSpPr>
        <p:spPr>
          <a:xfrm>
            <a:off x="446314" y="1600200"/>
            <a:ext cx="10058400" cy="3931920"/>
          </a:xfrm>
        </p:spPr>
        <p:txBody>
          <a:bodyPr>
            <a:normAutofit/>
          </a:bodyPr>
          <a:lstStyle/>
          <a:p>
            <a:pPr>
              <a:buFont typeface="Arial" panose="020B0604020202020204" pitchFamily="34" charset="0"/>
              <a:buChar char="•"/>
            </a:pPr>
            <a:r>
              <a:rPr lang="en-US" sz="2000" dirty="0">
                <a:latin typeface="Helvetica" panose="020B0604020202020204" pitchFamily="34" charset="0"/>
                <a:cs typeface="Helvetica" panose="020B0604020202020204" pitchFamily="34" charset="0"/>
              </a:rPr>
              <a:t>Progressive</a:t>
            </a:r>
          </a:p>
          <a:p>
            <a:pPr>
              <a:buFont typeface="Arial" panose="020B0604020202020204" pitchFamily="34" charset="0"/>
              <a:buChar char="•"/>
            </a:pPr>
            <a:r>
              <a:rPr lang="en-US" sz="2000" dirty="0">
                <a:latin typeface="Helvetica" panose="020B0604020202020204" pitchFamily="34" charset="0"/>
                <a:cs typeface="Helvetica" panose="020B0604020202020204" pitchFamily="34" charset="0"/>
              </a:rPr>
              <a:t>Hereditary</a:t>
            </a:r>
          </a:p>
          <a:p>
            <a:pPr>
              <a:buFont typeface="Arial" panose="020B0604020202020204" pitchFamily="34" charset="0"/>
              <a:buChar char="•"/>
            </a:pPr>
            <a:r>
              <a:rPr lang="en-US" sz="2000" u="sng" dirty="0">
                <a:latin typeface="Helvetica" panose="020B0604020202020204" pitchFamily="34" charset="0"/>
                <a:cs typeface="Helvetica" panose="020B0604020202020204" pitchFamily="34" charset="0"/>
              </a:rPr>
              <a:t>Motor examination: </a:t>
            </a:r>
          </a:p>
          <a:p>
            <a:pPr marL="971550" lvl="1" indent="-514350">
              <a:buFont typeface="+mj-lt"/>
              <a:buAutoNum type="alphaLcParenR"/>
            </a:pPr>
            <a:r>
              <a:rPr lang="en-US" sz="2000" b="0" i="0" dirty="0">
                <a:solidFill>
                  <a:srgbClr val="020621"/>
                </a:solidFill>
                <a:effectLst/>
                <a:latin typeface="Helvetica" panose="020B0604020202020204" pitchFamily="34" charset="0"/>
                <a:cs typeface="Helvetica" panose="020B0604020202020204" pitchFamily="34" charset="0"/>
              </a:rPr>
              <a:t>Weakness most commonly occurs in the lower limbs, but mild upper limb weakness may also occur. </a:t>
            </a:r>
          </a:p>
          <a:p>
            <a:pPr marL="971550" lvl="1" indent="-514350">
              <a:buFont typeface="+mj-lt"/>
              <a:buAutoNum type="alphaLcParenR"/>
            </a:pPr>
            <a:r>
              <a:rPr lang="en-US" sz="2000" b="0" i="0" dirty="0">
                <a:solidFill>
                  <a:srgbClr val="020621"/>
                </a:solidFill>
                <a:effectLst/>
                <a:latin typeface="Helvetica" panose="020B0604020202020204" pitchFamily="34" charset="0"/>
                <a:cs typeface="Helvetica" panose="020B0604020202020204" pitchFamily="34" charset="0"/>
              </a:rPr>
              <a:t>The upper limbs may also experience poor coordination and hyperreflexia, although a positive Babinski sign may not be elicited in the majority of individuals with HSP</a:t>
            </a:r>
          </a:p>
          <a:p>
            <a:pPr>
              <a:buFont typeface="Arial" panose="020B0604020202020204" pitchFamily="34" charset="0"/>
              <a:buChar char="•"/>
            </a:pPr>
            <a:r>
              <a:rPr lang="en-US" sz="2000" u="sng" dirty="0">
                <a:solidFill>
                  <a:srgbClr val="020621"/>
                </a:solidFill>
                <a:latin typeface="Helvetica" panose="020B0604020202020204" pitchFamily="34" charset="0"/>
                <a:cs typeface="Helvetica" panose="020B0604020202020204" pitchFamily="34" charset="0"/>
              </a:rPr>
              <a:t>Sensory examination:</a:t>
            </a:r>
          </a:p>
          <a:p>
            <a:pPr marL="457200" lvl="1" indent="0">
              <a:buNone/>
            </a:pPr>
            <a:r>
              <a:rPr lang="en-US" sz="2000" dirty="0">
                <a:latin typeface="Helvetica" panose="020B0604020202020204" pitchFamily="34" charset="0"/>
                <a:cs typeface="Helvetica" panose="020B0604020202020204" pitchFamily="34" charset="0"/>
              </a:rPr>
              <a:t>Decreased </a:t>
            </a:r>
            <a:r>
              <a:rPr lang="en-US" sz="2000" dirty="0" err="1">
                <a:latin typeface="Helvetica" panose="020B0604020202020204" pitchFamily="34" charset="0"/>
                <a:cs typeface="Helvetica" panose="020B0604020202020204" pitchFamily="34" charset="0"/>
              </a:rPr>
              <a:t>pallesthesia</a:t>
            </a:r>
            <a:r>
              <a:rPr lang="en-US" sz="2000" dirty="0">
                <a:latin typeface="Helvetica" panose="020B0604020202020204" pitchFamily="34" charset="0"/>
                <a:cs typeface="Helvetica" panose="020B0604020202020204" pitchFamily="34" charset="0"/>
              </a:rPr>
              <a:t> and proprioception are common</a:t>
            </a:r>
          </a:p>
          <a:p>
            <a:pPr marL="0" indent="0">
              <a:buNone/>
            </a:pPr>
            <a:endParaRPr lang="en-US" dirty="0"/>
          </a:p>
        </p:txBody>
      </p:sp>
    </p:spTree>
    <p:extLst>
      <p:ext uri="{BB962C8B-B14F-4D97-AF65-F5344CB8AC3E}">
        <p14:creationId xmlns:p14="http://schemas.microsoft.com/office/powerpoint/2010/main" val="29724905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355F1D-AECC-4961-A3CE-9B9745A439F8}"/>
              </a:ext>
            </a:extLst>
          </p:cNvPr>
          <p:cNvSpPr>
            <a:spLocks noGrp="1"/>
          </p:cNvSpPr>
          <p:nvPr>
            <p:ph idx="1"/>
          </p:nvPr>
        </p:nvSpPr>
        <p:spPr>
          <a:xfrm>
            <a:off x="381000" y="533400"/>
            <a:ext cx="10058400" cy="3931920"/>
          </a:xfrm>
        </p:spPr>
        <p:txBody>
          <a:bodyPr>
            <a:normAutofit/>
          </a:bodyPr>
          <a:lstStyle/>
          <a:p>
            <a:pPr>
              <a:buFont typeface="Arial" panose="020B0604020202020204" pitchFamily="34" charset="0"/>
              <a:buChar char="•"/>
            </a:pPr>
            <a:r>
              <a:rPr lang="en-US" sz="2000" u="sng" dirty="0">
                <a:latin typeface="Helvetica" panose="020B0604020202020204" pitchFamily="34" charset="0"/>
                <a:cs typeface="Helvetica" panose="020B0604020202020204" pitchFamily="34" charset="0"/>
              </a:rPr>
              <a:t>Autonomic examination:</a:t>
            </a:r>
          </a:p>
          <a:p>
            <a:pPr marL="457200" lvl="1" indent="0">
              <a:buNone/>
            </a:pPr>
            <a:r>
              <a:rPr lang="en-US" sz="2000" dirty="0">
                <a:latin typeface="Helvetica" panose="020B0604020202020204" pitchFamily="34" charset="0"/>
                <a:cs typeface="Helvetica" panose="020B0604020202020204" pitchFamily="34" charset="0"/>
              </a:rPr>
              <a:t>Urinary symptoms, such as incontinence, are present in up to 50% of individuals</a:t>
            </a:r>
          </a:p>
          <a:p>
            <a:pPr>
              <a:buFont typeface="Arial" panose="020B0604020202020204" pitchFamily="34" charset="0"/>
              <a:buChar char="•"/>
            </a:pPr>
            <a:r>
              <a:rPr lang="en-US" sz="2000" u="sng" dirty="0">
                <a:latin typeface="Helvetica" panose="020B0604020202020204" pitchFamily="34" charset="0"/>
                <a:cs typeface="Helvetica" panose="020B0604020202020204" pitchFamily="34" charset="0"/>
              </a:rPr>
              <a:t>Gait examination</a:t>
            </a:r>
          </a:p>
          <a:p>
            <a:pPr marL="914400" lvl="1" indent="-457200">
              <a:buFont typeface="+mj-lt"/>
              <a:buAutoNum type="alphaLcPeriod"/>
            </a:pPr>
            <a:r>
              <a:rPr lang="en-US" sz="2000" dirty="0">
                <a:latin typeface="Helvetica" panose="020B0604020202020204" pitchFamily="34" charset="0"/>
                <a:cs typeface="Helvetica" panose="020B0604020202020204" pitchFamily="34" charset="0"/>
              </a:rPr>
              <a:t>walking on the tip of toes with ankles inverted </a:t>
            </a:r>
          </a:p>
          <a:p>
            <a:pPr marL="914400" lvl="1" indent="-457200">
              <a:buFont typeface="+mj-lt"/>
              <a:buAutoNum type="alphaLcPeriod"/>
            </a:pPr>
            <a:r>
              <a:rPr lang="en-US" sz="2000" dirty="0">
                <a:latin typeface="Helvetica" panose="020B0604020202020204" pitchFamily="34" charset="0"/>
                <a:cs typeface="Helvetica" panose="020B0604020202020204" pitchFamily="34" charset="0"/>
              </a:rPr>
              <a:t>reduced step length</a:t>
            </a:r>
          </a:p>
          <a:p>
            <a:pPr marL="914400" lvl="1" indent="-457200">
              <a:buFont typeface="+mj-lt"/>
              <a:buAutoNum type="alphaLcPeriod"/>
            </a:pPr>
            <a:r>
              <a:rPr lang="en-US" sz="2000" dirty="0">
                <a:latin typeface="Helvetica" panose="020B0604020202020204" pitchFamily="34" charset="0"/>
                <a:cs typeface="Helvetica" panose="020B0604020202020204" pitchFamily="34" charset="0"/>
              </a:rPr>
              <a:t>increased step width</a:t>
            </a:r>
          </a:p>
          <a:p>
            <a:pPr marL="914400" lvl="1" indent="-457200">
              <a:buFont typeface="+mj-lt"/>
              <a:buAutoNum type="alphaLcPeriod"/>
            </a:pPr>
            <a:r>
              <a:rPr lang="en-US" sz="2000" dirty="0">
                <a:latin typeface="Helvetica" panose="020B0604020202020204" pitchFamily="34" charset="0"/>
                <a:cs typeface="Helvetica" panose="020B0604020202020204" pitchFamily="34" charset="0"/>
              </a:rPr>
              <a:t>reduced range of motion in the knee with increased trunk range of motion in all plane</a:t>
            </a:r>
          </a:p>
          <a:p>
            <a:pPr marL="914400" lvl="1" indent="-457200">
              <a:buFont typeface="+mj-lt"/>
              <a:buAutoNum type="alphaLcPeriod"/>
            </a:pPr>
            <a:r>
              <a:rPr lang="en-US" sz="2000" dirty="0">
                <a:latin typeface="Helvetica" panose="020B0604020202020204" pitchFamily="34" charset="0"/>
                <a:cs typeface="Helvetica" panose="020B0604020202020204" pitchFamily="34" charset="0"/>
              </a:rPr>
              <a:t> high foot arch </a:t>
            </a:r>
          </a:p>
        </p:txBody>
      </p:sp>
    </p:spTree>
    <p:extLst>
      <p:ext uri="{BB962C8B-B14F-4D97-AF65-F5344CB8AC3E}">
        <p14:creationId xmlns:p14="http://schemas.microsoft.com/office/powerpoint/2010/main" val="3163329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693DF99D-79F3-49A2-A527-0897E0684F0B}"/>
              </a:ext>
            </a:extLst>
          </p:cNvPr>
          <p:cNvGraphicFramePr>
            <a:graphicFrameLocks noGrp="1"/>
          </p:cNvGraphicFramePr>
          <p:nvPr>
            <p:ph idx="1"/>
          </p:nvPr>
        </p:nvGraphicFramePr>
        <p:xfrm>
          <a:off x="533400" y="457200"/>
          <a:ext cx="10972800" cy="6106104"/>
        </p:xfrm>
        <a:graphic>
          <a:graphicData uri="http://schemas.openxmlformats.org/drawingml/2006/table">
            <a:tbl>
              <a:tblPr firstRow="1" bandRow="1">
                <a:tableStyleId>{7DF18680-E054-41AD-8BC1-D1AEF772440D}</a:tableStyleId>
              </a:tblPr>
              <a:tblGrid>
                <a:gridCol w="1752600">
                  <a:extLst>
                    <a:ext uri="{9D8B030D-6E8A-4147-A177-3AD203B41FA5}">
                      <a16:colId xmlns:a16="http://schemas.microsoft.com/office/drawing/2014/main" val="3157053446"/>
                    </a:ext>
                  </a:extLst>
                </a:gridCol>
                <a:gridCol w="4495800">
                  <a:extLst>
                    <a:ext uri="{9D8B030D-6E8A-4147-A177-3AD203B41FA5}">
                      <a16:colId xmlns:a16="http://schemas.microsoft.com/office/drawing/2014/main" val="1435374693"/>
                    </a:ext>
                  </a:extLst>
                </a:gridCol>
                <a:gridCol w="4724400">
                  <a:extLst>
                    <a:ext uri="{9D8B030D-6E8A-4147-A177-3AD203B41FA5}">
                      <a16:colId xmlns:a16="http://schemas.microsoft.com/office/drawing/2014/main" val="1702375829"/>
                    </a:ext>
                  </a:extLst>
                </a:gridCol>
              </a:tblGrid>
              <a:tr h="1003438">
                <a:tc>
                  <a:txBody>
                    <a:bodyPr/>
                    <a:lstStyle/>
                    <a:p>
                      <a:r>
                        <a:rPr lang="en-US" dirty="0">
                          <a:latin typeface="Helvetica" panose="020B0604020202020204" pitchFamily="34" charset="0"/>
                          <a:cs typeface="Helvetica" panose="020B0604020202020204" pitchFamily="34" charset="0"/>
                        </a:rPr>
                        <a:t>Manifestation </a:t>
                      </a:r>
                    </a:p>
                  </a:txBody>
                  <a:tcPr/>
                </a:tc>
                <a:tc>
                  <a:txBody>
                    <a:bodyPr/>
                    <a:lstStyle/>
                    <a:p>
                      <a:r>
                        <a:rPr lang="en-US" dirty="0">
                          <a:latin typeface="Helvetica" panose="020B0604020202020204" pitchFamily="34" charset="0"/>
                          <a:cs typeface="Helvetica" panose="020B0604020202020204" pitchFamily="34" charset="0"/>
                        </a:rPr>
                        <a:t>Complicated HSP</a:t>
                      </a:r>
                    </a:p>
                  </a:txBody>
                  <a:tcPr/>
                </a:tc>
                <a:tc>
                  <a:txBody>
                    <a:bodyPr/>
                    <a:lstStyle/>
                    <a:p>
                      <a:r>
                        <a:rPr lang="en-US" dirty="0">
                          <a:latin typeface="Helvetica" panose="020B0604020202020204" pitchFamily="34" charset="0"/>
                          <a:cs typeface="Helvetica" panose="020B0604020202020204" pitchFamily="34" charset="0"/>
                        </a:rPr>
                        <a:t>Uncomplicated HSP</a:t>
                      </a:r>
                    </a:p>
                  </a:txBody>
                  <a:tcPr/>
                </a:tc>
                <a:extLst>
                  <a:ext uri="{0D108BD9-81ED-4DB2-BD59-A6C34878D82A}">
                    <a16:rowId xmlns:a16="http://schemas.microsoft.com/office/drawing/2014/main" val="1996317387"/>
                  </a:ext>
                </a:extLst>
              </a:tr>
              <a:tr h="1533957">
                <a:tc>
                  <a:txBody>
                    <a:bodyPr/>
                    <a:lstStyle/>
                    <a:p>
                      <a:r>
                        <a:rPr lang="en-US" dirty="0">
                          <a:latin typeface="Helvetica" panose="020B0604020202020204" pitchFamily="34" charset="0"/>
                          <a:cs typeface="Helvetica" panose="020B0604020202020204" pitchFamily="34" charset="0"/>
                        </a:rPr>
                        <a:t>Motor</a:t>
                      </a:r>
                    </a:p>
                  </a:txBody>
                  <a:tcPr/>
                </a:tc>
                <a:tc>
                  <a:txBody>
                    <a:bodyPr/>
                    <a:lstStyle/>
                    <a:p>
                      <a:pPr marL="285750" indent="-285750">
                        <a:buFont typeface="Arial" panose="020B0604020202020204" pitchFamily="34" charset="0"/>
                        <a:buChar char="•"/>
                      </a:pPr>
                      <a:r>
                        <a:rPr lang="en-US" dirty="0">
                          <a:latin typeface="Helvetica" panose="020B0604020202020204" pitchFamily="34" charset="0"/>
                          <a:cs typeface="Helvetica" panose="020B0604020202020204" pitchFamily="34" charset="0"/>
                        </a:rPr>
                        <a:t>L.L &gt; U.L weakness and spasticity</a:t>
                      </a:r>
                    </a:p>
                    <a:p>
                      <a:pPr marL="285750" indent="-285750">
                        <a:buFont typeface="Arial" panose="020B0604020202020204" pitchFamily="34" charset="0"/>
                        <a:buChar char="•"/>
                      </a:pPr>
                      <a:r>
                        <a:rPr lang="en-US" dirty="0">
                          <a:latin typeface="Helvetica" panose="020B0604020202020204" pitchFamily="34" charset="0"/>
                          <a:cs typeface="Helvetica" panose="020B0604020202020204" pitchFamily="34" charset="0"/>
                        </a:rPr>
                        <a:t> U.L poor coordination and hyperreflexia</a:t>
                      </a:r>
                    </a:p>
                    <a:p>
                      <a:pPr marL="285750" indent="-285750">
                        <a:buFont typeface="Arial" panose="020B0604020202020204" pitchFamily="34" charset="0"/>
                        <a:buChar char="•"/>
                      </a:pPr>
                      <a:r>
                        <a:rPr lang="en-US" dirty="0">
                          <a:latin typeface="Helvetica" panose="020B0604020202020204" pitchFamily="34" charset="0"/>
                          <a:cs typeface="Helvetica" panose="020B0604020202020204" pitchFamily="34" charset="0"/>
                        </a:rPr>
                        <a:t>Muscular atrophy</a:t>
                      </a:r>
                    </a:p>
                    <a:p>
                      <a:pPr marL="285750" indent="-285750">
                        <a:buFont typeface="Arial" panose="020B0604020202020204" pitchFamily="34" charset="0"/>
                        <a:buChar char="•"/>
                      </a:pPr>
                      <a:r>
                        <a:rPr lang="en-US" dirty="0">
                          <a:latin typeface="Helvetica" panose="020B0604020202020204" pitchFamily="34" charset="0"/>
                          <a:cs typeface="Helvetica" panose="020B0604020202020204" pitchFamily="34" charset="0"/>
                        </a:rPr>
                        <a:t>Extrapyramidal disturbance</a:t>
                      </a:r>
                    </a:p>
                  </a:txBody>
                  <a:tcPr/>
                </a:tc>
                <a:tc>
                  <a:txBody>
                    <a:bodyPr/>
                    <a:lstStyle/>
                    <a:p>
                      <a:pPr marL="285750" indent="-285750">
                        <a:buFont typeface="Arial" panose="020B0604020202020204" pitchFamily="34" charset="0"/>
                        <a:buChar char="•"/>
                      </a:pPr>
                      <a:r>
                        <a:rPr lang="en-US" dirty="0">
                          <a:latin typeface="Helvetica" panose="020B0604020202020204" pitchFamily="34" charset="0"/>
                          <a:cs typeface="Helvetica" panose="020B0604020202020204" pitchFamily="34" charset="0"/>
                        </a:rPr>
                        <a:t>Lower limb spasticity and weakness</a:t>
                      </a:r>
                    </a:p>
                    <a:p>
                      <a:pPr marL="285750" indent="-285750">
                        <a:buFont typeface="Arial" panose="020B0604020202020204" pitchFamily="34" charset="0"/>
                        <a:buChar char="•"/>
                      </a:pPr>
                      <a:r>
                        <a:rPr lang="en-US" dirty="0">
                          <a:latin typeface="Helvetica" panose="020B0604020202020204" pitchFamily="34" charset="0"/>
                          <a:cs typeface="Helvetica" panose="020B0604020202020204" pitchFamily="34" charset="0"/>
                        </a:rPr>
                        <a:t>No U.L involvement </a:t>
                      </a:r>
                    </a:p>
                  </a:txBody>
                  <a:tcPr/>
                </a:tc>
                <a:extLst>
                  <a:ext uri="{0D108BD9-81ED-4DB2-BD59-A6C34878D82A}">
                    <a16:rowId xmlns:a16="http://schemas.microsoft.com/office/drawing/2014/main" val="3661513396"/>
                  </a:ext>
                </a:extLst>
              </a:tr>
              <a:tr h="1017376">
                <a:tc>
                  <a:txBody>
                    <a:bodyPr/>
                    <a:lstStyle/>
                    <a:p>
                      <a:r>
                        <a:rPr lang="en-US" dirty="0">
                          <a:latin typeface="Helvetica" panose="020B0604020202020204" pitchFamily="34" charset="0"/>
                          <a:cs typeface="Helvetica" panose="020B0604020202020204" pitchFamily="34" charset="0"/>
                        </a:rPr>
                        <a:t>Sensory</a:t>
                      </a:r>
                    </a:p>
                  </a:txBody>
                  <a:tcPr/>
                </a:tc>
                <a:tc>
                  <a:txBody>
                    <a:bodyPr/>
                    <a:lstStyle/>
                    <a:p>
                      <a:r>
                        <a:rPr lang="en-US" dirty="0">
                          <a:latin typeface="Helvetica" panose="020B0604020202020204" pitchFamily="34" charset="0"/>
                          <a:cs typeface="Helvetica" panose="020B0604020202020204" pitchFamily="34" charset="0"/>
                        </a:rPr>
                        <a:t>Decreased vibration sense (pallesethia)</a:t>
                      </a:r>
                    </a:p>
                    <a:p>
                      <a:r>
                        <a:rPr lang="en-US" dirty="0">
                          <a:latin typeface="Helvetica" panose="020B0604020202020204" pitchFamily="34" charset="0"/>
                          <a:cs typeface="Helvetica" panose="020B0604020202020204" pitchFamily="34" charset="0"/>
                        </a:rPr>
                        <a:t>And proprioception</a:t>
                      </a:r>
                    </a:p>
                  </a:txBody>
                  <a:tcPr/>
                </a:tc>
                <a:tc>
                  <a:txBody>
                    <a:bodyPr/>
                    <a:lstStyle/>
                    <a:p>
                      <a:r>
                        <a:rPr lang="en-US" dirty="0">
                          <a:latin typeface="Helvetica" panose="020B0604020202020204" pitchFamily="34" charset="0"/>
                          <a:cs typeface="Helvetica" panose="020B0604020202020204" pitchFamily="34" charset="0"/>
                        </a:rPr>
                        <a:t>Mild affection to L.L vibration sense</a:t>
                      </a:r>
                    </a:p>
                  </a:txBody>
                  <a:tcPr/>
                </a:tc>
                <a:extLst>
                  <a:ext uri="{0D108BD9-81ED-4DB2-BD59-A6C34878D82A}">
                    <a16:rowId xmlns:a16="http://schemas.microsoft.com/office/drawing/2014/main" val="726459114"/>
                  </a:ext>
                </a:extLst>
              </a:tr>
              <a:tr h="1017376">
                <a:tc>
                  <a:txBody>
                    <a:bodyPr/>
                    <a:lstStyle/>
                    <a:p>
                      <a:r>
                        <a:rPr lang="en-US" dirty="0">
                          <a:latin typeface="Helvetica" panose="020B0604020202020204" pitchFamily="34" charset="0"/>
                          <a:cs typeface="Helvetica" panose="020B0604020202020204" pitchFamily="34" charset="0"/>
                        </a:rPr>
                        <a:t>Autonomic</a:t>
                      </a:r>
                    </a:p>
                  </a:txBody>
                  <a:tcPr/>
                </a:tc>
                <a:tc>
                  <a:txBody>
                    <a:bodyPr/>
                    <a:lstStyle/>
                    <a:p>
                      <a:r>
                        <a:rPr lang="en-US" dirty="0">
                          <a:latin typeface="Helvetica" panose="020B0604020202020204" pitchFamily="34" charset="0"/>
                          <a:cs typeface="Helvetica" panose="020B0604020202020204" pitchFamily="34" charset="0"/>
                        </a:rPr>
                        <a:t>Urinary disturbances</a:t>
                      </a:r>
                    </a:p>
                    <a:p>
                      <a:endParaRPr lang="en-US" dirty="0">
                        <a:latin typeface="Helvetica" panose="020B0604020202020204" pitchFamily="34" charset="0"/>
                        <a:cs typeface="Helvetica" panose="020B0604020202020204" pitchFamily="34" charset="0"/>
                      </a:endParaRPr>
                    </a:p>
                  </a:txBody>
                  <a:tcPr/>
                </a:tc>
                <a:tc>
                  <a:txBody>
                    <a:bodyPr/>
                    <a:lstStyle/>
                    <a:p>
                      <a:r>
                        <a:rPr lang="en-US" dirty="0">
                          <a:latin typeface="Helvetica" panose="020B0604020202020204" pitchFamily="34" charset="0"/>
                          <a:cs typeface="Helvetica" panose="020B0604020202020204" pitchFamily="34" charset="0"/>
                        </a:rPr>
                        <a:t>Urinary disturbances</a:t>
                      </a:r>
                    </a:p>
                  </a:txBody>
                  <a:tcPr/>
                </a:tc>
                <a:extLst>
                  <a:ext uri="{0D108BD9-81ED-4DB2-BD59-A6C34878D82A}">
                    <a16:rowId xmlns:a16="http://schemas.microsoft.com/office/drawing/2014/main" val="2606319404"/>
                  </a:ext>
                </a:extLst>
              </a:tr>
              <a:tr h="1533957">
                <a:tc>
                  <a:txBody>
                    <a:bodyPr/>
                    <a:lstStyle/>
                    <a:p>
                      <a:r>
                        <a:rPr lang="en-US" dirty="0">
                          <a:latin typeface="Helvetica" panose="020B0604020202020204" pitchFamily="34" charset="0"/>
                          <a:cs typeface="Helvetica" panose="020B0604020202020204" pitchFamily="34" charset="0"/>
                        </a:rPr>
                        <a:t>others</a:t>
                      </a:r>
                    </a:p>
                  </a:txBody>
                  <a:tcPr/>
                </a:tc>
                <a:tc>
                  <a:txBody>
                    <a:bodyPr/>
                    <a:lstStyle/>
                    <a:p>
                      <a:pPr marL="285750" indent="-285750">
                        <a:buFont typeface="Arial" panose="020B0604020202020204" pitchFamily="34" charset="0"/>
                        <a:buChar char="•"/>
                      </a:pPr>
                      <a:r>
                        <a:rPr lang="en-US" dirty="0">
                          <a:latin typeface="Helvetica" panose="020B0604020202020204" pitchFamily="34" charset="0"/>
                          <a:cs typeface="Helvetica" panose="020B0604020202020204" pitchFamily="34" charset="0"/>
                        </a:rPr>
                        <a:t>Ataxia</a:t>
                      </a:r>
                    </a:p>
                    <a:p>
                      <a:pPr marL="285750" indent="-285750">
                        <a:buFont typeface="Arial" panose="020B0604020202020204" pitchFamily="34" charset="0"/>
                        <a:buChar char="•"/>
                      </a:pPr>
                      <a:r>
                        <a:rPr lang="en-US" dirty="0">
                          <a:latin typeface="Helvetica" panose="020B0604020202020204" pitchFamily="34" charset="0"/>
                          <a:cs typeface="Helvetica" panose="020B0604020202020204" pitchFamily="34" charset="0"/>
                        </a:rPr>
                        <a:t>Seizures</a:t>
                      </a:r>
                    </a:p>
                    <a:p>
                      <a:pPr marL="285750" indent="-285750">
                        <a:buFont typeface="Arial" panose="020B0604020202020204" pitchFamily="34" charset="0"/>
                        <a:buChar char="•"/>
                      </a:pPr>
                      <a:r>
                        <a:rPr lang="en-US" dirty="0">
                          <a:latin typeface="Helvetica" panose="020B0604020202020204" pitchFamily="34" charset="0"/>
                          <a:cs typeface="Helvetica" panose="020B0604020202020204" pitchFamily="34" charset="0"/>
                        </a:rPr>
                        <a:t>intellectual disability</a:t>
                      </a:r>
                    </a:p>
                    <a:p>
                      <a:pPr marL="285750" indent="-285750">
                        <a:buFont typeface="Arial" panose="020B0604020202020204" pitchFamily="34" charset="0"/>
                        <a:buChar char="•"/>
                      </a:pPr>
                      <a:r>
                        <a:rPr lang="en-US" dirty="0">
                          <a:latin typeface="Helvetica" panose="020B0604020202020204" pitchFamily="34" charset="0"/>
                          <a:cs typeface="Helvetica" panose="020B0604020202020204" pitchFamily="34" charset="0"/>
                        </a:rPr>
                        <a:t>Dementia </a:t>
                      </a:r>
                    </a:p>
                    <a:p>
                      <a:pPr marL="285750" indent="-285750">
                        <a:buFont typeface="Arial" panose="020B0604020202020204" pitchFamily="34" charset="0"/>
                        <a:buChar char="•"/>
                      </a:pPr>
                      <a:r>
                        <a:rPr lang="en-US" dirty="0">
                          <a:latin typeface="Helvetica" panose="020B0604020202020204" pitchFamily="34" charset="0"/>
                          <a:cs typeface="Helvetica" panose="020B0604020202020204" pitchFamily="34" charset="0"/>
                        </a:rPr>
                        <a:t>Peripheral neuropathy</a:t>
                      </a:r>
                    </a:p>
                  </a:txBody>
                  <a:tcPr/>
                </a:tc>
                <a:tc>
                  <a:txBody>
                    <a:bodyPr/>
                    <a:lstStyle/>
                    <a:p>
                      <a:r>
                        <a:rPr lang="en-US" dirty="0">
                          <a:latin typeface="Helvetica" panose="020B0604020202020204" pitchFamily="34" charset="0"/>
                          <a:cs typeface="Helvetica" panose="020B0604020202020204" pitchFamily="34" charset="0"/>
                        </a:rPr>
                        <a:t>No speech , swallowing involvement </a:t>
                      </a:r>
                    </a:p>
                  </a:txBody>
                  <a:tcPr/>
                </a:tc>
                <a:extLst>
                  <a:ext uri="{0D108BD9-81ED-4DB2-BD59-A6C34878D82A}">
                    <a16:rowId xmlns:a16="http://schemas.microsoft.com/office/drawing/2014/main" val="3098573176"/>
                  </a:ext>
                </a:extLst>
              </a:tr>
            </a:tbl>
          </a:graphicData>
        </a:graphic>
      </p:graphicFrame>
    </p:spTree>
    <p:extLst>
      <p:ext uri="{BB962C8B-B14F-4D97-AF65-F5344CB8AC3E}">
        <p14:creationId xmlns:p14="http://schemas.microsoft.com/office/powerpoint/2010/main" val="4006548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60DF964-CD6F-0EFE-A787-9C85680A2F2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87616" y="643466"/>
            <a:ext cx="5216767" cy="5571067"/>
          </a:xfrm>
          <a:prstGeom prst="rect">
            <a:avLst/>
          </a:prstGeom>
        </p:spPr>
      </p:pic>
    </p:spTree>
    <p:extLst>
      <p:ext uri="{BB962C8B-B14F-4D97-AF65-F5344CB8AC3E}">
        <p14:creationId xmlns:p14="http://schemas.microsoft.com/office/powerpoint/2010/main" val="14726623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5E0D4-0DC0-4ACA-B354-37E5F10D5406}"/>
              </a:ext>
            </a:extLst>
          </p:cNvPr>
          <p:cNvSpPr>
            <a:spLocks noGrp="1"/>
          </p:cNvSpPr>
          <p:nvPr>
            <p:ph type="title"/>
          </p:nvPr>
        </p:nvSpPr>
        <p:spPr>
          <a:xfrm>
            <a:off x="304800" y="304800"/>
            <a:ext cx="10058400" cy="1143000"/>
          </a:xfrm>
        </p:spPr>
        <p:txBody>
          <a:bodyPr>
            <a:normAutofit/>
          </a:bodyPr>
          <a:lstStyle/>
          <a:p>
            <a:r>
              <a:rPr lang="en-US" sz="3600" dirty="0"/>
              <a:t>Clinically Relevant Anatomy</a:t>
            </a:r>
          </a:p>
        </p:txBody>
      </p:sp>
      <p:sp>
        <p:nvSpPr>
          <p:cNvPr id="3" name="Content Placeholder 2">
            <a:extLst>
              <a:ext uri="{FF2B5EF4-FFF2-40B4-BE49-F238E27FC236}">
                <a16:creationId xmlns:a16="http://schemas.microsoft.com/office/drawing/2014/main" id="{57355F1D-AECC-4961-A3CE-9B9745A439F8}"/>
              </a:ext>
            </a:extLst>
          </p:cNvPr>
          <p:cNvSpPr>
            <a:spLocks noGrp="1"/>
          </p:cNvSpPr>
          <p:nvPr>
            <p:ph idx="1"/>
          </p:nvPr>
        </p:nvSpPr>
        <p:spPr>
          <a:xfrm>
            <a:off x="304800" y="1295400"/>
            <a:ext cx="10058400" cy="4343400"/>
          </a:xfrm>
        </p:spPr>
        <p:txBody>
          <a:bodyPr>
            <a:noAutofit/>
          </a:bodyPr>
          <a:lstStyle/>
          <a:p>
            <a:pPr>
              <a:buFont typeface="Arial" panose="020B0604020202020204" pitchFamily="34" charset="0"/>
              <a:buChar char="•"/>
            </a:pPr>
            <a:r>
              <a:rPr lang="en-US" sz="2000" dirty="0">
                <a:latin typeface="Helvetica" panose="020B0604020202020204" pitchFamily="34" charset="0"/>
                <a:cs typeface="Helvetica" panose="020B0604020202020204" pitchFamily="34" charset="0"/>
              </a:rPr>
              <a:t>Severe degeneration of the corticospinal tract, and a usually less severe degeneration of the posterior column-medial lemniscus pathway.</a:t>
            </a:r>
          </a:p>
          <a:p>
            <a:pPr>
              <a:buFont typeface="Arial" panose="020B0604020202020204" pitchFamily="34" charset="0"/>
              <a:buChar char="•"/>
            </a:pPr>
            <a:r>
              <a:rPr lang="en-US" sz="2000" dirty="0">
                <a:latin typeface="Helvetica" panose="020B0604020202020204" pitchFamily="34" charset="0"/>
                <a:cs typeface="Helvetica" panose="020B0604020202020204" pitchFamily="34" charset="0"/>
              </a:rPr>
              <a:t>The corticospinal tract is the major descending motor pathway that terminates on motor neurons and interneurons in the ventral horn of the spinal cord and ultimately controls movement in the limbs and trunk.</a:t>
            </a:r>
          </a:p>
          <a:p>
            <a:pPr>
              <a:buFont typeface="Arial" panose="020B0604020202020204" pitchFamily="34" charset="0"/>
              <a:buChar char="•"/>
            </a:pPr>
            <a:r>
              <a:rPr lang="en-US" sz="2000" dirty="0">
                <a:latin typeface="Helvetica" panose="020B0604020202020204" pitchFamily="34" charset="0"/>
                <a:cs typeface="Helvetica" panose="020B0604020202020204" pitchFamily="34" charset="0"/>
              </a:rPr>
              <a:t>The posterior column-medial lemniscus pathway ascends from the periphery to the primary somatosensory cortex on the post-central gyrus and conveys sensory information of fine, discriminative touch, proprioception and vibration sense.</a:t>
            </a:r>
          </a:p>
          <a:p>
            <a:pPr>
              <a:buFont typeface="Arial" panose="020B0604020202020204" pitchFamily="34" charset="0"/>
              <a:buChar char="•"/>
            </a:pPr>
            <a:r>
              <a:rPr lang="en-US" sz="2000" dirty="0">
                <a:latin typeface="Helvetica" panose="020B0604020202020204" pitchFamily="34" charset="0"/>
                <a:cs typeface="Helvetica" panose="020B0604020202020204" pitchFamily="34" charset="0"/>
              </a:rPr>
              <a:t>HSP patients experience a marked reduction in the area and axonal density of both the corticospinal and posterior column-medial lemniscus </a:t>
            </a:r>
            <a:r>
              <a:rPr lang="en-US" sz="2000" dirty="0" err="1">
                <a:latin typeface="Helvetica" panose="020B0604020202020204" pitchFamily="34" charset="0"/>
                <a:cs typeface="Helvetica" panose="020B0604020202020204" pitchFamily="34" charset="0"/>
              </a:rPr>
              <a:t>pathways.which</a:t>
            </a:r>
            <a:r>
              <a:rPr lang="en-US" sz="2000" dirty="0">
                <a:latin typeface="Helvetica" panose="020B0604020202020204" pitchFamily="34" charset="0"/>
                <a:cs typeface="Helvetica" panose="020B0604020202020204" pitchFamily="34" charset="0"/>
              </a:rPr>
              <a:t> accounts for the presentation of lower limb spasticity, followed by generally less severe weakness and reduced vibration sense.</a:t>
            </a:r>
          </a:p>
        </p:txBody>
      </p:sp>
    </p:spTree>
    <p:extLst>
      <p:ext uri="{BB962C8B-B14F-4D97-AF65-F5344CB8AC3E}">
        <p14:creationId xmlns:p14="http://schemas.microsoft.com/office/powerpoint/2010/main" val="15822966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167AFA4-AD2D-4302-B173-B077625F7745}"/>
              </a:ext>
            </a:extLst>
          </p:cNvPr>
          <p:cNvPicPr>
            <a:picLocks noGrp="1" noChangeAspect="1"/>
          </p:cNvPicPr>
          <p:nvPr>
            <p:ph idx="1"/>
          </p:nvPr>
        </p:nvPicPr>
        <p:blipFill>
          <a:blip r:embed="rId2"/>
          <a:stretch>
            <a:fillRect/>
          </a:stretch>
        </p:blipFill>
        <p:spPr>
          <a:xfrm>
            <a:off x="249381" y="166255"/>
            <a:ext cx="5618019" cy="6691745"/>
          </a:xfrm>
          <a:prstGeom prst="rect">
            <a:avLst/>
          </a:prstGeom>
        </p:spPr>
      </p:pic>
      <p:pic>
        <p:nvPicPr>
          <p:cNvPr id="8" name="Picture 7">
            <a:extLst>
              <a:ext uri="{FF2B5EF4-FFF2-40B4-BE49-F238E27FC236}">
                <a16:creationId xmlns:a16="http://schemas.microsoft.com/office/drawing/2014/main" id="{84FAA1D9-E52E-43E6-8A3F-4468C9080C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0"/>
            <a:ext cx="6075219" cy="6858000"/>
          </a:xfrm>
          <a:prstGeom prst="rect">
            <a:avLst/>
          </a:prstGeom>
        </p:spPr>
      </p:pic>
    </p:spTree>
    <p:extLst>
      <p:ext uri="{BB962C8B-B14F-4D97-AF65-F5344CB8AC3E}">
        <p14:creationId xmlns:p14="http://schemas.microsoft.com/office/powerpoint/2010/main" val="21857649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5E0D4-0DC0-4ACA-B354-37E5F10D5406}"/>
              </a:ext>
            </a:extLst>
          </p:cNvPr>
          <p:cNvSpPr>
            <a:spLocks noGrp="1"/>
          </p:cNvSpPr>
          <p:nvPr>
            <p:ph type="title"/>
          </p:nvPr>
        </p:nvSpPr>
        <p:spPr>
          <a:xfrm>
            <a:off x="304800" y="304800"/>
            <a:ext cx="10058400" cy="1371600"/>
          </a:xfrm>
        </p:spPr>
        <p:txBody>
          <a:bodyPr/>
          <a:lstStyle/>
          <a:p>
            <a:r>
              <a:rPr lang="en-US" sz="3600" dirty="0"/>
              <a:t>Laboratory</a:t>
            </a:r>
            <a:r>
              <a:rPr lang="en-US" dirty="0"/>
              <a:t> </a:t>
            </a:r>
          </a:p>
        </p:txBody>
      </p:sp>
      <p:sp>
        <p:nvSpPr>
          <p:cNvPr id="3" name="Content Placeholder 2">
            <a:extLst>
              <a:ext uri="{FF2B5EF4-FFF2-40B4-BE49-F238E27FC236}">
                <a16:creationId xmlns:a16="http://schemas.microsoft.com/office/drawing/2014/main" id="{57355F1D-AECC-4961-A3CE-9B9745A439F8}"/>
              </a:ext>
            </a:extLst>
          </p:cNvPr>
          <p:cNvSpPr>
            <a:spLocks noGrp="1"/>
          </p:cNvSpPr>
          <p:nvPr>
            <p:ph idx="1"/>
          </p:nvPr>
        </p:nvSpPr>
        <p:spPr>
          <a:xfrm>
            <a:off x="381000" y="1371600"/>
            <a:ext cx="10744200" cy="4663440"/>
          </a:xfrm>
        </p:spPr>
        <p:txBody>
          <a:bodyPr>
            <a:normAutofit/>
          </a:bodyPr>
          <a:lstStyle/>
          <a:p>
            <a:r>
              <a:rPr lang="en-US" sz="2400" dirty="0">
                <a:latin typeface="Helvetica" panose="020B0604020202020204" pitchFamily="34" charset="0"/>
                <a:cs typeface="Helvetica" panose="020B0604020202020204" pitchFamily="34" charset="0"/>
              </a:rPr>
              <a:t>Detailed investigation of family history </a:t>
            </a:r>
          </a:p>
          <a:p>
            <a:r>
              <a:rPr lang="en-US" sz="2400" dirty="0">
                <a:latin typeface="Helvetica" panose="020B0604020202020204" pitchFamily="34" charset="0"/>
                <a:cs typeface="Helvetica" panose="020B0604020202020204" pitchFamily="34" charset="0"/>
              </a:rPr>
              <a:t>A thorough physical assessment investigating the clinical features of HSP and potential genetic testing or subjective family history should be implemented to strengthen the diagnosis.</a:t>
            </a:r>
          </a:p>
        </p:txBody>
      </p:sp>
    </p:spTree>
    <p:extLst>
      <p:ext uri="{BB962C8B-B14F-4D97-AF65-F5344CB8AC3E}">
        <p14:creationId xmlns:p14="http://schemas.microsoft.com/office/powerpoint/2010/main" val="40644923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355F1D-AECC-4961-A3CE-9B9745A439F8}"/>
              </a:ext>
            </a:extLst>
          </p:cNvPr>
          <p:cNvSpPr>
            <a:spLocks noGrp="1"/>
          </p:cNvSpPr>
          <p:nvPr>
            <p:ph idx="1"/>
          </p:nvPr>
        </p:nvSpPr>
        <p:spPr/>
        <p:txBody>
          <a:bodyPr>
            <a:normAutofit/>
          </a:bodyPr>
          <a:lstStyle/>
          <a:p>
            <a:pPr>
              <a:buFont typeface="Arial" panose="020B0604020202020204" pitchFamily="34" charset="0"/>
              <a:buChar char="•"/>
            </a:pPr>
            <a:r>
              <a:rPr lang="en-US" sz="2400" dirty="0">
                <a:solidFill>
                  <a:srgbClr val="7030A0"/>
                </a:solidFill>
                <a:latin typeface="Helvetica" panose="020B0604020202020204" pitchFamily="34" charset="0"/>
                <a:cs typeface="Helvetica" panose="020B0604020202020204" pitchFamily="34" charset="0"/>
              </a:rPr>
              <a:t>A</a:t>
            </a:r>
            <a:r>
              <a:rPr lang="en-US" sz="2400" dirty="0">
                <a:latin typeface="Helvetica" panose="020B0604020202020204" pitchFamily="34" charset="0"/>
                <a:cs typeface="Helvetica" panose="020B0604020202020204" pitchFamily="34" charset="0"/>
              </a:rPr>
              <a:t>cute infantile S.M.A (werding Hoffmann syndrome)</a:t>
            </a:r>
          </a:p>
          <a:p>
            <a:pPr>
              <a:buFont typeface="Arial" panose="020B0604020202020204" pitchFamily="34" charset="0"/>
              <a:buChar char="•"/>
            </a:pPr>
            <a:r>
              <a:rPr lang="en-US" sz="2400" dirty="0">
                <a:solidFill>
                  <a:srgbClr val="7030A0"/>
                </a:solidFill>
                <a:latin typeface="Helvetica" panose="020B0604020202020204" pitchFamily="34" charset="0"/>
                <a:cs typeface="Helvetica" panose="020B0604020202020204" pitchFamily="34" charset="0"/>
              </a:rPr>
              <a:t>B</a:t>
            </a:r>
            <a:r>
              <a:rPr lang="en-US" sz="2400" dirty="0">
                <a:latin typeface="Helvetica" panose="020B0604020202020204" pitchFamily="34" charset="0"/>
                <a:cs typeface="Helvetica" panose="020B0604020202020204" pitchFamily="34" charset="0"/>
              </a:rPr>
              <a:t>ulbo S.M.A (Kennedy's syndrome)</a:t>
            </a:r>
          </a:p>
          <a:p>
            <a:pPr>
              <a:buFont typeface="Arial" panose="020B0604020202020204" pitchFamily="34" charset="0"/>
              <a:buChar char="•"/>
            </a:pPr>
            <a:r>
              <a:rPr lang="en-US" sz="2400" dirty="0">
                <a:solidFill>
                  <a:srgbClr val="7030A0"/>
                </a:solidFill>
                <a:latin typeface="Helvetica" panose="020B0604020202020204" pitchFamily="34" charset="0"/>
                <a:cs typeface="Helvetica" panose="020B0604020202020204" pitchFamily="34" charset="0"/>
              </a:rPr>
              <a:t>C</a:t>
            </a:r>
            <a:r>
              <a:rPr lang="en-US" sz="2400" dirty="0">
                <a:latin typeface="Helvetica" panose="020B0604020202020204" pitchFamily="34" charset="0"/>
                <a:cs typeface="Helvetica" panose="020B0604020202020204" pitchFamily="34" charset="0"/>
              </a:rPr>
              <a:t>hronic childhood S.M.A (kugelberg welander syndrome)</a:t>
            </a:r>
          </a:p>
          <a:p>
            <a:pPr>
              <a:buFont typeface="Arial" panose="020B0604020202020204" pitchFamily="34" charset="0"/>
              <a:buChar char="•"/>
            </a:pPr>
            <a:r>
              <a:rPr lang="en-US" sz="2400" dirty="0">
                <a:solidFill>
                  <a:srgbClr val="7030A0"/>
                </a:solidFill>
                <a:latin typeface="Helvetica" panose="020B0604020202020204" pitchFamily="34" charset="0"/>
                <a:cs typeface="Helvetica" panose="020B0604020202020204" pitchFamily="34" charset="0"/>
              </a:rPr>
              <a:t>D</a:t>
            </a:r>
            <a:r>
              <a:rPr lang="en-US" sz="2400" dirty="0">
                <a:latin typeface="Helvetica" panose="020B0604020202020204" pitchFamily="34" charset="0"/>
                <a:cs typeface="Helvetica" panose="020B0604020202020204" pitchFamily="34" charset="0"/>
              </a:rPr>
              <a:t>istal S.M.A</a:t>
            </a:r>
          </a:p>
        </p:txBody>
      </p:sp>
      <p:sp>
        <p:nvSpPr>
          <p:cNvPr id="6" name="Rectangle 5">
            <a:extLst>
              <a:ext uri="{FF2B5EF4-FFF2-40B4-BE49-F238E27FC236}">
                <a16:creationId xmlns:a16="http://schemas.microsoft.com/office/drawing/2014/main" id="{71E0C9CE-057A-477C-855B-FAD2A813DD22}"/>
              </a:ext>
            </a:extLst>
          </p:cNvPr>
          <p:cNvSpPr/>
          <p:nvPr/>
        </p:nvSpPr>
        <p:spPr>
          <a:xfrm>
            <a:off x="762000" y="760548"/>
            <a:ext cx="10744200" cy="1068251"/>
          </a:xfrm>
          <a:prstGeom prst="rect">
            <a:avLst/>
          </a:prstGeom>
          <a:gradFill flip="none" rotWithShape="1">
            <a:gsLst>
              <a:gs pos="0">
                <a:srgbClr val="FF9933"/>
              </a:gs>
              <a:gs pos="100000">
                <a:srgbClr val="FFC000"/>
              </a:gs>
              <a:gs pos="53000">
                <a:srgbClr val="FFFF99"/>
              </a:gs>
              <a:gs pos="100000">
                <a:srgbClr val="FF9933"/>
              </a:gs>
            </a:gsLst>
            <a:lin ang="54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entury Gothic"/>
                <a:ea typeface="+mn-ea"/>
                <a:cs typeface="+mn-cs"/>
              </a:rPr>
              <a:t>Pure L.M.N involvement (spinal muscular atrophy S.M.A)</a:t>
            </a:r>
          </a:p>
        </p:txBody>
      </p:sp>
    </p:spTree>
    <p:extLst>
      <p:ext uri="{BB962C8B-B14F-4D97-AF65-F5344CB8AC3E}">
        <p14:creationId xmlns:p14="http://schemas.microsoft.com/office/powerpoint/2010/main" val="14049516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355F1D-AECC-4961-A3CE-9B9745A439F8}"/>
              </a:ext>
            </a:extLst>
          </p:cNvPr>
          <p:cNvSpPr>
            <a:spLocks noGrp="1"/>
          </p:cNvSpPr>
          <p:nvPr>
            <p:ph idx="1"/>
          </p:nvPr>
        </p:nvSpPr>
        <p:spPr>
          <a:xfrm>
            <a:off x="457200" y="381000"/>
            <a:ext cx="10668000" cy="5654040"/>
          </a:xfrm>
        </p:spPr>
        <p:txBody>
          <a:bodyPr>
            <a:normAutofit/>
          </a:bodyPr>
          <a:lstStyle/>
          <a:p>
            <a:pPr>
              <a:buFont typeface="Arial" panose="020B0604020202020204" pitchFamily="34" charset="0"/>
              <a:buChar char="•"/>
            </a:pPr>
            <a:r>
              <a:rPr lang="en-US" sz="2400" dirty="0">
                <a:latin typeface="Helvetica" panose="020B0604020202020204" pitchFamily="34" charset="0"/>
                <a:cs typeface="Helvetica" panose="020B0604020202020204" pitchFamily="34" charset="0"/>
              </a:rPr>
              <a:t>S.M.A is classified based on the age at which symptoms first occur as well as the level of muscle activation attained or expected to be attained. </a:t>
            </a:r>
          </a:p>
          <a:p>
            <a:pPr>
              <a:buFont typeface="Arial" panose="020B0604020202020204" pitchFamily="34" charset="0"/>
              <a:buChar char="•"/>
            </a:pPr>
            <a:r>
              <a:rPr lang="en-US" sz="2400" dirty="0">
                <a:latin typeface="Helvetica" panose="020B0604020202020204" pitchFamily="34" charset="0"/>
                <a:cs typeface="Helvetica" panose="020B0604020202020204" pitchFamily="34" charset="0"/>
              </a:rPr>
              <a:t>SMA symptoms range in severity but often include:</a:t>
            </a:r>
          </a:p>
          <a:p>
            <a:pPr marL="914400" lvl="1" indent="-457200">
              <a:buFont typeface="+mj-lt"/>
              <a:buAutoNum type="alphaLcPeriod"/>
            </a:pPr>
            <a:r>
              <a:rPr lang="en-US" sz="2400" dirty="0">
                <a:latin typeface="Helvetica" panose="020B0604020202020204" pitchFamily="34" charset="0"/>
                <a:cs typeface="Helvetica" panose="020B0604020202020204" pitchFamily="34" charset="0"/>
              </a:rPr>
              <a:t>hypotonia</a:t>
            </a:r>
          </a:p>
          <a:p>
            <a:pPr marL="914400" lvl="1" indent="-457200">
              <a:buFont typeface="+mj-lt"/>
              <a:buAutoNum type="alphaLcPeriod"/>
            </a:pPr>
            <a:r>
              <a:rPr lang="en-US" sz="2400" dirty="0">
                <a:latin typeface="Helvetica" panose="020B0604020202020204" pitchFamily="34" charset="0"/>
                <a:cs typeface="Helvetica" panose="020B0604020202020204" pitchFamily="34" charset="0"/>
              </a:rPr>
              <a:t>muscle weakness (proximal muscles greater than distal muscles and lower extremity than upper extremity)</a:t>
            </a:r>
          </a:p>
          <a:p>
            <a:pPr marL="914400" lvl="1" indent="-457200">
              <a:buFont typeface="+mj-lt"/>
              <a:buAutoNum type="alphaLcPeriod"/>
            </a:pPr>
            <a:r>
              <a:rPr lang="en-US" sz="2400" dirty="0">
                <a:latin typeface="Helvetica" panose="020B0604020202020204" pitchFamily="34" charset="0"/>
                <a:cs typeface="Helvetica" panose="020B0604020202020204" pitchFamily="34" charset="0"/>
              </a:rPr>
              <a:t>bone or joint issues</a:t>
            </a:r>
          </a:p>
          <a:p>
            <a:pPr marL="914400" lvl="1" indent="-457200">
              <a:buFont typeface="+mj-lt"/>
              <a:buAutoNum type="alphaLcPeriod"/>
            </a:pPr>
            <a:r>
              <a:rPr lang="en-US" sz="2400" dirty="0">
                <a:latin typeface="Helvetica" panose="020B0604020202020204" pitchFamily="34" charset="0"/>
                <a:cs typeface="Helvetica" panose="020B0604020202020204" pitchFamily="34" charset="0"/>
              </a:rPr>
              <a:t>difficulty swallowing</a:t>
            </a:r>
          </a:p>
          <a:p>
            <a:pPr marL="914400" lvl="1" indent="-457200">
              <a:buFont typeface="+mj-lt"/>
              <a:buAutoNum type="alphaLcPeriod"/>
            </a:pPr>
            <a:r>
              <a:rPr lang="en-US" sz="2400" dirty="0">
                <a:latin typeface="Helvetica" panose="020B0604020202020204" pitchFamily="34" charset="0"/>
                <a:cs typeface="Helvetica" panose="020B0604020202020204" pitchFamily="34" charset="0"/>
              </a:rPr>
              <a:t>and/or difficulty breathing</a:t>
            </a:r>
          </a:p>
        </p:txBody>
      </p:sp>
    </p:spTree>
    <p:extLst>
      <p:ext uri="{BB962C8B-B14F-4D97-AF65-F5344CB8AC3E}">
        <p14:creationId xmlns:p14="http://schemas.microsoft.com/office/powerpoint/2010/main" val="39952285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3D0465A4-ACDC-4790-B5E7-3109E7E9FA3D}"/>
              </a:ext>
            </a:extLst>
          </p:cNvPr>
          <p:cNvGraphicFramePr>
            <a:graphicFrameLocks noGrp="1"/>
          </p:cNvGraphicFramePr>
          <p:nvPr>
            <p:ph idx="1"/>
          </p:nvPr>
        </p:nvGraphicFramePr>
        <p:xfrm>
          <a:off x="377371" y="381000"/>
          <a:ext cx="11433629" cy="6054927"/>
        </p:xfrm>
        <a:graphic>
          <a:graphicData uri="http://schemas.openxmlformats.org/drawingml/2006/table">
            <a:tbl>
              <a:tblPr firstRow="1" bandRow="1">
                <a:tableStyleId>{16D9F66E-5EB9-4882-86FB-DCBF35E3C3E4}</a:tableStyleId>
              </a:tblPr>
              <a:tblGrid>
                <a:gridCol w="1736577">
                  <a:extLst>
                    <a:ext uri="{9D8B030D-6E8A-4147-A177-3AD203B41FA5}">
                      <a16:colId xmlns:a16="http://schemas.microsoft.com/office/drawing/2014/main" val="923723919"/>
                    </a:ext>
                  </a:extLst>
                </a:gridCol>
                <a:gridCol w="2911895">
                  <a:extLst>
                    <a:ext uri="{9D8B030D-6E8A-4147-A177-3AD203B41FA5}">
                      <a16:colId xmlns:a16="http://schemas.microsoft.com/office/drawing/2014/main" val="2270004157"/>
                    </a:ext>
                  </a:extLst>
                </a:gridCol>
                <a:gridCol w="2261719">
                  <a:extLst>
                    <a:ext uri="{9D8B030D-6E8A-4147-A177-3AD203B41FA5}">
                      <a16:colId xmlns:a16="http://schemas.microsoft.com/office/drawing/2014/main" val="1093664824"/>
                    </a:ext>
                  </a:extLst>
                </a:gridCol>
                <a:gridCol w="2261719">
                  <a:extLst>
                    <a:ext uri="{9D8B030D-6E8A-4147-A177-3AD203B41FA5}">
                      <a16:colId xmlns:a16="http://schemas.microsoft.com/office/drawing/2014/main" val="127111035"/>
                    </a:ext>
                  </a:extLst>
                </a:gridCol>
                <a:gridCol w="2261719">
                  <a:extLst>
                    <a:ext uri="{9D8B030D-6E8A-4147-A177-3AD203B41FA5}">
                      <a16:colId xmlns:a16="http://schemas.microsoft.com/office/drawing/2014/main" val="2252392416"/>
                    </a:ext>
                  </a:extLst>
                </a:gridCol>
              </a:tblGrid>
              <a:tr h="1361866">
                <a:tc>
                  <a:txBody>
                    <a:bodyPr/>
                    <a:lstStyle/>
                    <a:p>
                      <a:endParaRPr lang="en-US" dirty="0"/>
                    </a:p>
                  </a:txBody>
                  <a:tcPr/>
                </a:tc>
                <a:tc>
                  <a:txBody>
                    <a:bodyPr/>
                    <a:lstStyle/>
                    <a:p>
                      <a:r>
                        <a:rPr lang="en-US" dirty="0">
                          <a:latin typeface="Helvetica" panose="020B0604020202020204" pitchFamily="34" charset="0"/>
                          <a:cs typeface="Helvetica" panose="020B0604020202020204" pitchFamily="34" charset="0"/>
                        </a:rPr>
                        <a:t>TYPE 1 (MOST SEVERE)(Werdnig-Hoffmann disease of acute infantile SMA)</a:t>
                      </a:r>
                    </a:p>
                  </a:txBody>
                  <a:tcPr/>
                </a:tc>
                <a:tc>
                  <a:txBody>
                    <a:bodyPr/>
                    <a:lstStyle/>
                    <a:p>
                      <a:r>
                        <a:rPr lang="en-US" dirty="0">
                          <a:latin typeface="Helvetica" panose="020B0604020202020204" pitchFamily="34" charset="0"/>
                          <a:cs typeface="Helvetica" panose="020B0604020202020204" pitchFamily="34" charset="0"/>
                        </a:rPr>
                        <a:t>TYPE 2		</a:t>
                      </a:r>
                    </a:p>
                  </a:txBody>
                  <a:tcPr/>
                </a:tc>
                <a:tc>
                  <a:txBody>
                    <a:bodyPr/>
                    <a:lstStyle/>
                    <a:p>
                      <a:r>
                        <a:rPr lang="en-US" dirty="0">
                          <a:latin typeface="Helvetica" panose="020B0604020202020204" pitchFamily="34" charset="0"/>
                          <a:cs typeface="Helvetica" panose="020B0604020202020204" pitchFamily="34" charset="0"/>
                        </a:rPr>
                        <a:t>TYPE 3 (Kugelberg-Welander syndrome or juvenile SMA)</a:t>
                      </a:r>
                    </a:p>
                  </a:txBody>
                  <a:tcPr/>
                </a:tc>
                <a:tc>
                  <a:txBody>
                    <a:bodyPr/>
                    <a:lstStyle/>
                    <a:p>
                      <a:r>
                        <a:rPr lang="en-US" dirty="0">
                          <a:latin typeface="Helvetica" panose="020B0604020202020204" pitchFamily="34" charset="0"/>
                          <a:cs typeface="Helvetica" panose="020B0604020202020204" pitchFamily="34" charset="0"/>
                        </a:rPr>
                        <a:t>TYPE 4</a:t>
                      </a:r>
                    </a:p>
                  </a:txBody>
                  <a:tcPr/>
                </a:tc>
                <a:extLst>
                  <a:ext uri="{0D108BD9-81ED-4DB2-BD59-A6C34878D82A}">
                    <a16:rowId xmlns:a16="http://schemas.microsoft.com/office/drawing/2014/main" val="316436031"/>
                  </a:ext>
                </a:extLst>
              </a:tr>
              <a:tr h="733313">
                <a:tc>
                  <a:txBody>
                    <a:bodyPr/>
                    <a:lstStyle/>
                    <a:p>
                      <a:r>
                        <a:rPr lang="en-US" b="1" dirty="0">
                          <a:latin typeface="Helvetica" panose="020B0604020202020204" pitchFamily="34" charset="0"/>
                          <a:cs typeface="Helvetica" panose="020B0604020202020204" pitchFamily="34" charset="0"/>
                        </a:rPr>
                        <a:t>AGE OF ONSET</a:t>
                      </a:r>
                      <a:r>
                        <a:rPr lang="en-US" dirty="0">
                          <a:latin typeface="Helvetica" panose="020B0604020202020204" pitchFamily="34" charset="0"/>
                          <a:cs typeface="Helvetica" panose="020B0604020202020204" pitchFamily="34" charset="0"/>
                        </a:rPr>
                        <a:t>	</a:t>
                      </a:r>
                    </a:p>
                  </a:txBody>
                  <a:tcPr/>
                </a:tc>
                <a:tc>
                  <a:txBody>
                    <a:bodyPr/>
                    <a:lstStyle/>
                    <a:p>
                      <a:r>
                        <a:rPr lang="en-US" dirty="0">
                          <a:latin typeface="Helvetica" panose="020B0604020202020204" pitchFamily="34" charset="0"/>
                          <a:cs typeface="Helvetica" panose="020B0604020202020204" pitchFamily="34" charset="0"/>
                        </a:rPr>
                        <a:t>First 6 months</a:t>
                      </a:r>
                    </a:p>
                    <a:p>
                      <a:endParaRPr lang="en-US" dirty="0">
                        <a:latin typeface="Helvetica" panose="020B0604020202020204" pitchFamily="34" charset="0"/>
                        <a:cs typeface="Helvetica" panose="020B0604020202020204" pitchFamily="34" charset="0"/>
                      </a:endParaRPr>
                    </a:p>
                  </a:txBody>
                  <a:tcPr/>
                </a:tc>
                <a:tc>
                  <a:txBody>
                    <a:bodyPr/>
                    <a:lstStyle/>
                    <a:p>
                      <a:r>
                        <a:rPr lang="en-US" dirty="0">
                          <a:latin typeface="Helvetica" panose="020B0604020202020204" pitchFamily="34" charset="0"/>
                          <a:cs typeface="Helvetica" panose="020B0604020202020204" pitchFamily="34" charset="0"/>
                        </a:rPr>
                        <a:t>6-18 months</a:t>
                      </a:r>
                    </a:p>
                  </a:txBody>
                  <a:tcPr/>
                </a:tc>
                <a:tc>
                  <a:txBody>
                    <a:bodyPr/>
                    <a:lstStyle/>
                    <a:p>
                      <a:r>
                        <a:rPr lang="en-US" dirty="0">
                          <a:latin typeface="Helvetica" panose="020B0604020202020204" pitchFamily="34" charset="0"/>
                          <a:cs typeface="Helvetica" panose="020B0604020202020204" pitchFamily="34" charset="0"/>
                        </a:rPr>
                        <a:t>18 months or older</a:t>
                      </a:r>
                    </a:p>
                  </a:txBody>
                  <a:tcPr/>
                </a:tc>
                <a:tc>
                  <a:txBody>
                    <a:bodyPr/>
                    <a:lstStyle/>
                    <a:p>
                      <a:r>
                        <a:rPr lang="en-US" dirty="0">
                          <a:latin typeface="Helvetica" panose="020B0604020202020204" pitchFamily="34" charset="0"/>
                          <a:cs typeface="Helvetica" panose="020B0604020202020204" pitchFamily="34" charset="0"/>
                        </a:rPr>
                        <a:t>Adulthood (after 21 years)</a:t>
                      </a:r>
                    </a:p>
                  </a:txBody>
                  <a:tcPr/>
                </a:tc>
                <a:extLst>
                  <a:ext uri="{0D108BD9-81ED-4DB2-BD59-A6C34878D82A}">
                    <a16:rowId xmlns:a16="http://schemas.microsoft.com/office/drawing/2014/main" val="3490165185"/>
                  </a:ext>
                </a:extLst>
              </a:tr>
              <a:tr h="2001527">
                <a:tc>
                  <a:txBody>
                    <a:bodyPr/>
                    <a:lstStyle/>
                    <a:p>
                      <a:r>
                        <a:rPr lang="en-US" b="1" dirty="0">
                          <a:latin typeface="Helvetica" panose="020B0604020202020204" pitchFamily="34" charset="0"/>
                          <a:cs typeface="Helvetica" panose="020B0604020202020204" pitchFamily="34" charset="0"/>
                        </a:rPr>
                        <a:t>SYMPTOMS</a:t>
                      </a:r>
                    </a:p>
                  </a:txBody>
                  <a:tcPr/>
                </a:tc>
                <a:tc>
                  <a:txBody>
                    <a:bodyPr/>
                    <a:lstStyle/>
                    <a:p>
                      <a:pPr marL="285750" indent="-285750">
                        <a:buFont typeface="Arial" panose="020B0604020202020204" pitchFamily="34" charset="0"/>
                        <a:buChar char="•"/>
                      </a:pPr>
                      <a:r>
                        <a:rPr lang="en-US" dirty="0">
                          <a:latin typeface="Helvetica" panose="020B0604020202020204" pitchFamily="34" charset="0"/>
                          <a:cs typeface="Helvetica" panose="020B0604020202020204" pitchFamily="34" charset="0"/>
                        </a:rPr>
                        <a:t>Reduce muscle tone</a:t>
                      </a:r>
                    </a:p>
                    <a:p>
                      <a:pPr marL="285750" indent="-285750">
                        <a:buFont typeface="Arial" panose="020B0604020202020204" pitchFamily="34" charset="0"/>
                        <a:buChar char="•"/>
                      </a:pPr>
                      <a:r>
                        <a:rPr lang="en-US" dirty="0">
                          <a:latin typeface="Helvetica" panose="020B0604020202020204" pitchFamily="34" charset="0"/>
                          <a:cs typeface="Helvetica" panose="020B0604020202020204" pitchFamily="34" charset="0"/>
                        </a:rPr>
                        <a:t>Contractures</a:t>
                      </a:r>
                    </a:p>
                    <a:p>
                      <a:pPr marL="285750" indent="-285750">
                        <a:buFont typeface="Arial" panose="020B0604020202020204" pitchFamily="34" charset="0"/>
                        <a:buChar char="•"/>
                      </a:pPr>
                      <a:r>
                        <a:rPr lang="en-US" dirty="0">
                          <a:latin typeface="Helvetica" panose="020B0604020202020204" pitchFamily="34" charset="0"/>
                          <a:cs typeface="Helvetica" panose="020B0604020202020204" pitchFamily="34" charset="0"/>
                        </a:rPr>
                        <a:t>Reflexes absent</a:t>
                      </a:r>
                    </a:p>
                    <a:p>
                      <a:pPr marL="285750" indent="-285750">
                        <a:buFont typeface="Arial" panose="020B0604020202020204" pitchFamily="34" charset="0"/>
                        <a:buChar char="•"/>
                      </a:pPr>
                      <a:r>
                        <a:rPr lang="en-US" dirty="0" err="1">
                          <a:latin typeface="Helvetica" panose="020B0604020202020204" pitchFamily="34" charset="0"/>
                          <a:cs typeface="Helvetica" panose="020B0604020202020204" pitchFamily="34" charset="0"/>
                        </a:rPr>
                        <a:t>Swallowing,feeding</a:t>
                      </a:r>
                      <a:r>
                        <a:rPr lang="en-US" dirty="0">
                          <a:latin typeface="Helvetica" panose="020B0604020202020204" pitchFamily="34" charset="0"/>
                          <a:cs typeface="Helvetica" panose="020B0604020202020204" pitchFamily="34" charset="0"/>
                        </a:rPr>
                        <a:t> difficulty</a:t>
                      </a:r>
                    </a:p>
                  </a:txBody>
                  <a:tcPr/>
                </a:tc>
                <a:tc>
                  <a:txBody>
                    <a:bodyPr/>
                    <a:lstStyle/>
                    <a:p>
                      <a:pPr algn="l">
                        <a:buFont typeface="Arial" panose="020B0604020202020204" pitchFamily="34" charset="0"/>
                        <a:buChar char="•"/>
                      </a:pPr>
                      <a:r>
                        <a:rPr lang="en-US" b="0" dirty="0">
                          <a:solidFill>
                            <a:srgbClr val="020621"/>
                          </a:solidFill>
                          <a:effectLst/>
                          <a:latin typeface="Helvetica" panose="020B0604020202020204" pitchFamily="34" charset="0"/>
                          <a:cs typeface="Helvetica" panose="020B0604020202020204" pitchFamily="34" charset="0"/>
                        </a:rPr>
                        <a:t>Can sit</a:t>
                      </a:r>
                    </a:p>
                    <a:p>
                      <a:pPr algn="l">
                        <a:buFont typeface="Arial" panose="020B0604020202020204" pitchFamily="34" charset="0"/>
                        <a:buChar char="•"/>
                      </a:pPr>
                      <a:r>
                        <a:rPr lang="en-US" b="0" dirty="0">
                          <a:solidFill>
                            <a:srgbClr val="020621"/>
                          </a:solidFill>
                          <a:effectLst/>
                          <a:latin typeface="Helvetica" panose="020B0604020202020204" pitchFamily="34" charset="0"/>
                          <a:cs typeface="Helvetica" panose="020B0604020202020204" pitchFamily="34" charset="0"/>
                        </a:rPr>
                        <a:t>Unable to stand/walk without support</a:t>
                      </a:r>
                    </a:p>
                    <a:p>
                      <a:pPr algn="l">
                        <a:buFont typeface="Arial" panose="020B0604020202020204" pitchFamily="34" charset="0"/>
                        <a:buChar char="•"/>
                      </a:pPr>
                      <a:r>
                        <a:rPr lang="en-US" b="0" dirty="0">
                          <a:solidFill>
                            <a:srgbClr val="020621"/>
                          </a:solidFill>
                          <a:effectLst/>
                          <a:latin typeface="Helvetica" panose="020B0604020202020204" pitchFamily="34" charset="0"/>
                          <a:cs typeface="Helvetica" panose="020B0604020202020204" pitchFamily="34" charset="0"/>
                        </a:rPr>
                        <a:t>Respiratory difficulties</a:t>
                      </a:r>
                    </a:p>
                    <a:p>
                      <a:endParaRPr lang="en-US" dirty="0">
                        <a:latin typeface="Helvetica" panose="020B0604020202020204" pitchFamily="34" charset="0"/>
                        <a:cs typeface="Helvetica" panose="020B0604020202020204" pitchFamily="34" charset="0"/>
                      </a:endParaRPr>
                    </a:p>
                  </a:txBody>
                  <a:tcPr/>
                </a:tc>
                <a:tc>
                  <a:txBody>
                    <a:bodyPr/>
                    <a:lstStyle/>
                    <a:p>
                      <a:pPr algn="l">
                        <a:buFont typeface="Arial" panose="020B0604020202020204" pitchFamily="34" charset="0"/>
                        <a:buChar char="•"/>
                      </a:pPr>
                      <a:r>
                        <a:rPr lang="en-US" b="0" dirty="0">
                          <a:solidFill>
                            <a:srgbClr val="020621"/>
                          </a:solidFill>
                          <a:effectLst/>
                          <a:latin typeface="Helvetica" panose="020B0604020202020204" pitchFamily="34" charset="0"/>
                          <a:cs typeface="Helvetica" panose="020B0604020202020204" pitchFamily="34" charset="0"/>
                        </a:rPr>
                        <a:t>Walk independently</a:t>
                      </a:r>
                    </a:p>
                    <a:p>
                      <a:pPr algn="l">
                        <a:buFont typeface="Arial" panose="020B0604020202020204" pitchFamily="34" charset="0"/>
                        <a:buChar char="•"/>
                      </a:pPr>
                      <a:r>
                        <a:rPr lang="en-US" b="0" dirty="0">
                          <a:solidFill>
                            <a:srgbClr val="020621"/>
                          </a:solidFill>
                          <a:effectLst/>
                          <a:latin typeface="Helvetica" panose="020B0604020202020204" pitchFamily="34" charset="0"/>
                          <a:cs typeface="Helvetica" panose="020B0604020202020204" pitchFamily="34" charset="0"/>
                        </a:rPr>
                        <a:t>Difficulty in running, stair climbing</a:t>
                      </a:r>
                    </a:p>
                    <a:p>
                      <a:pPr algn="l">
                        <a:buFont typeface="Arial" panose="020B0604020202020204" pitchFamily="34" charset="0"/>
                        <a:buChar char="•"/>
                      </a:pPr>
                      <a:r>
                        <a:rPr lang="en-US" b="0" dirty="0">
                          <a:solidFill>
                            <a:srgbClr val="020621"/>
                          </a:solidFill>
                          <a:effectLst/>
                          <a:latin typeface="Helvetica" panose="020B0604020202020204" pitchFamily="34" charset="0"/>
                          <a:cs typeface="Helvetica" panose="020B0604020202020204" pitchFamily="34" charset="0"/>
                        </a:rPr>
                        <a:t>Scoliosis</a:t>
                      </a:r>
                    </a:p>
                    <a:p>
                      <a:endParaRPr lang="en-US" dirty="0">
                        <a:latin typeface="Helvetica" panose="020B0604020202020204" pitchFamily="34" charset="0"/>
                        <a:cs typeface="Helvetica" panose="020B0604020202020204" pitchFamily="34" charset="0"/>
                      </a:endParaRPr>
                    </a:p>
                  </a:txBody>
                  <a:tcPr/>
                </a:tc>
                <a:tc>
                  <a:txBody>
                    <a:bodyPr/>
                    <a:lstStyle/>
                    <a:p>
                      <a:r>
                        <a:rPr lang="en-US" dirty="0">
                          <a:latin typeface="Helvetica" panose="020B0604020202020204" pitchFamily="34" charset="0"/>
                          <a:cs typeface="Helvetica" panose="020B0604020202020204" pitchFamily="34" charset="0"/>
                        </a:rPr>
                        <a:t>Mild to moderate leg weakness</a:t>
                      </a:r>
                    </a:p>
                  </a:txBody>
                  <a:tcPr/>
                </a:tc>
                <a:extLst>
                  <a:ext uri="{0D108BD9-81ED-4DB2-BD59-A6C34878D82A}">
                    <a16:rowId xmlns:a16="http://schemas.microsoft.com/office/drawing/2014/main" val="3506525944"/>
                  </a:ext>
                </a:extLst>
              </a:tr>
              <a:tr h="1846894">
                <a:tc>
                  <a:txBody>
                    <a:bodyPr/>
                    <a:lstStyle/>
                    <a:p>
                      <a:r>
                        <a:rPr lang="en-US" b="1" dirty="0">
                          <a:latin typeface="Helvetica" panose="020B0604020202020204" pitchFamily="34" charset="0"/>
                          <a:cs typeface="Helvetica" panose="020B0604020202020204" pitchFamily="34" charset="0"/>
                        </a:rPr>
                        <a:t>LIFE EXPENTANCY</a:t>
                      </a:r>
                    </a:p>
                  </a:txBody>
                  <a:tcPr/>
                </a:tc>
                <a:tc>
                  <a:txBody>
                    <a:bodyPr/>
                    <a:lstStyle/>
                    <a:p>
                      <a:r>
                        <a:rPr lang="en-US" b="0" dirty="0">
                          <a:solidFill>
                            <a:srgbClr val="020621"/>
                          </a:solidFill>
                          <a:effectLst/>
                          <a:latin typeface="Helvetica" panose="020B0604020202020204" pitchFamily="34" charset="0"/>
                          <a:cs typeface="Helvetica" panose="020B0604020202020204" pitchFamily="34" charset="0"/>
                        </a:rPr>
                        <a:t>Die before 2 years</a:t>
                      </a:r>
                      <a:endParaRPr lang="en-US" dirty="0">
                        <a:latin typeface="Helvetica" panose="020B0604020202020204" pitchFamily="34" charset="0"/>
                        <a:cs typeface="Helvetica" panose="020B0604020202020204" pitchFamily="34" charset="0"/>
                      </a:endParaRPr>
                    </a:p>
                  </a:txBody>
                  <a:tcPr/>
                </a:tc>
                <a:tc>
                  <a:txBody>
                    <a:bodyPr/>
                    <a:lstStyle/>
                    <a:p>
                      <a:r>
                        <a:rPr lang="en-US" dirty="0">
                          <a:latin typeface="Helvetica" panose="020B0604020202020204" pitchFamily="34" charset="0"/>
                          <a:cs typeface="Helvetica" panose="020B0604020202020204" pitchFamily="34" charset="0"/>
                        </a:rPr>
                        <a:t>Adolescence or young adulthood</a:t>
                      </a:r>
                    </a:p>
                  </a:txBody>
                  <a:tcPr/>
                </a:tc>
                <a:tc>
                  <a:txBody>
                    <a:bodyPr/>
                    <a:lstStyle/>
                    <a:p>
                      <a:r>
                        <a:rPr lang="en-US" dirty="0">
                          <a:latin typeface="Helvetica" panose="020B0604020202020204" pitchFamily="34" charset="0"/>
                          <a:cs typeface="Helvetica" panose="020B0604020202020204" pitchFamily="34" charset="0"/>
                        </a:rPr>
                        <a:t>Normal lifespan (with regular physical rehabilitations)</a:t>
                      </a:r>
                    </a:p>
                  </a:txBody>
                  <a:tcPr/>
                </a:tc>
                <a:tc>
                  <a:txBody>
                    <a:bodyPr/>
                    <a:lstStyle/>
                    <a:p>
                      <a:r>
                        <a:rPr lang="en-US" b="0" dirty="0">
                          <a:solidFill>
                            <a:srgbClr val="020621"/>
                          </a:solidFill>
                          <a:effectLst/>
                          <a:latin typeface="Helvetica" panose="020B0604020202020204" pitchFamily="34" charset="0"/>
                          <a:cs typeface="Helvetica" panose="020B0604020202020204" pitchFamily="34" charset="0"/>
                        </a:rPr>
                        <a:t>Normal lifespan(with little physical training)</a:t>
                      </a:r>
                      <a:endParaRPr lang="en-US"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3216049559"/>
                  </a:ext>
                </a:extLst>
              </a:tr>
            </a:tbl>
          </a:graphicData>
        </a:graphic>
      </p:graphicFrame>
    </p:spTree>
    <p:extLst>
      <p:ext uri="{BB962C8B-B14F-4D97-AF65-F5344CB8AC3E}">
        <p14:creationId xmlns:p14="http://schemas.microsoft.com/office/powerpoint/2010/main" val="35651895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5E0D4-0DC0-4ACA-B354-37E5F10D5406}"/>
              </a:ext>
            </a:extLst>
          </p:cNvPr>
          <p:cNvSpPr>
            <a:spLocks noGrp="1"/>
          </p:cNvSpPr>
          <p:nvPr>
            <p:ph type="title"/>
          </p:nvPr>
        </p:nvSpPr>
        <p:spPr>
          <a:xfrm>
            <a:off x="228600" y="228600"/>
            <a:ext cx="10058400" cy="1371600"/>
          </a:xfrm>
        </p:spPr>
        <p:txBody>
          <a:bodyPr/>
          <a:lstStyle/>
          <a:p>
            <a:r>
              <a:rPr lang="en-US" dirty="0"/>
              <a:t>laboratory</a:t>
            </a:r>
          </a:p>
        </p:txBody>
      </p:sp>
      <p:sp>
        <p:nvSpPr>
          <p:cNvPr id="3" name="Content Placeholder 2">
            <a:extLst>
              <a:ext uri="{FF2B5EF4-FFF2-40B4-BE49-F238E27FC236}">
                <a16:creationId xmlns:a16="http://schemas.microsoft.com/office/drawing/2014/main" id="{57355F1D-AECC-4961-A3CE-9B9745A439F8}"/>
              </a:ext>
            </a:extLst>
          </p:cNvPr>
          <p:cNvSpPr>
            <a:spLocks noGrp="1"/>
          </p:cNvSpPr>
          <p:nvPr>
            <p:ph idx="1"/>
          </p:nvPr>
        </p:nvSpPr>
        <p:spPr>
          <a:xfrm>
            <a:off x="232229" y="1371600"/>
            <a:ext cx="10896600" cy="4663440"/>
          </a:xfrm>
        </p:spPr>
        <p:txBody>
          <a:bodyPr>
            <a:normAutofit/>
          </a:bodyPr>
          <a:lstStyle/>
          <a:p>
            <a:pPr>
              <a:buFont typeface="Arial" panose="020B0604020202020204" pitchFamily="34" charset="0"/>
              <a:buChar char="•"/>
            </a:pPr>
            <a:r>
              <a:rPr lang="en-US" sz="2400" dirty="0">
                <a:latin typeface="Helvetica" panose="020B0604020202020204" pitchFamily="34" charset="0"/>
                <a:cs typeface="Helvetica" panose="020B0604020202020204" pitchFamily="34" charset="0"/>
              </a:rPr>
              <a:t>Diagnosis generally starts with genetic testing to determine whether or not the SMN1 gene is absent. </a:t>
            </a:r>
          </a:p>
          <a:p>
            <a:pPr>
              <a:buFont typeface="Arial" panose="020B0604020202020204" pitchFamily="34" charset="0"/>
              <a:buChar char="•"/>
            </a:pPr>
            <a:r>
              <a:rPr lang="en-US" sz="2400" dirty="0">
                <a:latin typeface="Helvetica" panose="020B0604020202020204" pitchFamily="34" charset="0"/>
                <a:cs typeface="Helvetica" panose="020B0604020202020204" pitchFamily="34" charset="0"/>
              </a:rPr>
              <a:t>Genetic testing has been found to have a 95% sensitivity (test shows the absence of SMN1 the gene when it is truly absent) and an almost 100% specificity (test shows the presence of SMN the gene when it is truly present).</a:t>
            </a:r>
          </a:p>
          <a:p>
            <a:pPr>
              <a:buFont typeface="Arial" panose="020B0604020202020204" pitchFamily="34" charset="0"/>
              <a:buChar char="•"/>
            </a:pPr>
            <a:r>
              <a:rPr lang="en-US" sz="2400" dirty="0">
                <a:latin typeface="Helvetica" panose="020B0604020202020204" pitchFamily="34" charset="0"/>
                <a:cs typeface="Helvetica" panose="020B0604020202020204" pitchFamily="34" charset="0"/>
              </a:rPr>
              <a:t>If genetic testing does return a result consistent with clinical signs and symptoms, additional testing in the form of electrocardiography, a muscle biopsy, a nerve conduction velocity study, or blood tests can be performed.</a:t>
            </a:r>
          </a:p>
        </p:txBody>
      </p:sp>
    </p:spTree>
    <p:extLst>
      <p:ext uri="{BB962C8B-B14F-4D97-AF65-F5344CB8AC3E}">
        <p14:creationId xmlns:p14="http://schemas.microsoft.com/office/powerpoint/2010/main" val="32396302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B8D9A5E-3DEC-4685-81C7-378D34C3CA29}"/>
              </a:ext>
            </a:extLst>
          </p:cNvPr>
          <p:cNvPicPr>
            <a:picLocks noGrp="1" noChangeAspect="1"/>
          </p:cNvPicPr>
          <p:nvPr>
            <p:ph idx="1"/>
          </p:nvPr>
        </p:nvPicPr>
        <p:blipFill>
          <a:blip r:embed="rId2"/>
          <a:stretch>
            <a:fillRect/>
          </a:stretch>
        </p:blipFill>
        <p:spPr>
          <a:xfrm>
            <a:off x="180110" y="311727"/>
            <a:ext cx="11346872" cy="6234545"/>
          </a:xfrm>
          <a:prstGeom prst="rect">
            <a:avLst/>
          </a:prstGeom>
        </p:spPr>
      </p:pic>
    </p:spTree>
    <p:extLst>
      <p:ext uri="{BB962C8B-B14F-4D97-AF65-F5344CB8AC3E}">
        <p14:creationId xmlns:p14="http://schemas.microsoft.com/office/powerpoint/2010/main" val="16021682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81000" y="457200"/>
            <a:ext cx="6333659" cy="584775"/>
          </a:xfrm>
          <a:prstGeom prst="rect">
            <a:avLst/>
          </a:prstGeom>
          <a:gradFill rotWithShape="1">
            <a:gsLst>
              <a:gs pos="0">
                <a:srgbClr val="FF9933"/>
              </a:gs>
              <a:gs pos="50000">
                <a:srgbClr val="FFFF99">
                  <a:alpha val="0"/>
                </a:srgbClr>
              </a:gs>
              <a:gs pos="100000">
                <a:srgbClr val="FF9933"/>
              </a:gs>
            </a:gsLst>
            <a:lin ang="5400000" scaled="1"/>
          </a:gradFill>
          <a:ln w="9525" algn="ctr">
            <a:noFill/>
            <a:miter lim="800000"/>
            <a:headEnd/>
            <a:tailEnd/>
          </a:ln>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dirty="0"/>
              <a:t>Differential Diagnosis</a:t>
            </a:r>
            <a:endParaRPr lang="ar-EG" sz="3200" b="1" dirty="0"/>
          </a:p>
        </p:txBody>
      </p:sp>
      <p:graphicFrame>
        <p:nvGraphicFramePr>
          <p:cNvPr id="5" name="جدول 3"/>
          <p:cNvGraphicFramePr>
            <a:graphicFrameLocks noGrp="1"/>
          </p:cNvGraphicFramePr>
          <p:nvPr>
            <p:extLst>
              <p:ext uri="{D42A27DB-BD31-4B8C-83A1-F6EECF244321}">
                <p14:modId xmlns:p14="http://schemas.microsoft.com/office/powerpoint/2010/main" val="1732054313"/>
              </p:ext>
            </p:extLst>
          </p:nvPr>
        </p:nvGraphicFramePr>
        <p:xfrm>
          <a:off x="304800" y="1752600"/>
          <a:ext cx="11574824" cy="1402080"/>
        </p:xfrm>
        <a:graphic>
          <a:graphicData uri="http://schemas.openxmlformats.org/drawingml/2006/table">
            <a:tbl>
              <a:tblPr rtl="1" firstRow="1" bandRow="1">
                <a:tableStyleId>{5C22544A-7EE6-4342-B048-85BDC9FD1C3A}</a:tableStyleId>
              </a:tblPr>
              <a:tblGrid>
                <a:gridCol w="5952661">
                  <a:extLst>
                    <a:ext uri="{9D8B030D-6E8A-4147-A177-3AD203B41FA5}">
                      <a16:colId xmlns:a16="http://schemas.microsoft.com/office/drawing/2014/main" val="20000"/>
                    </a:ext>
                  </a:extLst>
                </a:gridCol>
                <a:gridCol w="5622163">
                  <a:extLst>
                    <a:ext uri="{9D8B030D-6E8A-4147-A177-3AD203B41FA5}">
                      <a16:colId xmlns:a16="http://schemas.microsoft.com/office/drawing/2014/main" val="20001"/>
                    </a:ext>
                  </a:extLst>
                </a:gridCol>
              </a:tblGrid>
              <a:tr h="370840">
                <a:tc>
                  <a:txBody>
                    <a:bodyPr/>
                    <a:lstStyle/>
                    <a:p>
                      <a:pPr algn="l" rtl="0"/>
                      <a:r>
                        <a:rPr lang="en-US" sz="2000" dirty="0">
                          <a:latin typeface="Helvetica" pitchFamily="34" charset="0"/>
                          <a:cs typeface="Helvetica" pitchFamily="34" charset="0"/>
                        </a:rPr>
                        <a:t>Root Compression</a:t>
                      </a:r>
                      <a:endParaRPr lang="ar-EG" sz="2000" dirty="0">
                        <a:latin typeface="Helvetica" pitchFamily="34" charset="0"/>
                        <a:cs typeface="Helvetica" pitchFamily="34" charset="0"/>
                      </a:endParaRPr>
                    </a:p>
                  </a:txBody>
                  <a:tcPr marL="121920" marR="121920"/>
                </a:tc>
                <a:tc>
                  <a:txBody>
                    <a:bodyPr/>
                    <a:lstStyle/>
                    <a:p>
                      <a:pPr algn="l" rtl="0"/>
                      <a:r>
                        <a:rPr lang="en-US" sz="2000" dirty="0">
                          <a:latin typeface="Helvetica" pitchFamily="34" charset="0"/>
                          <a:cs typeface="Helvetica" pitchFamily="34" charset="0"/>
                        </a:rPr>
                        <a:t>MND</a:t>
                      </a:r>
                      <a:endParaRPr lang="ar-EG" sz="2000" dirty="0">
                        <a:latin typeface="Helvetica" pitchFamily="34" charset="0"/>
                        <a:cs typeface="Helvetica" pitchFamily="34" charset="0"/>
                      </a:endParaRPr>
                    </a:p>
                  </a:txBody>
                  <a:tcPr marL="121920" marR="121920"/>
                </a:tc>
                <a:extLst>
                  <a:ext uri="{0D108BD9-81ED-4DB2-BD59-A6C34878D82A}">
                    <a16:rowId xmlns:a16="http://schemas.microsoft.com/office/drawing/2014/main" val="10000"/>
                  </a:ext>
                </a:extLst>
              </a:tr>
              <a:tr h="370840">
                <a:tc>
                  <a:txBody>
                    <a:bodyPr/>
                    <a:lstStyle/>
                    <a:p>
                      <a:pPr algn="l" rtl="0"/>
                      <a:r>
                        <a:rPr lang="en-US" sz="2000" dirty="0">
                          <a:latin typeface="Helvetica" pitchFamily="34" charset="0"/>
                          <a:cs typeface="Helvetica" pitchFamily="34" charset="0"/>
                        </a:rPr>
                        <a:t> • Weakness of hand due</a:t>
                      </a:r>
                      <a:r>
                        <a:rPr lang="en-US" sz="2000" baseline="0" dirty="0">
                          <a:latin typeface="Helvetica" pitchFamily="34" charset="0"/>
                          <a:cs typeface="Helvetica" pitchFamily="34" charset="0"/>
                        </a:rPr>
                        <a:t> to compression</a:t>
                      </a:r>
                      <a:br>
                        <a:rPr lang="en-US" sz="2000" baseline="0" dirty="0">
                          <a:latin typeface="Helvetica" pitchFamily="34" charset="0"/>
                          <a:cs typeface="Helvetica" pitchFamily="34" charset="0"/>
                        </a:rPr>
                      </a:br>
                      <a:r>
                        <a:rPr lang="en-US" sz="2000" baseline="0" dirty="0">
                          <a:latin typeface="Helvetica" pitchFamily="34" charset="0"/>
                          <a:cs typeface="Helvetica" pitchFamily="34" charset="0"/>
                        </a:rPr>
                        <a:t>     of nerve mainly C8</a:t>
                      </a:r>
                    </a:p>
                    <a:p>
                      <a:pPr algn="l" rtl="0"/>
                      <a:r>
                        <a:rPr lang="en-US" sz="2000" dirty="0">
                          <a:latin typeface="Helvetica" pitchFamily="34" charset="0"/>
                          <a:cs typeface="Helvetica" pitchFamily="34" charset="0"/>
                        </a:rPr>
                        <a:t> • </a:t>
                      </a:r>
                      <a:r>
                        <a:rPr lang="en-US" sz="2000" baseline="0" dirty="0">
                          <a:latin typeface="Helvetica" pitchFamily="34" charset="0"/>
                          <a:cs typeface="Helvetica" pitchFamily="34" charset="0"/>
                        </a:rPr>
                        <a:t>With Sensory affection</a:t>
                      </a:r>
                      <a:endParaRPr lang="ar-EG" sz="2000" dirty="0">
                        <a:latin typeface="Helvetica" pitchFamily="34" charset="0"/>
                        <a:cs typeface="Helvetica" pitchFamily="34" charset="0"/>
                      </a:endParaRPr>
                    </a:p>
                  </a:txBody>
                  <a:tcPr marL="121920" marR="121920"/>
                </a:tc>
                <a:tc>
                  <a:txBody>
                    <a:bodyPr/>
                    <a:lstStyle/>
                    <a:p>
                      <a:pPr algn="l" rtl="0"/>
                      <a:r>
                        <a:rPr lang="en-US" sz="2000" dirty="0">
                          <a:latin typeface="Helvetica" pitchFamily="34" charset="0"/>
                          <a:cs typeface="Helvetica" pitchFamily="34" charset="0"/>
                        </a:rPr>
                        <a:t> • Weakness of hand due</a:t>
                      </a:r>
                      <a:r>
                        <a:rPr lang="en-US" sz="2000" baseline="0" dirty="0">
                          <a:latin typeface="Helvetica" pitchFamily="34" charset="0"/>
                          <a:cs typeface="Helvetica" pitchFamily="34" charset="0"/>
                        </a:rPr>
                        <a:t> to affection</a:t>
                      </a:r>
                      <a:br>
                        <a:rPr lang="en-US" sz="2000" baseline="0" dirty="0">
                          <a:latin typeface="Helvetica" pitchFamily="34" charset="0"/>
                          <a:cs typeface="Helvetica" pitchFamily="34" charset="0"/>
                        </a:rPr>
                      </a:br>
                      <a:r>
                        <a:rPr lang="en-US" sz="2000" baseline="0" dirty="0">
                          <a:latin typeface="Helvetica" pitchFamily="34" charset="0"/>
                          <a:cs typeface="Helvetica" pitchFamily="34" charset="0"/>
                        </a:rPr>
                        <a:t>     of lower cervical region </a:t>
                      </a:r>
                    </a:p>
                    <a:p>
                      <a:pPr algn="l" rtl="0"/>
                      <a:r>
                        <a:rPr lang="en-US" sz="2000" dirty="0">
                          <a:latin typeface="Helvetica" pitchFamily="34" charset="0"/>
                          <a:cs typeface="Helvetica" pitchFamily="34" charset="0"/>
                        </a:rPr>
                        <a:t> • </a:t>
                      </a:r>
                      <a:r>
                        <a:rPr lang="en-US" sz="2000" baseline="0" dirty="0">
                          <a:latin typeface="Helvetica" pitchFamily="34" charset="0"/>
                          <a:cs typeface="Helvetica" pitchFamily="34" charset="0"/>
                        </a:rPr>
                        <a:t>No Sensory affection</a:t>
                      </a:r>
                      <a:endParaRPr lang="ar-EG" sz="2000" dirty="0">
                        <a:latin typeface="Helvetica" pitchFamily="34" charset="0"/>
                        <a:cs typeface="Helvetica" pitchFamily="34" charset="0"/>
                      </a:endParaRPr>
                    </a:p>
                  </a:txBody>
                  <a:tcPr marL="121920" marR="121920"/>
                </a:tc>
                <a:extLst>
                  <a:ext uri="{0D108BD9-81ED-4DB2-BD59-A6C34878D82A}">
                    <a16:rowId xmlns:a16="http://schemas.microsoft.com/office/drawing/2014/main" val="10001"/>
                  </a:ext>
                </a:extLst>
              </a:tr>
            </a:tbl>
          </a:graphicData>
        </a:graphic>
      </p:graphicFrame>
      <p:graphicFrame>
        <p:nvGraphicFramePr>
          <p:cNvPr id="7" name="جدول 3"/>
          <p:cNvGraphicFramePr>
            <a:graphicFrameLocks noGrp="1"/>
          </p:cNvGraphicFramePr>
          <p:nvPr>
            <p:extLst>
              <p:ext uri="{D42A27DB-BD31-4B8C-83A1-F6EECF244321}">
                <p14:modId xmlns:p14="http://schemas.microsoft.com/office/powerpoint/2010/main" val="3540061506"/>
              </p:ext>
            </p:extLst>
          </p:nvPr>
        </p:nvGraphicFramePr>
        <p:xfrm>
          <a:off x="304799" y="3886200"/>
          <a:ext cx="11574825" cy="2590800"/>
        </p:xfrm>
        <a:graphic>
          <a:graphicData uri="http://schemas.openxmlformats.org/drawingml/2006/table">
            <a:tbl>
              <a:tblPr rtl="1" firstRow="1" bandRow="1">
                <a:tableStyleId>{5C22544A-7EE6-4342-B048-85BDC9FD1C3A}</a:tableStyleId>
              </a:tblPr>
              <a:tblGrid>
                <a:gridCol w="2324606">
                  <a:extLst>
                    <a:ext uri="{9D8B030D-6E8A-4147-A177-3AD203B41FA5}">
                      <a16:colId xmlns:a16="http://schemas.microsoft.com/office/drawing/2014/main" val="20000"/>
                    </a:ext>
                  </a:extLst>
                </a:gridCol>
                <a:gridCol w="3544268">
                  <a:extLst>
                    <a:ext uri="{9D8B030D-6E8A-4147-A177-3AD203B41FA5}">
                      <a16:colId xmlns:a16="http://schemas.microsoft.com/office/drawing/2014/main" val="20001"/>
                    </a:ext>
                  </a:extLst>
                </a:gridCol>
                <a:gridCol w="3212132">
                  <a:extLst>
                    <a:ext uri="{9D8B030D-6E8A-4147-A177-3AD203B41FA5}">
                      <a16:colId xmlns:a16="http://schemas.microsoft.com/office/drawing/2014/main" val="20002"/>
                    </a:ext>
                  </a:extLst>
                </a:gridCol>
                <a:gridCol w="2493819">
                  <a:extLst>
                    <a:ext uri="{9D8B030D-6E8A-4147-A177-3AD203B41FA5}">
                      <a16:colId xmlns:a16="http://schemas.microsoft.com/office/drawing/2014/main" val="20003"/>
                    </a:ext>
                  </a:extLst>
                </a:gridCol>
              </a:tblGrid>
              <a:tr h="370840">
                <a:tc>
                  <a:txBody>
                    <a:bodyPr/>
                    <a:lstStyle/>
                    <a:p>
                      <a:pPr algn="l" rtl="0"/>
                      <a:r>
                        <a:rPr lang="en-US" sz="2000" i="0" u="none" dirty="0">
                          <a:latin typeface="Helvetica" pitchFamily="34" charset="0"/>
                          <a:cs typeface="Helvetica" pitchFamily="34" charset="0"/>
                        </a:rPr>
                        <a:t>Traumatic SCI</a:t>
                      </a:r>
                      <a:endParaRPr lang="ar-EG" sz="2000" i="0" u="none" dirty="0">
                        <a:latin typeface="Helvetica" pitchFamily="34" charset="0"/>
                        <a:cs typeface="Helvetica" pitchFamily="34" charset="0"/>
                      </a:endParaRPr>
                    </a:p>
                  </a:txBody>
                  <a:tcPr marL="121920" marR="121920"/>
                </a:tc>
                <a:tc>
                  <a:txBody>
                    <a:bodyPr/>
                    <a:lstStyle/>
                    <a:p>
                      <a:pPr algn="l" rtl="0"/>
                      <a:r>
                        <a:rPr lang="en-US" sz="2000" i="0" u="none" dirty="0">
                          <a:latin typeface="Helvetica" pitchFamily="34" charset="0"/>
                          <a:cs typeface="Helvetica" pitchFamily="34" charset="0"/>
                        </a:rPr>
                        <a:t>MS</a:t>
                      </a:r>
                      <a:endParaRPr lang="ar-EG" sz="2000" i="0" u="none" dirty="0">
                        <a:latin typeface="Helvetica" pitchFamily="34" charset="0"/>
                        <a:cs typeface="Helvetica" pitchFamily="34" charset="0"/>
                      </a:endParaRPr>
                    </a:p>
                  </a:txBody>
                  <a:tcPr marL="121920" marR="121920"/>
                </a:tc>
                <a:tc>
                  <a:txBody>
                    <a:bodyPr/>
                    <a:lstStyle/>
                    <a:p>
                      <a:pPr algn="l" rtl="0"/>
                      <a:r>
                        <a:rPr lang="en-US" sz="2000" i="0" u="none" dirty="0">
                          <a:latin typeface="Helvetica" pitchFamily="34" charset="0"/>
                          <a:cs typeface="Helvetica" pitchFamily="34" charset="0"/>
                        </a:rPr>
                        <a:t>MND</a:t>
                      </a:r>
                      <a:endParaRPr lang="ar-EG" sz="2000" i="0" u="none" dirty="0">
                        <a:latin typeface="Helvetica" pitchFamily="34" charset="0"/>
                        <a:cs typeface="Helvetica" pitchFamily="34" charset="0"/>
                      </a:endParaRPr>
                    </a:p>
                  </a:txBody>
                  <a:tcPr marL="121920" marR="121920"/>
                </a:tc>
                <a:tc>
                  <a:txBody>
                    <a:bodyPr/>
                    <a:lstStyle/>
                    <a:p>
                      <a:pPr algn="l" rtl="0"/>
                      <a:endParaRPr lang="ar-EG" sz="2000" i="0" u="none" dirty="0">
                        <a:latin typeface="Helvetica" pitchFamily="34" charset="0"/>
                        <a:cs typeface="Helvetica" pitchFamily="34" charset="0"/>
                      </a:endParaRPr>
                    </a:p>
                  </a:txBody>
                  <a:tcPr marL="121920" marR="121920"/>
                </a:tc>
                <a:extLst>
                  <a:ext uri="{0D108BD9-81ED-4DB2-BD59-A6C34878D82A}">
                    <a16:rowId xmlns:a16="http://schemas.microsoft.com/office/drawing/2014/main" val="10000"/>
                  </a:ext>
                </a:extLst>
              </a:tr>
              <a:tr h="370840">
                <a:tc>
                  <a:txBody>
                    <a:bodyPr/>
                    <a:lstStyle/>
                    <a:p>
                      <a:pPr algn="l" rtl="0"/>
                      <a:r>
                        <a:rPr lang="en-US" sz="2000" i="0" u="none" dirty="0">
                          <a:latin typeface="Helvetica" pitchFamily="34" charset="0"/>
                          <a:cs typeface="Helvetica" pitchFamily="34" charset="0"/>
                        </a:rPr>
                        <a:t>affected</a:t>
                      </a:r>
                      <a:endParaRPr lang="ar-EG" sz="2000" i="0" u="none" dirty="0">
                        <a:latin typeface="Helvetica" pitchFamily="34" charset="0"/>
                        <a:cs typeface="Helvetica" pitchFamily="34" charset="0"/>
                      </a:endParaRPr>
                    </a:p>
                  </a:txBody>
                  <a:tcPr marL="121920" marR="121920"/>
                </a:tc>
                <a:tc>
                  <a:txBody>
                    <a:bodyPr/>
                    <a:lstStyle/>
                    <a:p>
                      <a:pPr algn="l" rtl="0"/>
                      <a:r>
                        <a:rPr lang="en-US" sz="2000" i="0" u="none" dirty="0">
                          <a:latin typeface="Helvetica" pitchFamily="34" charset="0"/>
                          <a:cs typeface="Helvetica" pitchFamily="34" charset="0"/>
                        </a:rPr>
                        <a:t>affected</a:t>
                      </a:r>
                      <a:endParaRPr lang="ar-EG" sz="2000" i="0" u="none" dirty="0">
                        <a:latin typeface="Helvetica" pitchFamily="34" charset="0"/>
                        <a:cs typeface="Helvetica" pitchFamily="34" charset="0"/>
                      </a:endParaRPr>
                    </a:p>
                  </a:txBody>
                  <a:tcPr marL="121920" marR="121920"/>
                </a:tc>
                <a:tc>
                  <a:txBody>
                    <a:bodyPr/>
                    <a:lstStyle/>
                    <a:p>
                      <a:pPr algn="l" rtl="0"/>
                      <a:r>
                        <a:rPr lang="en-US" sz="2000" i="0" u="none" dirty="0">
                          <a:latin typeface="Helvetica" pitchFamily="34" charset="0"/>
                          <a:cs typeface="Helvetica" pitchFamily="34" charset="0"/>
                        </a:rPr>
                        <a:t>preserved</a:t>
                      </a:r>
                      <a:endParaRPr lang="ar-EG" sz="2000" i="0" u="none" dirty="0">
                        <a:latin typeface="Helvetica" pitchFamily="34" charset="0"/>
                        <a:cs typeface="Helvetica" pitchFamily="34" charset="0"/>
                      </a:endParaRPr>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i="0" u="none" dirty="0">
                          <a:latin typeface="Helvetica" pitchFamily="34" charset="0"/>
                          <a:cs typeface="Helvetica" pitchFamily="34" charset="0"/>
                        </a:rPr>
                        <a:t>Sensation:</a:t>
                      </a:r>
                    </a:p>
                  </a:txBody>
                  <a:tcPr marL="121920" marR="121920"/>
                </a:tc>
                <a:extLst>
                  <a:ext uri="{0D108BD9-81ED-4DB2-BD59-A6C34878D82A}">
                    <a16:rowId xmlns:a16="http://schemas.microsoft.com/office/drawing/2014/main" val="10001"/>
                  </a:ext>
                </a:extLst>
              </a:tr>
              <a:tr h="370840">
                <a:tc>
                  <a:txBody>
                    <a:bodyPr/>
                    <a:lstStyle/>
                    <a:p>
                      <a:pPr algn="l" rtl="0"/>
                      <a:r>
                        <a:rPr lang="en-US" sz="2000" i="0" u="none" dirty="0">
                          <a:latin typeface="Helvetica" pitchFamily="34" charset="0"/>
                          <a:cs typeface="Helvetica" pitchFamily="34" charset="0"/>
                        </a:rPr>
                        <a:t>affected</a:t>
                      </a:r>
                      <a:endParaRPr lang="ar-EG" sz="2000" i="0" u="none" dirty="0">
                        <a:latin typeface="Helvetica" pitchFamily="34" charset="0"/>
                        <a:cs typeface="Helvetica" pitchFamily="34" charset="0"/>
                      </a:endParaRPr>
                    </a:p>
                  </a:txBody>
                  <a:tcPr marL="121920" marR="121920"/>
                </a:tc>
                <a:tc>
                  <a:txBody>
                    <a:bodyPr/>
                    <a:lstStyle/>
                    <a:p>
                      <a:pPr algn="l" rtl="0"/>
                      <a:r>
                        <a:rPr lang="en-US" sz="2000" i="0" u="none" dirty="0">
                          <a:latin typeface="Helvetica" pitchFamily="34" charset="0"/>
                          <a:cs typeface="Helvetica" pitchFamily="34" charset="0"/>
                        </a:rPr>
                        <a:t>affected</a:t>
                      </a:r>
                      <a:endParaRPr lang="ar-EG" sz="2000" i="0" u="none" dirty="0">
                        <a:latin typeface="Helvetica" pitchFamily="34" charset="0"/>
                        <a:cs typeface="Helvetica" pitchFamily="34" charset="0"/>
                      </a:endParaRPr>
                    </a:p>
                  </a:txBody>
                  <a:tcPr marL="121920" marR="121920"/>
                </a:tc>
                <a:tc>
                  <a:txBody>
                    <a:bodyPr/>
                    <a:lstStyle/>
                    <a:p>
                      <a:pPr algn="l" rtl="0"/>
                      <a:r>
                        <a:rPr lang="en-US" sz="2000" i="0" u="none" dirty="0">
                          <a:latin typeface="Helvetica" pitchFamily="34" charset="0"/>
                          <a:cs typeface="Helvetica" pitchFamily="34" charset="0"/>
                        </a:rPr>
                        <a:t>preserved</a:t>
                      </a:r>
                      <a:endParaRPr lang="ar-EG" sz="2000" i="0" u="none" dirty="0">
                        <a:latin typeface="Helvetica" pitchFamily="34" charset="0"/>
                        <a:cs typeface="Helvetica" pitchFamily="34" charset="0"/>
                      </a:endParaRPr>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i="0" u="none" dirty="0">
                          <a:latin typeface="Helvetica" pitchFamily="34" charset="0"/>
                          <a:cs typeface="Helvetica" pitchFamily="34" charset="0"/>
                        </a:rPr>
                        <a:t>Bladder</a:t>
                      </a:r>
                      <a:r>
                        <a:rPr lang="en-US" sz="2000" b="1" i="0" u="none" baseline="0" dirty="0">
                          <a:latin typeface="Helvetica" pitchFamily="34" charset="0"/>
                          <a:cs typeface="Helvetica" pitchFamily="34" charset="0"/>
                        </a:rPr>
                        <a:t> Function:</a:t>
                      </a:r>
                    </a:p>
                  </a:txBody>
                  <a:tcPr marL="121920" marR="121920"/>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i="0" u="none" dirty="0">
                          <a:latin typeface="Helvetica" pitchFamily="34" charset="0"/>
                          <a:cs typeface="Helvetica" pitchFamily="34" charset="0"/>
                        </a:rPr>
                        <a:t>preserved</a:t>
                      </a:r>
                      <a:endParaRPr lang="ar-EG" sz="2000" i="0" u="none" dirty="0">
                        <a:latin typeface="Helvetica" pitchFamily="34" charset="0"/>
                        <a:cs typeface="Helvetica" pitchFamily="34" charset="0"/>
                      </a:endParaRPr>
                    </a:p>
                  </a:txBody>
                  <a:tcPr marL="121920" marR="121920"/>
                </a:tc>
                <a:tc>
                  <a:txBody>
                    <a:bodyPr/>
                    <a:lstStyle/>
                    <a:p>
                      <a:pPr algn="l" rtl="0"/>
                      <a:r>
                        <a:rPr lang="en-US" sz="2000" i="0" u="none" dirty="0">
                          <a:latin typeface="Helvetica" pitchFamily="34" charset="0"/>
                          <a:cs typeface="Helvetica" pitchFamily="34" charset="0"/>
                        </a:rPr>
                        <a:t>affected</a:t>
                      </a:r>
                      <a:endParaRPr lang="ar-EG" sz="2000" i="0" u="none" dirty="0">
                        <a:latin typeface="Helvetica" pitchFamily="34" charset="0"/>
                        <a:cs typeface="Helvetica" pitchFamily="34" charset="0"/>
                      </a:endParaRPr>
                    </a:p>
                  </a:txBody>
                  <a:tcPr marL="121920" marR="121920"/>
                </a:tc>
                <a:tc>
                  <a:txBody>
                    <a:bodyPr/>
                    <a:lstStyle/>
                    <a:p>
                      <a:pPr algn="l" rtl="0"/>
                      <a:r>
                        <a:rPr lang="en-US" sz="2000" i="0" u="none" dirty="0">
                          <a:latin typeface="Helvetica" pitchFamily="34" charset="0"/>
                          <a:cs typeface="Helvetica" pitchFamily="34" charset="0"/>
                        </a:rPr>
                        <a:t>affected</a:t>
                      </a:r>
                      <a:endParaRPr lang="ar-EG" sz="2000" i="0" u="none" dirty="0">
                        <a:latin typeface="Helvetica" pitchFamily="34" charset="0"/>
                        <a:cs typeface="Helvetica" pitchFamily="34" charset="0"/>
                      </a:endParaRPr>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i="0" u="none" dirty="0">
                          <a:latin typeface="Helvetica" pitchFamily="34" charset="0"/>
                          <a:cs typeface="Helvetica" pitchFamily="34" charset="0"/>
                        </a:rPr>
                        <a:t>Cranial Nerve:</a:t>
                      </a:r>
                    </a:p>
                  </a:txBody>
                  <a:tcPr marL="121920" marR="121920"/>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i="0" u="none" dirty="0">
                          <a:latin typeface="Helvetica" pitchFamily="34" charset="0"/>
                          <a:cs typeface="Helvetica" pitchFamily="34" charset="0"/>
                        </a:rPr>
                        <a:t>Motor function is</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i="0" u="none" dirty="0">
                          <a:latin typeface="Helvetica" pitchFamily="34" charset="0"/>
                          <a:cs typeface="Helvetica" pitchFamily="34" charset="0"/>
                        </a:rPr>
                        <a:t>affected</a:t>
                      </a:r>
                      <a:endParaRPr lang="ar-EG" sz="2000" i="0" u="none" dirty="0">
                        <a:latin typeface="Helvetica" pitchFamily="34" charset="0"/>
                        <a:cs typeface="Helvetica" pitchFamily="34" charset="0"/>
                      </a:endParaRPr>
                    </a:p>
                    <a:p>
                      <a:pPr algn="l" rtl="0"/>
                      <a:endParaRPr lang="ar-EG" sz="2000" i="0" u="none" dirty="0">
                        <a:latin typeface="Helvetica" pitchFamily="34" charset="0"/>
                        <a:cs typeface="Helvetica" pitchFamily="34" charset="0"/>
                      </a:endParaRPr>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i="0" u="none" dirty="0">
                          <a:latin typeface="Helvetica" pitchFamily="34" charset="0"/>
                          <a:cs typeface="Helvetica" pitchFamily="34" charset="0"/>
                        </a:rPr>
                        <a:t>Has</a:t>
                      </a:r>
                      <a:r>
                        <a:rPr lang="en-US" sz="2000" i="0" u="none" baseline="0" dirty="0">
                          <a:latin typeface="Helvetica" pitchFamily="34" charset="0"/>
                          <a:cs typeface="Helvetica" pitchFamily="34" charset="0"/>
                        </a:rPr>
                        <a:t> </a:t>
                      </a:r>
                      <a:r>
                        <a:rPr lang="en-US" sz="2000" i="0" u="none" baseline="0" dirty="0">
                          <a:solidFill>
                            <a:srgbClr val="FF0000"/>
                          </a:solidFill>
                          <a:latin typeface="Helvetica" pitchFamily="34" charset="0"/>
                          <a:cs typeface="Helvetica" pitchFamily="34" charset="0"/>
                        </a:rPr>
                        <a:t>no selectivity</a:t>
                      </a:r>
                      <a:r>
                        <a:rPr lang="en-US" sz="2000" i="0" u="none" baseline="0" dirty="0">
                          <a:latin typeface="Helvetica" pitchFamily="34" charset="0"/>
                          <a:cs typeface="Helvetica" pitchFamily="34" charset="0"/>
                        </a:rPr>
                        <a:t>, affect motor and sensory Cranial n, mainly Optic [Optic Neuritis]</a:t>
                      </a:r>
                      <a:endParaRPr lang="ar-EG" sz="2000" i="0" u="none" dirty="0">
                        <a:latin typeface="Helvetica" pitchFamily="34" charset="0"/>
                        <a:cs typeface="Helvetica" pitchFamily="34" charset="0"/>
                      </a:endParaRPr>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i="0" u="none" dirty="0">
                          <a:latin typeface="Helvetica" pitchFamily="34" charset="0"/>
                          <a:cs typeface="Helvetica" pitchFamily="34" charset="0"/>
                        </a:rPr>
                        <a:t>Has </a:t>
                      </a:r>
                      <a:r>
                        <a:rPr lang="en-US" sz="2000" i="0" u="none" dirty="0">
                          <a:solidFill>
                            <a:srgbClr val="FF0000"/>
                          </a:solidFill>
                          <a:latin typeface="Helvetica" pitchFamily="34" charset="0"/>
                          <a:cs typeface="Helvetica" pitchFamily="34" charset="0"/>
                        </a:rPr>
                        <a:t>selectivity</a:t>
                      </a:r>
                      <a:r>
                        <a:rPr lang="en-US" sz="2000" i="0" u="none" dirty="0">
                          <a:latin typeface="Helvetica" pitchFamily="34" charset="0"/>
                          <a:cs typeface="Helvetica" pitchFamily="34" charset="0"/>
                        </a:rPr>
                        <a:t> with</a:t>
                      </a:r>
                      <a:r>
                        <a:rPr lang="en-US" sz="2000" i="0" u="none" baseline="0" dirty="0">
                          <a:latin typeface="Helvetica" pitchFamily="34" charset="0"/>
                          <a:cs typeface="Helvetica" pitchFamily="34" charset="0"/>
                        </a:rPr>
                        <a:t> only motor nuclei of Cranial n, and mainly Bulbar N.</a:t>
                      </a:r>
                      <a:endParaRPr lang="ar-EG" sz="2000" i="0" u="none" dirty="0">
                        <a:latin typeface="Helvetica" pitchFamily="34" charset="0"/>
                        <a:cs typeface="Helvetica" pitchFamily="34" charset="0"/>
                      </a:endParaRPr>
                    </a:p>
                  </a:txBody>
                  <a:tcPr marL="121920" marR="121920"/>
                </a:tc>
                <a:tc>
                  <a:txBody>
                    <a:bodyPr/>
                    <a:lstStyle/>
                    <a:p>
                      <a:pPr algn="l" rtl="0"/>
                      <a:endParaRPr lang="ar-EG" sz="2000" b="1" i="0" u="none" dirty="0">
                        <a:latin typeface="Helvetica" pitchFamily="34" charset="0"/>
                        <a:cs typeface="Helvetica" pitchFamily="34" charset="0"/>
                      </a:endParaRPr>
                    </a:p>
                  </a:txBody>
                  <a:tcPr marL="121920" marR="121920"/>
                </a:tc>
                <a:extLst>
                  <a:ext uri="{0D108BD9-81ED-4DB2-BD59-A6C34878D82A}">
                    <a16:rowId xmlns:a16="http://schemas.microsoft.com/office/drawing/2014/main" val="10004"/>
                  </a:ext>
                </a:extLst>
              </a:tr>
            </a:tbl>
          </a:graphicData>
        </a:graphic>
      </p:graphicFrame>
      <p:sp>
        <p:nvSpPr>
          <p:cNvPr id="8" name="Title 1"/>
          <p:cNvSpPr txBox="1">
            <a:spLocks/>
          </p:cNvSpPr>
          <p:nvPr/>
        </p:nvSpPr>
        <p:spPr>
          <a:xfrm>
            <a:off x="11088555" y="116632"/>
            <a:ext cx="1071395" cy="428853"/>
          </a:xfrm>
          <a:prstGeom prst="rect">
            <a:avLst/>
          </a:prstGeom>
          <a:ln cmpd="dbl"/>
          <a:effectLst>
            <a:outerShdw blurRad="40000" dist="20000" dir="5400000" rotWithShape="0">
              <a:srgbClr val="000000">
                <a:alpha val="38000"/>
              </a:srgbClr>
            </a:outerShdw>
            <a:reflection stA="94000" endPos="0" dist="38100" dir="5400000" sy="-100000" algn="bl" rotWithShape="0"/>
          </a:effectLst>
        </p:spPr>
        <p:style>
          <a:lnRef idx="3">
            <a:schemeClr val="lt1"/>
          </a:lnRef>
          <a:fillRef idx="1">
            <a:schemeClr val="dk1"/>
          </a:fillRef>
          <a:effectRef idx="1">
            <a:schemeClr val="dk1"/>
          </a:effectRef>
          <a:fontRef idx="minor">
            <a:schemeClr val="lt1"/>
          </a:fontRef>
        </p:style>
        <p:txBody>
          <a:bodyPr vert="horz" lIns="91440" tIns="45720" rIns="91440" bIns="45720" rtlCol="1" anchor="b"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1"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rtl="0"/>
            <a:r>
              <a:rPr lang="en-US" sz="2400" b="1" dirty="0">
                <a:solidFill>
                  <a:srgbClr val="C00000"/>
                </a:solidFill>
                <a:latin typeface="Aharoni" pitchFamily="2" charset="-79"/>
                <a:cs typeface="Aharoni" pitchFamily="2" charset="-79"/>
              </a:rPr>
              <a:t>[7]</a:t>
            </a:r>
            <a:endParaRPr lang="ar-EG" sz="2400" dirty="0">
              <a:solidFill>
                <a:srgbClr val="C00000"/>
              </a:solidFill>
            </a:endParaRPr>
          </a:p>
        </p:txBody>
      </p:sp>
      <p:sp>
        <p:nvSpPr>
          <p:cNvPr id="9" name="Rectangle 8"/>
          <p:cNvSpPr/>
          <p:nvPr/>
        </p:nvSpPr>
        <p:spPr>
          <a:xfrm>
            <a:off x="380999" y="1214735"/>
            <a:ext cx="4953000" cy="461665"/>
          </a:xfrm>
          <a:prstGeom prst="rect">
            <a:avLst/>
          </a:prstGeom>
        </p:spPr>
        <p:txBody>
          <a:bodyPr wrap="square">
            <a:spAutoFit/>
          </a:bodyPr>
          <a:lstStyle/>
          <a:p>
            <a:pPr defTabSz="914400">
              <a:defRPr/>
            </a:pPr>
            <a:r>
              <a:rPr lang="en-US" sz="2400" b="1" dirty="0">
                <a:latin typeface="Helvetica" pitchFamily="34" charset="0"/>
                <a:cs typeface="Helvetica" pitchFamily="34" charset="0"/>
              </a:rPr>
              <a:t>[A]- </a:t>
            </a:r>
            <a:r>
              <a:rPr lang="en-US" sz="2400" b="1" dirty="0">
                <a:solidFill>
                  <a:srgbClr val="C00000"/>
                </a:solidFill>
                <a:latin typeface="Helvetica" pitchFamily="34" charset="0"/>
                <a:cs typeface="Helvetica" pitchFamily="34" charset="0"/>
              </a:rPr>
              <a:t>MND </a:t>
            </a:r>
            <a:r>
              <a:rPr lang="en-US" sz="2400" b="1" dirty="0" err="1">
                <a:solidFill>
                  <a:srgbClr val="C00000"/>
                </a:solidFill>
                <a:latin typeface="Helvetica" pitchFamily="34" charset="0"/>
                <a:cs typeface="Helvetica" pitchFamily="34" charset="0"/>
              </a:rPr>
              <a:t>vs</a:t>
            </a:r>
            <a:r>
              <a:rPr lang="en-US" sz="2400" b="1" dirty="0">
                <a:solidFill>
                  <a:srgbClr val="C00000"/>
                </a:solidFill>
                <a:latin typeface="Helvetica" pitchFamily="34" charset="0"/>
                <a:cs typeface="Helvetica" pitchFamily="34" charset="0"/>
              </a:rPr>
              <a:t> Root compression</a:t>
            </a:r>
          </a:p>
        </p:txBody>
      </p:sp>
      <p:sp>
        <p:nvSpPr>
          <p:cNvPr id="10" name="Rectangle 9"/>
          <p:cNvSpPr/>
          <p:nvPr/>
        </p:nvSpPr>
        <p:spPr>
          <a:xfrm>
            <a:off x="380999" y="3429000"/>
            <a:ext cx="5585298" cy="461665"/>
          </a:xfrm>
          <a:prstGeom prst="rect">
            <a:avLst/>
          </a:prstGeom>
        </p:spPr>
        <p:txBody>
          <a:bodyPr wrap="square">
            <a:spAutoFit/>
          </a:bodyPr>
          <a:lstStyle/>
          <a:p>
            <a:pPr defTabSz="914400">
              <a:defRPr/>
            </a:pPr>
            <a:r>
              <a:rPr lang="en-US" sz="2400" b="1" dirty="0">
                <a:latin typeface="Helvetica" pitchFamily="34" charset="0"/>
                <a:cs typeface="Helvetica" pitchFamily="34" charset="0"/>
              </a:rPr>
              <a:t>[B]- </a:t>
            </a:r>
            <a:r>
              <a:rPr lang="en-US" sz="2400" b="1" dirty="0">
                <a:solidFill>
                  <a:srgbClr val="C00000"/>
                </a:solidFill>
                <a:latin typeface="Helvetica" pitchFamily="34" charset="0"/>
                <a:cs typeface="Helvetica" pitchFamily="34" charset="0"/>
              </a:rPr>
              <a:t>MND, MS and Traumatic SCI</a:t>
            </a:r>
          </a:p>
        </p:txBody>
      </p:sp>
    </p:spTree>
    <p:extLst>
      <p:ext uri="{BB962C8B-B14F-4D97-AF65-F5344CB8AC3E}">
        <p14:creationId xmlns:p14="http://schemas.microsoft.com/office/powerpoint/2010/main" val="417486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7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F5C2A-A456-5B7B-B509-F5B22513E27C}"/>
              </a:ext>
            </a:extLst>
          </p:cNvPr>
          <p:cNvSpPr>
            <a:spLocks noGrp="1"/>
          </p:cNvSpPr>
          <p:nvPr>
            <p:ph type="title"/>
          </p:nvPr>
        </p:nvSpPr>
        <p:spPr>
          <a:xfrm>
            <a:off x="573409" y="559477"/>
            <a:ext cx="3765200" cy="5709931"/>
          </a:xfrm>
        </p:spPr>
        <p:txBody>
          <a:bodyPr vert="horz" lIns="91440" tIns="45720" rIns="91440" bIns="45720" rtlCol="0">
            <a:normAutofit/>
          </a:bodyPr>
          <a:lstStyle/>
          <a:p>
            <a:pPr algn="ctr"/>
            <a:r>
              <a:rPr lang="en-US" sz="4400" cap="all" spc="-100"/>
              <a:t>References </a:t>
            </a:r>
          </a:p>
        </p:txBody>
      </p:sp>
      <p:sp>
        <p:nvSpPr>
          <p:cNvPr id="3" name="Content Placeholder 2">
            <a:extLst>
              <a:ext uri="{FF2B5EF4-FFF2-40B4-BE49-F238E27FC236}">
                <a16:creationId xmlns:a16="http://schemas.microsoft.com/office/drawing/2014/main" id="{1CD6F885-6498-2A41-BC5B-3324944270E7}"/>
              </a:ext>
            </a:extLst>
          </p:cNvPr>
          <p:cNvSpPr>
            <a:spLocks noGrp="1"/>
          </p:cNvSpPr>
          <p:nvPr>
            <p:ph idx="1"/>
          </p:nvPr>
        </p:nvSpPr>
        <p:spPr>
          <a:xfrm>
            <a:off x="4338609" y="1676401"/>
            <a:ext cx="7853391" cy="5181600"/>
          </a:xfrm>
        </p:spPr>
        <p:txBody>
          <a:bodyPr vert="horz" lIns="91440" tIns="45720" rIns="91440" bIns="45720" rtlCol="0" anchor="ctr">
            <a:normAutofit fontScale="55000" lnSpcReduction="20000"/>
          </a:bodyPr>
          <a:lstStyle/>
          <a:p>
            <a:pPr marL="342900" lvl="0" indent="-342900">
              <a:lnSpc>
                <a:spcPct val="107000"/>
              </a:lnSpc>
              <a:spcAft>
                <a:spcPts val="800"/>
              </a:spcAft>
              <a:buSzPts val="1200"/>
              <a:buFont typeface="+mj-lt"/>
              <a:buAutoNum type="arabicPeriod"/>
            </a:pPr>
            <a:r>
              <a:rPr lang="en-US" sz="2200" spc="80" dirty="0">
                <a:latin typeface="Helvetica" panose="020B0604020202020204" pitchFamily="34" charset="0"/>
                <a:cs typeface="Helvetica" panose="020B0604020202020204" pitchFamily="34" charset="0"/>
              </a:rPr>
              <a:t>1. </a:t>
            </a:r>
            <a:r>
              <a:rPr lang="en-GB" sz="2200" dirty="0">
                <a:effectLst/>
                <a:latin typeface="Helvetica" panose="020B0604020202020204" pitchFamily="34" charset="0"/>
                <a:ea typeface="Times New Roman" panose="02020603050405020304" pitchFamily="18" charset="0"/>
                <a:cs typeface="Helvetica" panose="020B0604020202020204" pitchFamily="34" charset="0"/>
              </a:rPr>
              <a:t>Fulk, G.D. and Chui, K.K. (2024) O’Sullivan &amp; Schmitz’s physical rehabilitation. 8th ed. Philadelphia, PA, United States of America: F. A. Davis Company. </a:t>
            </a:r>
          </a:p>
          <a:p>
            <a:pPr marL="342900" lvl="0" indent="-342900">
              <a:lnSpc>
                <a:spcPct val="107000"/>
              </a:lnSpc>
              <a:spcAft>
                <a:spcPts val="800"/>
              </a:spcAft>
              <a:buSzPts val="1200"/>
              <a:buFont typeface="+mj-lt"/>
              <a:buAutoNum type="arabicPeriod"/>
            </a:pPr>
            <a:r>
              <a:rPr lang="en-GB" sz="2200" b="0" i="0" dirty="0">
                <a:solidFill>
                  <a:srgbClr val="222222"/>
                </a:solidFill>
                <a:effectLst/>
                <a:latin typeface="Helvetica" panose="020B0604020202020204" pitchFamily="34" charset="0"/>
                <a:cs typeface="Helvetica" panose="020B0604020202020204" pitchFamily="34" charset="0"/>
              </a:rPr>
              <a:t>Lazaro, R. T., Reina-Guerra, S. G., &amp; </a:t>
            </a:r>
            <a:r>
              <a:rPr lang="en-GB" sz="2200" b="0" i="0" dirty="0" err="1">
                <a:solidFill>
                  <a:srgbClr val="222222"/>
                </a:solidFill>
                <a:effectLst/>
                <a:latin typeface="Helvetica" panose="020B0604020202020204" pitchFamily="34" charset="0"/>
                <a:cs typeface="Helvetica" panose="020B0604020202020204" pitchFamily="34" charset="0"/>
              </a:rPr>
              <a:t>Quiben</a:t>
            </a:r>
            <a:r>
              <a:rPr lang="en-GB" sz="2200" b="0" i="0" dirty="0">
                <a:solidFill>
                  <a:srgbClr val="222222"/>
                </a:solidFill>
                <a:effectLst/>
                <a:latin typeface="Helvetica" panose="020B0604020202020204" pitchFamily="34" charset="0"/>
                <a:cs typeface="Helvetica" panose="020B0604020202020204" pitchFamily="34" charset="0"/>
              </a:rPr>
              <a:t>, M. (Eds.). (2019). </a:t>
            </a:r>
            <a:r>
              <a:rPr lang="en-GB" sz="2200" b="0" i="1" dirty="0" err="1">
                <a:solidFill>
                  <a:srgbClr val="222222"/>
                </a:solidFill>
                <a:effectLst/>
                <a:latin typeface="Helvetica" panose="020B0604020202020204" pitchFamily="34" charset="0"/>
                <a:cs typeface="Helvetica" panose="020B0604020202020204" pitchFamily="34" charset="0"/>
              </a:rPr>
              <a:t>Umphred's</a:t>
            </a:r>
            <a:r>
              <a:rPr lang="en-GB" sz="2200" b="0" i="1" dirty="0">
                <a:solidFill>
                  <a:srgbClr val="222222"/>
                </a:solidFill>
                <a:effectLst/>
                <a:latin typeface="Helvetica" panose="020B0604020202020204" pitchFamily="34" charset="0"/>
                <a:cs typeface="Helvetica" panose="020B0604020202020204" pitchFamily="34" charset="0"/>
              </a:rPr>
              <a:t> Neurological Rehabilitation-E-Book: </a:t>
            </a:r>
            <a:r>
              <a:rPr lang="en-GB" sz="2200" b="0" i="1" dirty="0" err="1">
                <a:solidFill>
                  <a:srgbClr val="222222"/>
                </a:solidFill>
                <a:effectLst/>
                <a:latin typeface="Helvetica" panose="020B0604020202020204" pitchFamily="34" charset="0"/>
                <a:cs typeface="Helvetica" panose="020B0604020202020204" pitchFamily="34" charset="0"/>
              </a:rPr>
              <a:t>Umphred's</a:t>
            </a:r>
            <a:r>
              <a:rPr lang="en-GB" sz="2200" b="0" i="1" dirty="0">
                <a:solidFill>
                  <a:srgbClr val="222222"/>
                </a:solidFill>
                <a:effectLst/>
                <a:latin typeface="Helvetica" panose="020B0604020202020204" pitchFamily="34" charset="0"/>
                <a:cs typeface="Helvetica" panose="020B0604020202020204" pitchFamily="34" charset="0"/>
              </a:rPr>
              <a:t> Neurological Rehabilitation-E-Book</a:t>
            </a:r>
            <a:r>
              <a:rPr lang="en-GB" sz="2200" b="0" i="0" dirty="0">
                <a:solidFill>
                  <a:srgbClr val="222222"/>
                </a:solidFill>
                <a:effectLst/>
                <a:latin typeface="Helvetica" panose="020B0604020202020204" pitchFamily="34" charset="0"/>
                <a:cs typeface="Helvetica" panose="020B0604020202020204" pitchFamily="34" charset="0"/>
              </a:rPr>
              <a:t>. Elsevier Health Sciences.</a:t>
            </a:r>
          </a:p>
          <a:p>
            <a:pPr marL="342900" lvl="0" indent="-342900">
              <a:lnSpc>
                <a:spcPct val="107000"/>
              </a:lnSpc>
              <a:spcAft>
                <a:spcPts val="800"/>
              </a:spcAft>
              <a:buSzPts val="1200"/>
              <a:buFont typeface="+mj-lt"/>
              <a:buAutoNum type="arabicPeriod"/>
            </a:pPr>
            <a:r>
              <a:rPr lang="en-US" sz="2200" dirty="0" err="1">
                <a:effectLst/>
                <a:latin typeface="Helvetica" panose="020B0604020202020204" pitchFamily="34" charset="0"/>
                <a:ea typeface="Times New Roman" panose="02020603050405020304" pitchFamily="18" charset="0"/>
                <a:cs typeface="Helvetica" panose="020B0604020202020204" pitchFamily="34" charset="0"/>
              </a:rPr>
              <a:t>Tiryaki</a:t>
            </a:r>
            <a:r>
              <a:rPr lang="en-US" sz="2200" dirty="0">
                <a:effectLst/>
                <a:latin typeface="Helvetica" panose="020B0604020202020204" pitchFamily="34" charset="0"/>
                <a:ea typeface="Times New Roman" panose="02020603050405020304" pitchFamily="18" charset="0"/>
                <a:cs typeface="Helvetica" panose="020B0604020202020204" pitchFamily="34" charset="0"/>
              </a:rPr>
              <a:t>, E., &amp; Horak, H. A. (2014). ALS and other motor neuron diseases. CONTINUUM: Lifelong Learning in Neurology, 20(5), 1185-1207.</a:t>
            </a:r>
          </a:p>
          <a:p>
            <a:pPr marL="342900" lvl="0" indent="-342900">
              <a:lnSpc>
                <a:spcPct val="107000"/>
              </a:lnSpc>
              <a:spcAft>
                <a:spcPts val="800"/>
              </a:spcAft>
              <a:buSzPts val="1200"/>
              <a:buFont typeface="+mj-lt"/>
              <a:buAutoNum type="arabicPeriod"/>
            </a:pPr>
            <a:r>
              <a:rPr lang="en-US" sz="2200" dirty="0">
                <a:latin typeface="Helvetica" panose="020B0604020202020204" pitchFamily="34" charset="0"/>
                <a:ea typeface="Times New Roman" panose="02020603050405020304" pitchFamily="18" charset="0"/>
                <a:cs typeface="Helvetica" panose="020B0604020202020204" pitchFamily="34" charset="0"/>
              </a:rPr>
              <a:t>singer MA, </a:t>
            </a:r>
            <a:r>
              <a:rPr lang="en-US" sz="2200" dirty="0" err="1">
                <a:latin typeface="Helvetica" panose="020B0604020202020204" pitchFamily="34" charset="0"/>
                <a:ea typeface="Times New Roman" panose="02020603050405020304" pitchFamily="18" charset="0"/>
                <a:cs typeface="Helvetica" panose="020B0604020202020204" pitchFamily="34" charset="0"/>
              </a:rPr>
              <a:t>Statland</a:t>
            </a:r>
            <a:r>
              <a:rPr lang="en-US" sz="2200" dirty="0">
                <a:latin typeface="Helvetica" panose="020B0604020202020204" pitchFamily="34" charset="0"/>
                <a:ea typeface="Times New Roman" panose="02020603050405020304" pitchFamily="18" charset="0"/>
                <a:cs typeface="Helvetica" panose="020B0604020202020204" pitchFamily="34" charset="0"/>
              </a:rPr>
              <a:t> JM, Wolfe GI, </a:t>
            </a:r>
            <a:r>
              <a:rPr lang="en-US" sz="2200" dirty="0" err="1">
                <a:latin typeface="Helvetica" panose="020B0604020202020204" pitchFamily="34" charset="0"/>
                <a:ea typeface="Times New Roman" panose="02020603050405020304" pitchFamily="18" charset="0"/>
                <a:cs typeface="Helvetica" panose="020B0604020202020204" pitchFamily="34" charset="0"/>
              </a:rPr>
              <a:t>Barohn</a:t>
            </a:r>
            <a:r>
              <a:rPr lang="en-US" sz="2200" dirty="0">
                <a:latin typeface="Helvetica" panose="020B0604020202020204" pitchFamily="34" charset="0"/>
                <a:ea typeface="Times New Roman" panose="02020603050405020304" pitchFamily="18" charset="0"/>
                <a:cs typeface="Helvetica" panose="020B0604020202020204" pitchFamily="34" charset="0"/>
              </a:rPr>
              <a:t> RJ. Primary lateral sclerosis. Muscle &amp; Nerve: Official Journal of the American Association of Electrodiagnostic Medicine. 2007 Mar;35(3):291-302.</a:t>
            </a:r>
          </a:p>
          <a:p>
            <a:pPr marL="342900" lvl="0" indent="-342900">
              <a:lnSpc>
                <a:spcPct val="107000"/>
              </a:lnSpc>
              <a:spcAft>
                <a:spcPts val="800"/>
              </a:spcAft>
              <a:buSzPts val="1200"/>
              <a:buFont typeface="+mj-lt"/>
              <a:buAutoNum type="arabicPeriod"/>
            </a:pPr>
            <a:r>
              <a:rPr lang="en-US" sz="2200" dirty="0">
                <a:latin typeface="Helvetica" panose="020B0604020202020204" pitchFamily="34" charset="0"/>
                <a:ea typeface="Times New Roman" panose="02020603050405020304" pitchFamily="18" charset="0"/>
                <a:cs typeface="Helvetica" panose="020B0604020202020204" pitchFamily="34" charset="0"/>
              </a:rPr>
              <a:t> Pringle CE, Hudson AJ, Munoz DG, Kiernan JA, Brown WF, </a:t>
            </a:r>
            <a:r>
              <a:rPr lang="en-US" sz="2200" dirty="0" err="1">
                <a:latin typeface="Helvetica" panose="020B0604020202020204" pitchFamily="34" charset="0"/>
                <a:ea typeface="Times New Roman" panose="02020603050405020304" pitchFamily="18" charset="0"/>
                <a:cs typeface="Helvetica" panose="020B0604020202020204" pitchFamily="34" charset="0"/>
              </a:rPr>
              <a:t>Ebers</a:t>
            </a:r>
            <a:r>
              <a:rPr lang="en-US" sz="2200" dirty="0">
                <a:latin typeface="Helvetica" panose="020B0604020202020204" pitchFamily="34" charset="0"/>
                <a:ea typeface="Times New Roman" panose="02020603050405020304" pitchFamily="18" charset="0"/>
                <a:cs typeface="Helvetica" panose="020B0604020202020204" pitchFamily="34" charset="0"/>
              </a:rPr>
              <a:t> GC. Primary lateral sclerosis: clinical features, neuropathology and diagnostic criteria. Brain. 1992 Apr 1;115(2):495-520.</a:t>
            </a:r>
          </a:p>
          <a:p>
            <a:pPr marL="342900" lvl="0" indent="-342900">
              <a:lnSpc>
                <a:spcPct val="107000"/>
              </a:lnSpc>
              <a:spcAft>
                <a:spcPts val="800"/>
              </a:spcAft>
              <a:buSzPts val="1200"/>
              <a:buFont typeface="+mj-lt"/>
              <a:buAutoNum type="arabicPeriod"/>
            </a:pPr>
            <a:r>
              <a:rPr lang="en-US" sz="2200" dirty="0">
                <a:latin typeface="Helvetica" panose="020B0604020202020204" pitchFamily="34" charset="0"/>
                <a:ea typeface="Times New Roman" panose="02020603050405020304" pitchFamily="18" charset="0"/>
                <a:cs typeface="Helvetica" panose="020B0604020202020204" pitchFamily="34" charset="0"/>
              </a:rPr>
              <a:t> </a:t>
            </a:r>
            <a:r>
              <a:rPr lang="en-US" sz="2200" dirty="0" err="1">
                <a:latin typeface="Helvetica" panose="020B0604020202020204" pitchFamily="34" charset="0"/>
                <a:ea typeface="Times New Roman" panose="02020603050405020304" pitchFamily="18" charset="0"/>
                <a:cs typeface="Helvetica" panose="020B0604020202020204" pitchFamily="34" charset="0"/>
              </a:rPr>
              <a:t>Wais</a:t>
            </a:r>
            <a:r>
              <a:rPr lang="en-US" sz="2200" dirty="0">
                <a:latin typeface="Helvetica" panose="020B0604020202020204" pitchFamily="34" charset="0"/>
                <a:ea typeface="Times New Roman" panose="02020603050405020304" pitchFamily="18" charset="0"/>
                <a:cs typeface="Helvetica" panose="020B0604020202020204" pitchFamily="34" charset="0"/>
              </a:rPr>
              <a:t> V, </a:t>
            </a:r>
            <a:r>
              <a:rPr lang="en-US" sz="2200" dirty="0" err="1">
                <a:latin typeface="Helvetica" panose="020B0604020202020204" pitchFamily="34" charset="0"/>
                <a:ea typeface="Times New Roman" panose="02020603050405020304" pitchFamily="18" charset="0"/>
                <a:cs typeface="Helvetica" panose="020B0604020202020204" pitchFamily="34" charset="0"/>
              </a:rPr>
              <a:t>Rosenbohm</a:t>
            </a:r>
            <a:r>
              <a:rPr lang="en-US" sz="2200" dirty="0">
                <a:latin typeface="Helvetica" panose="020B0604020202020204" pitchFamily="34" charset="0"/>
                <a:ea typeface="Times New Roman" panose="02020603050405020304" pitchFamily="18" charset="0"/>
                <a:cs typeface="Helvetica" panose="020B0604020202020204" pitchFamily="34" charset="0"/>
              </a:rPr>
              <a:t> A, Petri S, </a:t>
            </a:r>
            <a:r>
              <a:rPr lang="en-US" sz="2200" dirty="0" err="1">
                <a:latin typeface="Helvetica" panose="020B0604020202020204" pitchFamily="34" charset="0"/>
                <a:ea typeface="Times New Roman" panose="02020603050405020304" pitchFamily="18" charset="0"/>
                <a:cs typeface="Helvetica" panose="020B0604020202020204" pitchFamily="34" charset="0"/>
              </a:rPr>
              <a:t>Kollewe</a:t>
            </a:r>
            <a:r>
              <a:rPr lang="en-US" sz="2200" dirty="0">
                <a:latin typeface="Helvetica" panose="020B0604020202020204" pitchFamily="34" charset="0"/>
                <a:ea typeface="Times New Roman" panose="02020603050405020304" pitchFamily="18" charset="0"/>
                <a:cs typeface="Helvetica" panose="020B0604020202020204" pitchFamily="34" charset="0"/>
              </a:rPr>
              <a:t> K, Hermann A, Storch A, </a:t>
            </a:r>
            <a:r>
              <a:rPr lang="en-US" sz="2200" dirty="0" err="1">
                <a:latin typeface="Helvetica" panose="020B0604020202020204" pitchFamily="34" charset="0"/>
                <a:ea typeface="Times New Roman" panose="02020603050405020304" pitchFamily="18" charset="0"/>
                <a:cs typeface="Helvetica" panose="020B0604020202020204" pitchFamily="34" charset="0"/>
              </a:rPr>
              <a:t>Hanisch</a:t>
            </a:r>
            <a:r>
              <a:rPr lang="en-US" sz="2200" dirty="0">
                <a:latin typeface="Helvetica" panose="020B0604020202020204" pitchFamily="34" charset="0"/>
                <a:ea typeface="Times New Roman" panose="02020603050405020304" pitchFamily="18" charset="0"/>
                <a:cs typeface="Helvetica" panose="020B0604020202020204" pitchFamily="34" charset="0"/>
              </a:rPr>
              <a:t> F, </a:t>
            </a:r>
            <a:r>
              <a:rPr lang="en-US" sz="2200" dirty="0" err="1">
                <a:latin typeface="Helvetica" panose="020B0604020202020204" pitchFamily="34" charset="0"/>
                <a:ea typeface="Times New Roman" panose="02020603050405020304" pitchFamily="18" charset="0"/>
                <a:cs typeface="Helvetica" panose="020B0604020202020204" pitchFamily="34" charset="0"/>
              </a:rPr>
              <a:t>Zierz</a:t>
            </a:r>
            <a:r>
              <a:rPr lang="en-US" sz="2200" dirty="0">
                <a:latin typeface="Helvetica" panose="020B0604020202020204" pitchFamily="34" charset="0"/>
                <a:ea typeface="Times New Roman" panose="02020603050405020304" pitchFamily="18" charset="0"/>
                <a:cs typeface="Helvetica" panose="020B0604020202020204" pitchFamily="34" charset="0"/>
              </a:rPr>
              <a:t> S, Nagel G, </a:t>
            </a:r>
            <a:r>
              <a:rPr lang="en-US" sz="2200" dirty="0" err="1">
                <a:latin typeface="Helvetica" panose="020B0604020202020204" pitchFamily="34" charset="0"/>
                <a:ea typeface="Times New Roman" panose="02020603050405020304" pitchFamily="18" charset="0"/>
                <a:cs typeface="Helvetica" panose="020B0604020202020204" pitchFamily="34" charset="0"/>
              </a:rPr>
              <a:t>Kassubek</a:t>
            </a:r>
            <a:r>
              <a:rPr lang="en-US" sz="2200" dirty="0">
                <a:latin typeface="Helvetica" panose="020B0604020202020204" pitchFamily="34" charset="0"/>
                <a:ea typeface="Times New Roman" panose="02020603050405020304" pitchFamily="18" charset="0"/>
                <a:cs typeface="Helvetica" panose="020B0604020202020204" pitchFamily="34" charset="0"/>
              </a:rPr>
              <a:t> J, </a:t>
            </a:r>
            <a:r>
              <a:rPr lang="en-US" sz="2200" dirty="0" err="1">
                <a:latin typeface="Helvetica" panose="020B0604020202020204" pitchFamily="34" charset="0"/>
                <a:ea typeface="Times New Roman" panose="02020603050405020304" pitchFamily="18" charset="0"/>
                <a:cs typeface="Helvetica" panose="020B0604020202020204" pitchFamily="34" charset="0"/>
              </a:rPr>
              <a:t>Weydt</a:t>
            </a:r>
            <a:r>
              <a:rPr lang="en-US" sz="2200" dirty="0">
                <a:latin typeface="Helvetica" panose="020B0604020202020204" pitchFamily="34" charset="0"/>
                <a:ea typeface="Times New Roman" panose="02020603050405020304" pitchFamily="18" charset="0"/>
                <a:cs typeface="Helvetica" panose="020B0604020202020204" pitchFamily="34" charset="0"/>
              </a:rPr>
              <a:t> P. The concept and diagnostic criteria of primary lateral sclerosis. Acta </a:t>
            </a:r>
            <a:r>
              <a:rPr lang="en-US" sz="2200" dirty="0" err="1">
                <a:latin typeface="Helvetica" panose="020B0604020202020204" pitchFamily="34" charset="0"/>
                <a:ea typeface="Times New Roman" panose="02020603050405020304" pitchFamily="18" charset="0"/>
                <a:cs typeface="Helvetica" panose="020B0604020202020204" pitchFamily="34" charset="0"/>
              </a:rPr>
              <a:t>Neurologica</a:t>
            </a:r>
            <a:r>
              <a:rPr lang="en-US" sz="2200" dirty="0">
                <a:latin typeface="Helvetica" panose="020B0604020202020204" pitchFamily="34" charset="0"/>
                <a:ea typeface="Times New Roman" panose="02020603050405020304" pitchFamily="18" charset="0"/>
                <a:cs typeface="Helvetica" panose="020B0604020202020204" pitchFamily="34" charset="0"/>
              </a:rPr>
              <a:t> Scandinavica. 2017 Sep;136(3):204-11.</a:t>
            </a:r>
          </a:p>
          <a:p>
            <a:pPr marL="342900" lvl="0" indent="-342900">
              <a:lnSpc>
                <a:spcPct val="107000"/>
              </a:lnSpc>
              <a:spcAft>
                <a:spcPts val="800"/>
              </a:spcAft>
              <a:buSzPts val="1200"/>
              <a:buFont typeface="+mj-lt"/>
              <a:buAutoNum type="arabicPeriod"/>
            </a:pPr>
            <a:endParaRPr lang="en-US" sz="2200" dirty="0">
              <a:latin typeface="Helvetica" panose="020B0604020202020204" pitchFamily="34" charset="0"/>
              <a:ea typeface="Times New Roman" panose="02020603050405020304" pitchFamily="18" charset="0"/>
              <a:cs typeface="Helvetica" panose="020B0604020202020204" pitchFamily="34" charset="0"/>
            </a:endParaRPr>
          </a:p>
          <a:p>
            <a:pPr marL="342900" lvl="0" indent="-342900">
              <a:lnSpc>
                <a:spcPct val="107000"/>
              </a:lnSpc>
              <a:spcAft>
                <a:spcPts val="800"/>
              </a:spcAft>
              <a:buSzPts val="1200"/>
              <a:buFont typeface="+mj-lt"/>
              <a:buAutoNum type="arabicPeriod"/>
            </a:pPr>
            <a:r>
              <a:rPr lang="en-US" sz="2200" dirty="0">
                <a:latin typeface="Helvetica" panose="020B0604020202020204" pitchFamily="34" charset="0"/>
                <a:ea typeface="Times New Roman" panose="02020603050405020304" pitchFamily="18" charset="0"/>
                <a:cs typeface="Helvetica" panose="020B0604020202020204" pitchFamily="34" charset="0"/>
              </a:rPr>
              <a:t>Ingrid F, Eduardo RP, Alberto M, </a:t>
            </a:r>
            <a:r>
              <a:rPr lang="en-US" sz="2200" dirty="0" err="1">
                <a:latin typeface="Helvetica" panose="020B0604020202020204" pitchFamily="34" charset="0"/>
                <a:ea typeface="Times New Roman" panose="02020603050405020304" pitchFamily="18" charset="0"/>
                <a:cs typeface="Helvetica" panose="020B0604020202020204" pitchFamily="34" charset="0"/>
              </a:rPr>
              <a:t>Marcondes</a:t>
            </a:r>
            <a:r>
              <a:rPr lang="en-US" sz="2200" dirty="0">
                <a:latin typeface="Helvetica" panose="020B0604020202020204" pitchFamily="34" charset="0"/>
                <a:ea typeface="Times New Roman" panose="02020603050405020304" pitchFamily="18" charset="0"/>
                <a:cs typeface="Helvetica" panose="020B0604020202020204" pitchFamily="34" charset="0"/>
              </a:rPr>
              <a:t> FJ, </a:t>
            </a:r>
            <a:r>
              <a:rPr lang="en-US" sz="2200" dirty="0" err="1">
                <a:latin typeface="Helvetica" panose="020B0604020202020204" pitchFamily="34" charset="0"/>
                <a:ea typeface="Times New Roman" panose="02020603050405020304" pitchFamily="18" charset="0"/>
                <a:cs typeface="Helvetica" panose="020B0604020202020204" pitchFamily="34" charset="0"/>
              </a:rPr>
              <a:t>Helio</a:t>
            </a:r>
            <a:r>
              <a:rPr lang="en-US" sz="2200" dirty="0">
                <a:latin typeface="Helvetica" panose="020B0604020202020204" pitchFamily="34" charset="0"/>
                <a:ea typeface="Times New Roman" panose="02020603050405020304" pitchFamily="18" charset="0"/>
                <a:cs typeface="Helvetica" panose="020B0604020202020204" pitchFamily="34" charset="0"/>
              </a:rPr>
              <a:t> AGT. Hereditary spastic paraplegia from 1880 to 2017: an historical review. </a:t>
            </a:r>
            <a:r>
              <a:rPr lang="en-US" sz="2200" dirty="0" err="1">
                <a:latin typeface="Helvetica" panose="020B0604020202020204" pitchFamily="34" charset="0"/>
                <a:ea typeface="Times New Roman" panose="02020603050405020304" pitchFamily="18" charset="0"/>
                <a:cs typeface="Helvetica" panose="020B0604020202020204" pitchFamily="34" charset="0"/>
              </a:rPr>
              <a:t>Arq</a:t>
            </a:r>
            <a:r>
              <a:rPr lang="en-US" sz="2200" dirty="0">
                <a:latin typeface="Helvetica" panose="020B0604020202020204" pitchFamily="34" charset="0"/>
                <a:ea typeface="Times New Roman" panose="02020603050405020304" pitchFamily="18" charset="0"/>
                <a:cs typeface="Helvetica" panose="020B0604020202020204" pitchFamily="34" charset="0"/>
              </a:rPr>
              <a:t> </a:t>
            </a:r>
            <a:r>
              <a:rPr lang="en-US" sz="2200" dirty="0" err="1">
                <a:latin typeface="Helvetica" panose="020B0604020202020204" pitchFamily="34" charset="0"/>
                <a:ea typeface="Times New Roman" panose="02020603050405020304" pitchFamily="18" charset="0"/>
                <a:cs typeface="Helvetica" panose="020B0604020202020204" pitchFamily="34" charset="0"/>
              </a:rPr>
              <a:t>Neuropsiquiatr</a:t>
            </a:r>
            <a:r>
              <a:rPr lang="en-US" sz="2200" dirty="0">
                <a:latin typeface="Helvetica" panose="020B0604020202020204" pitchFamily="34" charset="0"/>
                <a:ea typeface="Times New Roman" panose="02020603050405020304" pitchFamily="18" charset="0"/>
                <a:cs typeface="Helvetica" panose="020B0604020202020204" pitchFamily="34" charset="0"/>
              </a:rPr>
              <a:t> 2017;75(11):813-818. doi.org/10.1590/0004-282x20170160</a:t>
            </a:r>
          </a:p>
          <a:p>
            <a:pPr marL="342900" lvl="0" indent="-342900">
              <a:lnSpc>
                <a:spcPct val="107000"/>
              </a:lnSpc>
              <a:spcAft>
                <a:spcPts val="800"/>
              </a:spcAft>
              <a:buSzPts val="1200"/>
              <a:buFont typeface="+mj-lt"/>
              <a:buAutoNum type="arabicPeriod"/>
            </a:pPr>
            <a:endParaRPr lang="en-US" sz="2200" dirty="0">
              <a:latin typeface="Helvetica" panose="020B0604020202020204" pitchFamily="34" charset="0"/>
              <a:ea typeface="Times New Roman" panose="02020603050405020304" pitchFamily="18" charset="0"/>
              <a:cs typeface="Helvetica" panose="020B0604020202020204" pitchFamily="34" charset="0"/>
            </a:endParaRPr>
          </a:p>
          <a:p>
            <a:pPr marL="342900" lvl="0" indent="-342900">
              <a:lnSpc>
                <a:spcPct val="107000"/>
              </a:lnSpc>
              <a:spcAft>
                <a:spcPts val="800"/>
              </a:spcAft>
              <a:buSzPts val="1200"/>
              <a:buFont typeface="+mj-lt"/>
              <a:buAutoNum type="arabicPeriod"/>
            </a:pP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07000"/>
              </a:lnSpc>
              <a:spcAft>
                <a:spcPts val="800"/>
              </a:spcAft>
              <a:buSzPts val="1200"/>
              <a:buFont typeface="+mj-lt"/>
              <a:buAutoNum type="arabicPeriod"/>
            </a:pP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07000"/>
              </a:lnSpc>
              <a:spcAft>
                <a:spcPts val="800"/>
              </a:spcAft>
              <a:buSzPts val="1200"/>
              <a:buFont typeface="+mj-lt"/>
              <a:buAutoNum type="arabicPeriod"/>
            </a:pP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p>
            <a:pPr marL="0" indent="0">
              <a:spcBef>
                <a:spcPts val="0"/>
              </a:spcBef>
              <a:spcAft>
                <a:spcPts val="600"/>
              </a:spcAft>
              <a:buNone/>
            </a:pPr>
            <a:endParaRPr lang="en-US" spc="80" dirty="0"/>
          </a:p>
        </p:txBody>
      </p:sp>
    </p:spTree>
    <p:extLst>
      <p:ext uri="{BB962C8B-B14F-4D97-AF65-F5344CB8AC3E}">
        <p14:creationId xmlns:p14="http://schemas.microsoft.com/office/powerpoint/2010/main" val="3219057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4B488-F2A5-BB49-070B-0B11C4A3B8A3}"/>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b="1" kern="1200" dirty="0">
                <a:solidFill>
                  <a:schemeClr val="tx1">
                    <a:lumMod val="95000"/>
                    <a:lumOff val="5000"/>
                  </a:schemeClr>
                </a:solidFill>
                <a:latin typeface="+mj-lt"/>
                <a:ea typeface="+mj-ea"/>
                <a:cs typeface="+mj-cs"/>
              </a:rPr>
              <a:t>Types of MNDs</a:t>
            </a:r>
          </a:p>
        </p:txBody>
      </p:sp>
      <p:pic>
        <p:nvPicPr>
          <p:cNvPr id="5" name="Content Placeholder 4">
            <a:extLst>
              <a:ext uri="{FF2B5EF4-FFF2-40B4-BE49-F238E27FC236}">
                <a16:creationId xmlns:a16="http://schemas.microsoft.com/office/drawing/2014/main" id="{6714D9E2-E8BA-1460-454B-A21741D70CB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49257" y="643466"/>
            <a:ext cx="5836817" cy="5568739"/>
          </a:xfrm>
          <a:prstGeom prst="rect">
            <a:avLst/>
          </a:prstGeom>
        </p:spPr>
      </p:pic>
    </p:spTree>
    <p:extLst>
      <p:ext uri="{BB962C8B-B14F-4D97-AF65-F5344CB8AC3E}">
        <p14:creationId xmlns:p14="http://schemas.microsoft.com/office/powerpoint/2010/main" val="15075578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F5C2A-A456-5B7B-B509-F5B22513E27C}"/>
              </a:ext>
            </a:extLst>
          </p:cNvPr>
          <p:cNvSpPr>
            <a:spLocks noGrp="1"/>
          </p:cNvSpPr>
          <p:nvPr>
            <p:ph type="title"/>
          </p:nvPr>
        </p:nvSpPr>
        <p:spPr>
          <a:xfrm>
            <a:off x="573409" y="559477"/>
            <a:ext cx="3765200" cy="5709931"/>
          </a:xfrm>
        </p:spPr>
        <p:txBody>
          <a:bodyPr vert="horz" lIns="91440" tIns="45720" rIns="91440" bIns="45720" rtlCol="0">
            <a:normAutofit/>
          </a:bodyPr>
          <a:lstStyle/>
          <a:p>
            <a:pPr algn="ctr"/>
            <a:r>
              <a:rPr lang="en-US" sz="4400" cap="all" spc="-100"/>
              <a:t>References </a:t>
            </a:r>
          </a:p>
        </p:txBody>
      </p:sp>
      <p:sp>
        <p:nvSpPr>
          <p:cNvPr id="3" name="Content Placeholder 2">
            <a:extLst>
              <a:ext uri="{FF2B5EF4-FFF2-40B4-BE49-F238E27FC236}">
                <a16:creationId xmlns:a16="http://schemas.microsoft.com/office/drawing/2014/main" id="{1CD6F885-6498-2A41-BC5B-3324944270E7}"/>
              </a:ext>
            </a:extLst>
          </p:cNvPr>
          <p:cNvSpPr>
            <a:spLocks noGrp="1"/>
          </p:cNvSpPr>
          <p:nvPr>
            <p:ph idx="1"/>
          </p:nvPr>
        </p:nvSpPr>
        <p:spPr>
          <a:xfrm>
            <a:off x="4338609" y="237745"/>
            <a:ext cx="7853391" cy="6620256"/>
          </a:xfrm>
        </p:spPr>
        <p:txBody>
          <a:bodyPr vert="horz" lIns="91440" tIns="45720" rIns="91440" bIns="45720" rtlCol="0" anchor="ctr">
            <a:normAutofit/>
          </a:bodyPr>
          <a:lstStyle/>
          <a:p>
            <a:pPr marL="0" marR="0" lvl="0" indent="0" algn="l" defTabSz="914400" rtl="0" eaLnBrk="1" fontAlgn="auto" latinLnBrk="0" hangingPunct="1">
              <a:lnSpc>
                <a:spcPct val="90000"/>
              </a:lnSpc>
              <a:spcBef>
                <a:spcPts val="1000"/>
              </a:spcBef>
              <a:spcAft>
                <a:spcPts val="0"/>
              </a:spcAft>
              <a:buClrTx/>
              <a:buSzTx/>
              <a:buNone/>
              <a:tabLst/>
              <a:defRPr/>
            </a:pPr>
            <a:r>
              <a:rPr lang="en-US" sz="1400" dirty="0">
                <a:latin typeface="Arial" panose="020B0604020202020204" pitchFamily="34" charset="0"/>
                <a:ea typeface="Times New Roman" panose="02020603050405020304" pitchFamily="18" charset="0"/>
                <a:cs typeface="Arial" panose="020B0604020202020204" pitchFamily="34" charset="0"/>
              </a:rPr>
              <a:t>8.</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Fink KJ. Hereditary spastic paraplegia overview.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GeneReviews</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2014. Available from: https://www.ncbi.nlm.nih.gov/books/NBK1509/</a:t>
            </a:r>
          </a:p>
          <a:p>
            <a:pPr marL="0" marR="0" lvl="0" indent="0" algn="l" defTabSz="914400" rtl="0" eaLnBrk="1" fontAlgn="auto" latinLnBrk="0" hangingPunct="1">
              <a:lnSpc>
                <a:spcPct val="90000"/>
              </a:lnSpc>
              <a:spcBef>
                <a:spcPts val="1000"/>
              </a:spcBef>
              <a:spcAft>
                <a:spcPts val="0"/>
              </a:spcAft>
              <a:buClrTx/>
              <a:buSzTx/>
              <a:buNone/>
              <a:tabLst/>
              <a:defRPr/>
            </a:pPr>
            <a:r>
              <a:rPr lang="en-US" sz="1400" dirty="0">
                <a:solidFill>
                  <a:prstClr val="black"/>
                </a:solidFill>
                <a:latin typeface="Calibri" panose="020F0502020204030204"/>
              </a:rPr>
              <a:t>9</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Engmann</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B, Wagner A, Steinberg H. Adolf von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strümpell</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 key yet neglected protagonist of neurology. Journal of Neurology 2012; 259(10):2211-2220. DOI 10.1007/s00415-012-6486-6</a:t>
            </a:r>
          </a:p>
          <a:p>
            <a:pPr marL="0" marR="0" lvl="0" indent="0" algn="l" defTabSz="914400" rtl="0" eaLnBrk="1" fontAlgn="auto" latinLnBrk="0" hangingPunct="1">
              <a:lnSpc>
                <a:spcPct val="90000"/>
              </a:lnSpc>
              <a:spcBef>
                <a:spcPts val="1000"/>
              </a:spcBef>
              <a:spcAft>
                <a:spcPts val="0"/>
              </a:spcAft>
              <a:buClrTx/>
              <a:buSz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10.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Depienne</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C,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Stevanin</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G, Brice A,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Durr</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 Hereditary spastic paraplegias: an update. Current Opinion in Neurology 2007; 20(6):674-680. DOI: 10.1097/WCO.0b013e3282f190ba</a:t>
            </a:r>
          </a:p>
          <a:p>
            <a:pPr marL="0" marR="0" lvl="0" indent="0" algn="l" defTabSz="914400" rtl="0" eaLnBrk="1" fontAlgn="auto" latinLnBrk="0" hangingPunct="1">
              <a:lnSpc>
                <a:spcPct val="90000"/>
              </a:lnSpc>
              <a:spcBef>
                <a:spcPts val="1000"/>
              </a:spcBef>
              <a:spcAft>
                <a:spcPts val="0"/>
              </a:spcAft>
              <a:buClrTx/>
              <a:buSz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11. Al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Masri</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O. An essay on the human corticospinal tract: history, development, anatomy, and connections. Neuroanatomy. 2011;10:1-4.</a:t>
            </a:r>
          </a:p>
          <a:p>
            <a:pPr marL="0" marR="0" lvl="0" indent="0" algn="l" defTabSz="914400" rtl="0" eaLnBrk="1" fontAlgn="auto" latinLnBrk="0" hangingPunct="1">
              <a:lnSpc>
                <a:spcPct val="90000"/>
              </a:lnSpc>
              <a:spcBef>
                <a:spcPts val="1000"/>
              </a:spcBef>
              <a:spcAft>
                <a:spcPts val="0"/>
              </a:spcAft>
              <a:buClrTx/>
              <a:buSz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12.  Davidoff RA. The dorsal columns. Neurology. 1989 Oct 1;39(10):1377-1385.</a:t>
            </a:r>
          </a:p>
          <a:p>
            <a:pPr marL="0" marR="0" lvl="0" indent="0" algn="l" defTabSz="914400" rtl="0" eaLnBrk="1" fontAlgn="auto" latinLnBrk="0" hangingPunct="1">
              <a:lnSpc>
                <a:spcPct val="90000"/>
              </a:lnSpc>
              <a:spcBef>
                <a:spcPts val="1000"/>
              </a:spcBef>
              <a:spcAft>
                <a:spcPts val="0"/>
              </a:spcAft>
              <a:buClrTx/>
              <a:buSz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13. DeLuca GC,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Ebers</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GC,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Esiri</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MM. The extent of axonal loss in the long tracts in hereditary spastic paraplegia. Neuropathology &amp; Applied Neurobiology 2004;30(6):576-584. doi.org/10.1111/j.1365-2990.2004.00587.x</a:t>
            </a:r>
          </a:p>
          <a:p>
            <a:pPr marL="0" marR="0" lvl="0" indent="0" algn="l" defTabSz="914400" rtl="0" eaLnBrk="1" fontAlgn="auto" latinLnBrk="0" hangingPunct="1">
              <a:lnSpc>
                <a:spcPct val="90000"/>
              </a:lnSpc>
              <a:spcBef>
                <a:spcPts val="1000"/>
              </a:spcBef>
              <a:spcAft>
                <a:spcPts val="0"/>
              </a:spcAft>
              <a:buClrTx/>
              <a:buSz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14.  Reid E. Pure hereditary spastic paraplegia. Journal of Medical Genetics 1997;34:499-503. PMID:9192272</a:t>
            </a:r>
          </a:p>
          <a:p>
            <a:pPr marL="0" marR="0" lvl="0" indent="0" algn="l" defTabSz="914400" rtl="0" eaLnBrk="1" fontAlgn="auto" latinLnBrk="0" hangingPunct="1">
              <a:lnSpc>
                <a:spcPct val="90000"/>
              </a:lnSpc>
              <a:spcBef>
                <a:spcPts val="1000"/>
              </a:spcBef>
              <a:spcAft>
                <a:spcPts val="0"/>
              </a:spcAft>
              <a:buClrTx/>
              <a:buSz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15. Rubin M. Hereditary Spastic Paraparesis - Brain, Spinal Cord, and Nerve Disorders N.D. Retrieved April 29, 2018, from https://www.merckmanuals.com/en-ca/home/brain,-spinal-cord,-and-nerve-disorders/spinal-cord-disorders/hereditary-spastic-paraparesis</a:t>
            </a:r>
          </a:p>
          <a:p>
            <a:pPr marL="0" marR="0" lvl="0" indent="0" algn="l" defTabSz="914400" rtl="0" eaLnBrk="1" fontAlgn="auto" latinLnBrk="0" hangingPunct="1">
              <a:lnSpc>
                <a:spcPct val="90000"/>
              </a:lnSpc>
              <a:spcBef>
                <a:spcPts val="1000"/>
              </a:spcBef>
              <a:spcAft>
                <a:spcPts val="0"/>
              </a:spcAft>
              <a:buClrTx/>
              <a:buSzTx/>
              <a:buNone/>
              <a:tabLst/>
              <a:defRPr/>
            </a:pPr>
            <a:r>
              <a:rPr lang="en-US" sz="1400" dirty="0">
                <a:solidFill>
                  <a:prstClr val="black"/>
                </a:solidFill>
                <a:latin typeface="Calibri" panose="020F0502020204030204"/>
              </a:rPr>
              <a:t>16.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Serrao M, Rinaldi M,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Ranavolo</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Lacquaniti</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F, Martino G, Leonardi L,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Pierelli</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F. Gait Patterns in Patients with Hereditary Spastic Paraparesis.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PLoS</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ONE 2016;11(10):1-16. DOI 10.1371/journal.pone.0164623</a:t>
            </a:r>
          </a:p>
          <a:p>
            <a:pPr marL="0" lvl="0" indent="0">
              <a:lnSpc>
                <a:spcPct val="107000"/>
              </a:lnSpc>
              <a:spcAft>
                <a:spcPts val="800"/>
              </a:spcAft>
              <a:buSzPts val="1200"/>
              <a:buNone/>
            </a:pP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07000"/>
              </a:lnSpc>
              <a:spcAft>
                <a:spcPts val="800"/>
              </a:spcAft>
              <a:buSzPts val="1200"/>
              <a:buFont typeface="+mj-lt"/>
              <a:buAutoNum type="arabicPeriod"/>
            </a:pP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07000"/>
              </a:lnSpc>
              <a:spcAft>
                <a:spcPts val="800"/>
              </a:spcAft>
              <a:buSzPts val="1200"/>
              <a:buFont typeface="+mj-lt"/>
              <a:buAutoNum type="arabicPeriod"/>
            </a:pP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p>
            <a:pPr marL="0" indent="0">
              <a:spcBef>
                <a:spcPts val="0"/>
              </a:spcBef>
              <a:spcAft>
                <a:spcPts val="600"/>
              </a:spcAft>
              <a:buNone/>
            </a:pPr>
            <a:endParaRPr lang="en-US" spc="80" dirty="0"/>
          </a:p>
        </p:txBody>
      </p:sp>
    </p:spTree>
    <p:extLst>
      <p:ext uri="{BB962C8B-B14F-4D97-AF65-F5344CB8AC3E}">
        <p14:creationId xmlns:p14="http://schemas.microsoft.com/office/powerpoint/2010/main" val="29619293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F5C2A-A456-5B7B-B509-F5B22513E27C}"/>
              </a:ext>
            </a:extLst>
          </p:cNvPr>
          <p:cNvSpPr>
            <a:spLocks noGrp="1"/>
          </p:cNvSpPr>
          <p:nvPr>
            <p:ph type="title"/>
          </p:nvPr>
        </p:nvSpPr>
        <p:spPr>
          <a:xfrm>
            <a:off x="573409" y="559477"/>
            <a:ext cx="3765200" cy="5709931"/>
          </a:xfrm>
        </p:spPr>
        <p:txBody>
          <a:bodyPr vert="horz" lIns="91440" tIns="45720" rIns="91440" bIns="45720" rtlCol="0">
            <a:normAutofit/>
          </a:bodyPr>
          <a:lstStyle/>
          <a:p>
            <a:pPr algn="ctr"/>
            <a:r>
              <a:rPr lang="en-US" sz="4400" cap="all" spc="-100"/>
              <a:t>References </a:t>
            </a:r>
          </a:p>
        </p:txBody>
      </p:sp>
      <p:sp>
        <p:nvSpPr>
          <p:cNvPr id="3" name="Content Placeholder 2">
            <a:extLst>
              <a:ext uri="{FF2B5EF4-FFF2-40B4-BE49-F238E27FC236}">
                <a16:creationId xmlns:a16="http://schemas.microsoft.com/office/drawing/2014/main" id="{1CD6F885-6498-2A41-BC5B-3324944270E7}"/>
              </a:ext>
            </a:extLst>
          </p:cNvPr>
          <p:cNvSpPr>
            <a:spLocks noGrp="1"/>
          </p:cNvSpPr>
          <p:nvPr>
            <p:ph idx="1"/>
          </p:nvPr>
        </p:nvSpPr>
        <p:spPr>
          <a:xfrm>
            <a:off x="4338609" y="237745"/>
            <a:ext cx="7853391" cy="6239255"/>
          </a:xfrm>
        </p:spPr>
        <p:txBody>
          <a:bodyPr vert="horz" lIns="91440" tIns="45720" rIns="91440" bIns="45720" rtlCol="0" anchor="ctr">
            <a:normAutofit/>
          </a:body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17. Darras BT, Markowitz JA,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Monani</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UR, De Vivo DC. Spinal muscular atrophies (2015) Neuromuscular Disorders of Infancy. Childhood, and Adolescence: A Clinician’s Approach.:117-45.</a:t>
            </a:r>
          </a:p>
          <a:p>
            <a:pPr marL="0" marR="0" lvl="0" indent="0" algn="l" defTabSz="914400" rtl="0" eaLnBrk="1" fontAlgn="auto" latinLnBrk="0" hangingPunct="1">
              <a:lnSpc>
                <a:spcPct val="90000"/>
              </a:lnSpc>
              <a:spcBef>
                <a:spcPts val="1000"/>
              </a:spcBef>
              <a:spcAft>
                <a:spcPts val="0"/>
              </a:spcAft>
              <a:buClrTx/>
              <a:buSz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18.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Umphrend</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D, Lazaro R, Roller M, Burton G.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Umphrend's</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Neurological Rehabilitation. Sixth Edition. St. Louis, MO, USA. Elsevier Mosby, 2013.</a:t>
            </a:r>
          </a:p>
          <a:p>
            <a:pPr marL="0" marR="0" lvl="0" indent="0" algn="l" defTabSz="914400" rtl="0" eaLnBrk="1" fontAlgn="auto" latinLnBrk="0" hangingPunct="1">
              <a:lnSpc>
                <a:spcPct val="90000"/>
              </a:lnSpc>
              <a:spcBef>
                <a:spcPts val="1000"/>
              </a:spcBef>
              <a:spcAft>
                <a:spcPts val="0"/>
              </a:spcAft>
              <a:buClrTx/>
              <a:buSz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19. National Health Service. Spinal muscular atrophy. Available from https://www.nhs.uk/conditions/spinal-muscular-atrophy-sma/ Last accessed 4/24/2023.</a:t>
            </a:r>
          </a:p>
          <a:p>
            <a:pPr marL="0" marR="0" lvl="0" indent="0" algn="l" defTabSz="914400" rtl="0" eaLnBrk="1" fontAlgn="auto" latinLnBrk="0" hangingPunct="1">
              <a:lnSpc>
                <a:spcPct val="90000"/>
              </a:lnSpc>
              <a:spcBef>
                <a:spcPts val="1000"/>
              </a:spcBef>
              <a:spcAft>
                <a:spcPts val="0"/>
              </a:spcAft>
              <a:buClrTx/>
              <a:buSzTx/>
              <a:buNone/>
              <a:tabLst/>
              <a:defRPr/>
            </a:pPr>
            <a:r>
              <a:rPr lang="en-US" sz="1400" dirty="0">
                <a:solidFill>
                  <a:prstClr val="black"/>
                </a:solidFill>
                <a:latin typeface="Calibri" panose="020F0502020204030204"/>
              </a:rPr>
              <a:t>20</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National Institute of Neurological Disorders and Stroke. Spinal Muscle Atrophy. Available from https://www.ninds.nih.gov/health-information/disorders/spinal-muscular-atrophy (accessed 4/26/2023).</a:t>
            </a:r>
          </a:p>
          <a:p>
            <a:pPr marL="0" lvl="0" indent="0">
              <a:lnSpc>
                <a:spcPct val="107000"/>
              </a:lnSpc>
              <a:spcAft>
                <a:spcPts val="800"/>
              </a:spcAft>
              <a:buSzPts val="1200"/>
              <a:buNone/>
            </a:pP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07000"/>
              </a:lnSpc>
              <a:spcAft>
                <a:spcPts val="800"/>
              </a:spcAft>
              <a:buSzPts val="1200"/>
              <a:buFont typeface="+mj-lt"/>
              <a:buAutoNum type="arabicPeriod"/>
            </a:pP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p>
            <a:pPr marL="0" indent="0">
              <a:spcBef>
                <a:spcPts val="0"/>
              </a:spcBef>
              <a:spcAft>
                <a:spcPts val="600"/>
              </a:spcAft>
              <a:buNone/>
            </a:pPr>
            <a:endParaRPr lang="en-US" spc="80" dirty="0"/>
          </a:p>
        </p:txBody>
      </p:sp>
    </p:spTree>
    <p:extLst>
      <p:ext uri="{BB962C8B-B14F-4D97-AF65-F5344CB8AC3E}">
        <p14:creationId xmlns:p14="http://schemas.microsoft.com/office/powerpoint/2010/main" val="1274650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25BDA2-3F4D-4B38-90E7-989465ECD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F65EEA05-AD42-442F-B6C6-CB9FC2894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 name="Rectangle 4">
            <a:extLst>
              <a:ext uri="{FF2B5EF4-FFF2-40B4-BE49-F238E27FC236}">
                <a16:creationId xmlns:a16="http://schemas.microsoft.com/office/drawing/2014/main" id="{BC96869A-A70D-42F7-876F-605CB1718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4" name="Rectangle 13">
            <a:extLst>
              <a:ext uri="{FF2B5EF4-FFF2-40B4-BE49-F238E27FC236}">
                <a16:creationId xmlns:a16="http://schemas.microsoft.com/office/drawing/2014/main" id="{6CD407CC-EF5C-486F-9A14-7F681F986D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solidFill>
            <a:schemeClr val="bg1"/>
          </a:solidFill>
          <a:ln w="6350" cap="sq" cmpd="sng" algn="ctr">
            <a:solidFill>
              <a:schemeClr val="tx1">
                <a:lumMod val="75000"/>
                <a:lumOff val="25000"/>
              </a:schemeClr>
            </a:solidFill>
            <a:prstDash val="solid"/>
            <a:miter lim="800000"/>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66A681EB-FB82-97A7-D91A-E48F2EC254B5}"/>
              </a:ext>
            </a:extLst>
          </p:cNvPr>
          <p:cNvSpPr>
            <a:spLocks noGrp="1"/>
          </p:cNvSpPr>
          <p:nvPr>
            <p:ph type="title"/>
          </p:nvPr>
        </p:nvSpPr>
        <p:spPr>
          <a:xfrm>
            <a:off x="7532835" y="1420706"/>
            <a:ext cx="3466540" cy="4016587"/>
          </a:xfrm>
        </p:spPr>
        <p:txBody>
          <a:bodyPr>
            <a:normAutofit/>
          </a:bodyPr>
          <a:lstStyle/>
          <a:p>
            <a:r>
              <a:rPr lang="en-GB" sz="3600" b="1" dirty="0"/>
              <a:t>Classification</a:t>
            </a:r>
            <a:r>
              <a:rPr lang="en-GB" sz="3600" dirty="0"/>
              <a:t> </a:t>
            </a:r>
          </a:p>
        </p:txBody>
      </p:sp>
      <p:sp>
        <p:nvSpPr>
          <p:cNvPr id="3" name="Content Placeholder 2">
            <a:extLst>
              <a:ext uri="{FF2B5EF4-FFF2-40B4-BE49-F238E27FC236}">
                <a16:creationId xmlns:a16="http://schemas.microsoft.com/office/drawing/2014/main" id="{E7995886-E3CD-120F-A4A2-D40C7C20F813}"/>
              </a:ext>
            </a:extLst>
          </p:cNvPr>
          <p:cNvSpPr>
            <a:spLocks noGrp="1"/>
          </p:cNvSpPr>
          <p:nvPr>
            <p:ph idx="1"/>
          </p:nvPr>
        </p:nvSpPr>
        <p:spPr>
          <a:xfrm>
            <a:off x="1440519" y="1420706"/>
            <a:ext cx="5514758" cy="4016587"/>
          </a:xfrm>
        </p:spPr>
        <p:txBody>
          <a:bodyPr anchor="ctr">
            <a:normAutofit/>
          </a:bodyPr>
          <a:lstStyle/>
          <a:p>
            <a:pPr>
              <a:buFont typeface="Wingdings" panose="05000000000000000000" pitchFamily="2" charset="2"/>
              <a:buChar char="Ø"/>
            </a:pPr>
            <a:r>
              <a:rPr lang="en-GB" dirty="0">
                <a:solidFill>
                  <a:schemeClr val="tx1">
                    <a:lumMod val="75000"/>
                    <a:lumOff val="25000"/>
                  </a:schemeClr>
                </a:solidFill>
              </a:rPr>
              <a:t>Combined UMN &amp; LMN lesions </a:t>
            </a:r>
          </a:p>
          <a:p>
            <a:pPr>
              <a:buFont typeface="Wingdings" panose="05000000000000000000" pitchFamily="2" charset="2"/>
              <a:buChar char="§"/>
            </a:pPr>
            <a:r>
              <a:rPr lang="en-GB" dirty="0">
                <a:solidFill>
                  <a:schemeClr val="tx1">
                    <a:lumMod val="75000"/>
                    <a:lumOff val="25000"/>
                  </a:schemeClr>
                </a:solidFill>
              </a:rPr>
              <a:t>Amyotrophic lateral sclerosis </a:t>
            </a:r>
          </a:p>
          <a:p>
            <a:pPr>
              <a:buFont typeface="Wingdings" panose="05000000000000000000" pitchFamily="2" charset="2"/>
              <a:buChar char="Ø"/>
            </a:pPr>
            <a:r>
              <a:rPr lang="en-GB" dirty="0">
                <a:solidFill>
                  <a:schemeClr val="tx1">
                    <a:lumMod val="75000"/>
                    <a:lumOff val="25000"/>
                  </a:schemeClr>
                </a:solidFill>
              </a:rPr>
              <a:t>Pure UMN</a:t>
            </a:r>
          </a:p>
          <a:p>
            <a:pPr>
              <a:buFont typeface="Wingdings" panose="05000000000000000000" pitchFamily="2" charset="2"/>
              <a:buChar char="§"/>
            </a:pPr>
            <a:r>
              <a:rPr lang="en-GB" dirty="0">
                <a:solidFill>
                  <a:schemeClr val="tx1">
                    <a:lumMod val="75000"/>
                    <a:lumOff val="25000"/>
                  </a:schemeClr>
                </a:solidFill>
              </a:rPr>
              <a:t>Primary lateral sclerosis</a:t>
            </a:r>
          </a:p>
          <a:p>
            <a:pPr>
              <a:buFont typeface="Wingdings" panose="05000000000000000000" pitchFamily="2" charset="2"/>
              <a:buChar char="Ø"/>
            </a:pPr>
            <a:r>
              <a:rPr lang="en-GB" dirty="0">
                <a:solidFill>
                  <a:schemeClr val="tx1">
                    <a:lumMod val="75000"/>
                    <a:lumOff val="25000"/>
                  </a:schemeClr>
                </a:solidFill>
              </a:rPr>
              <a:t>Pure LMN </a:t>
            </a:r>
          </a:p>
          <a:p>
            <a:pPr>
              <a:buFont typeface="Wingdings" panose="05000000000000000000" pitchFamily="2" charset="2"/>
              <a:buChar char="§"/>
            </a:pPr>
            <a:r>
              <a:rPr lang="en-GB" dirty="0">
                <a:solidFill>
                  <a:schemeClr val="tx1">
                    <a:lumMod val="75000"/>
                    <a:lumOff val="25000"/>
                  </a:schemeClr>
                </a:solidFill>
              </a:rPr>
              <a:t>Spinal muscular atrophy (SMA) due to gene mutation </a:t>
            </a:r>
          </a:p>
          <a:p>
            <a:pPr>
              <a:buFont typeface="Wingdings" panose="05000000000000000000" pitchFamily="2" charset="2"/>
              <a:buChar char="§"/>
            </a:pPr>
            <a:r>
              <a:rPr lang="en-US" dirty="0">
                <a:solidFill>
                  <a:schemeClr val="tx1">
                    <a:lumMod val="75000"/>
                    <a:lumOff val="25000"/>
                  </a:schemeClr>
                </a:solidFill>
              </a:rPr>
              <a:t>Kennedy’s disease</a:t>
            </a:r>
          </a:p>
          <a:p>
            <a:pPr>
              <a:buFont typeface="Wingdings" panose="05000000000000000000" pitchFamily="2" charset="2"/>
              <a:buChar char="§"/>
            </a:pPr>
            <a:r>
              <a:rPr lang="en-US" dirty="0">
                <a:solidFill>
                  <a:schemeClr val="tx1">
                    <a:lumMod val="75000"/>
                    <a:lumOff val="25000"/>
                  </a:schemeClr>
                </a:solidFill>
              </a:rPr>
              <a:t> progressive muscular atrophy,</a:t>
            </a:r>
            <a:endParaRPr lang="en-GB" dirty="0">
              <a:solidFill>
                <a:schemeClr val="tx1">
                  <a:lumMod val="75000"/>
                  <a:lumOff val="25000"/>
                </a:schemeClr>
              </a:solidFill>
            </a:endParaRPr>
          </a:p>
          <a:p>
            <a:pPr marL="0" indent="0">
              <a:buNone/>
            </a:pPr>
            <a:endParaRPr lang="en-GB" dirty="0">
              <a:solidFill>
                <a:schemeClr val="tx1">
                  <a:lumMod val="75000"/>
                  <a:lumOff val="25000"/>
                </a:schemeClr>
              </a:solidFill>
            </a:endParaRPr>
          </a:p>
        </p:txBody>
      </p:sp>
      <p:cxnSp>
        <p:nvCxnSpPr>
          <p:cNvPr id="16" name="Straight Connector 15">
            <a:extLst>
              <a:ext uri="{FF2B5EF4-FFF2-40B4-BE49-F238E27FC236}">
                <a16:creationId xmlns:a16="http://schemas.microsoft.com/office/drawing/2014/main" id="{0DD76B5F-5BAA-48C6-9065-9AEF15D30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05731" y="2057401"/>
            <a:ext cx="0" cy="274320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9377463"/>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B4C4627-C40C-AC9F-3EEE-D3190409CBD4}"/>
              </a:ext>
            </a:extLst>
          </p:cNvPr>
          <p:cNvGraphicFramePr>
            <a:graphicFrameLocks noGrp="1"/>
          </p:cNvGraphicFramePr>
          <p:nvPr>
            <p:ph idx="1"/>
          </p:nvPr>
        </p:nvGraphicFramePr>
        <p:xfrm>
          <a:off x="838200" y="2787430"/>
          <a:ext cx="10477501" cy="3215831"/>
        </p:xfrm>
        <a:graphic>
          <a:graphicData uri="http://schemas.openxmlformats.org/drawingml/2006/table">
            <a:tbl>
              <a:tblPr firstRow="1" bandRow="1">
                <a:tableStyleId>{5C22544A-7EE6-4342-B048-85BDC9FD1C3A}</a:tableStyleId>
              </a:tblPr>
              <a:tblGrid>
                <a:gridCol w="3275382">
                  <a:extLst>
                    <a:ext uri="{9D8B030D-6E8A-4147-A177-3AD203B41FA5}">
                      <a16:colId xmlns:a16="http://schemas.microsoft.com/office/drawing/2014/main" val="1312698423"/>
                    </a:ext>
                  </a:extLst>
                </a:gridCol>
                <a:gridCol w="3275382">
                  <a:extLst>
                    <a:ext uri="{9D8B030D-6E8A-4147-A177-3AD203B41FA5}">
                      <a16:colId xmlns:a16="http://schemas.microsoft.com/office/drawing/2014/main" val="1125336994"/>
                    </a:ext>
                  </a:extLst>
                </a:gridCol>
                <a:gridCol w="3926737">
                  <a:extLst>
                    <a:ext uri="{9D8B030D-6E8A-4147-A177-3AD203B41FA5}">
                      <a16:colId xmlns:a16="http://schemas.microsoft.com/office/drawing/2014/main" val="146228168"/>
                    </a:ext>
                  </a:extLst>
                </a:gridCol>
              </a:tblGrid>
              <a:tr h="736961">
                <a:tc>
                  <a:txBody>
                    <a:bodyPr/>
                    <a:lstStyle/>
                    <a:p>
                      <a:endParaRPr lang="en-GB" sz="3300" b="1">
                        <a:solidFill>
                          <a:schemeClr val="tx1"/>
                        </a:solidFill>
                      </a:endParaRPr>
                    </a:p>
                  </a:txBody>
                  <a:tcPr marL="167491" marR="167491" marT="83746" marB="83746">
                    <a:lnL>
                      <a:noFill/>
                    </a:lnL>
                    <a:lnR>
                      <a:noFill/>
                    </a:lnR>
                    <a:lnT>
                      <a:noFill/>
                    </a:lnT>
                    <a:lnB w="19050">
                      <a:solidFill>
                        <a:schemeClr val="accent1"/>
                      </a:solidFill>
                    </a:lnB>
                    <a:noFill/>
                  </a:tcPr>
                </a:tc>
                <a:tc>
                  <a:txBody>
                    <a:bodyPr/>
                    <a:lstStyle/>
                    <a:p>
                      <a:r>
                        <a:rPr lang="en-GB" sz="3300" b="1">
                          <a:solidFill>
                            <a:schemeClr val="tx1"/>
                          </a:solidFill>
                        </a:rPr>
                        <a:t>Pure UMNL</a:t>
                      </a:r>
                    </a:p>
                  </a:txBody>
                  <a:tcPr marL="167491" marR="167491" marT="83746" marB="83746">
                    <a:lnL>
                      <a:noFill/>
                    </a:lnL>
                    <a:lnR>
                      <a:noFill/>
                    </a:lnR>
                    <a:lnT>
                      <a:noFill/>
                    </a:lnT>
                    <a:lnB w="19050">
                      <a:solidFill>
                        <a:schemeClr val="accent1"/>
                      </a:solidFill>
                    </a:lnB>
                    <a:noFill/>
                  </a:tcPr>
                </a:tc>
                <a:tc>
                  <a:txBody>
                    <a:bodyPr/>
                    <a:lstStyle/>
                    <a:p>
                      <a:r>
                        <a:rPr lang="en-GB" sz="3300" b="1">
                          <a:solidFill>
                            <a:schemeClr val="tx1"/>
                          </a:solidFill>
                        </a:rPr>
                        <a:t>Pure LMNL</a:t>
                      </a:r>
                    </a:p>
                  </a:txBody>
                  <a:tcPr marL="167491" marR="167491" marT="83746" marB="83746">
                    <a:lnL>
                      <a:noFill/>
                    </a:lnL>
                    <a:lnR>
                      <a:noFill/>
                    </a:lnR>
                    <a:lnT>
                      <a:noFill/>
                    </a:lnT>
                    <a:lnB w="19050">
                      <a:solidFill>
                        <a:schemeClr val="accent1"/>
                      </a:solidFill>
                    </a:lnB>
                    <a:noFill/>
                  </a:tcPr>
                </a:tc>
                <a:extLst>
                  <a:ext uri="{0D108BD9-81ED-4DB2-BD59-A6C34878D82A}">
                    <a16:rowId xmlns:a16="http://schemas.microsoft.com/office/drawing/2014/main" val="2890353448"/>
                  </a:ext>
                </a:extLst>
              </a:tr>
              <a:tr h="1239435">
                <a:tc>
                  <a:txBody>
                    <a:bodyPr/>
                    <a:lstStyle/>
                    <a:p>
                      <a:r>
                        <a:rPr lang="en-GB" sz="3300">
                          <a:solidFill>
                            <a:schemeClr val="tx1"/>
                          </a:solidFill>
                        </a:rPr>
                        <a:t>Cranial nerves</a:t>
                      </a:r>
                    </a:p>
                  </a:txBody>
                  <a:tcPr marL="167491" marR="167491" marT="83746" marB="83746">
                    <a:lnL>
                      <a:noFill/>
                    </a:lnL>
                    <a:lnR>
                      <a:noFill/>
                    </a:lnR>
                    <a:lnT w="19050">
                      <a:solidFill>
                        <a:schemeClr val="accent1"/>
                      </a:solidFill>
                    </a:lnT>
                    <a:lnB w="3175">
                      <a:solidFill>
                        <a:schemeClr val="tx1"/>
                      </a:solidFill>
                    </a:lnB>
                    <a:noFill/>
                  </a:tcPr>
                </a:tc>
                <a:tc>
                  <a:txBody>
                    <a:bodyPr/>
                    <a:lstStyle/>
                    <a:p>
                      <a:r>
                        <a:rPr lang="en-GB" sz="3300">
                          <a:solidFill>
                            <a:schemeClr val="tx1"/>
                          </a:solidFill>
                        </a:rPr>
                        <a:t>Pseudo bulbar palsy </a:t>
                      </a:r>
                    </a:p>
                  </a:txBody>
                  <a:tcPr marL="167491" marR="167491" marT="83746" marB="83746">
                    <a:lnL>
                      <a:noFill/>
                    </a:lnL>
                    <a:lnR>
                      <a:noFill/>
                    </a:lnR>
                    <a:lnT w="19050">
                      <a:solidFill>
                        <a:schemeClr val="accent1"/>
                      </a:solidFill>
                    </a:lnT>
                    <a:lnB w="3175">
                      <a:solidFill>
                        <a:schemeClr val="tx1"/>
                      </a:solidFill>
                    </a:lnB>
                    <a:noFill/>
                  </a:tcPr>
                </a:tc>
                <a:tc>
                  <a:txBody>
                    <a:bodyPr/>
                    <a:lstStyle/>
                    <a:p>
                      <a:r>
                        <a:rPr lang="en-GB" sz="3300">
                          <a:solidFill>
                            <a:schemeClr val="tx1"/>
                          </a:solidFill>
                        </a:rPr>
                        <a:t>True bulbar palsy </a:t>
                      </a:r>
                    </a:p>
                  </a:txBody>
                  <a:tcPr marL="167491" marR="167491" marT="83746" marB="83746">
                    <a:lnL>
                      <a:noFill/>
                    </a:lnL>
                    <a:lnR>
                      <a:noFill/>
                    </a:lnR>
                    <a:lnT w="19050">
                      <a:solidFill>
                        <a:schemeClr val="accent1"/>
                      </a:solidFill>
                    </a:lnT>
                    <a:lnB w="3175">
                      <a:solidFill>
                        <a:schemeClr val="tx1"/>
                      </a:solidFill>
                    </a:lnB>
                    <a:noFill/>
                  </a:tcPr>
                </a:tc>
                <a:extLst>
                  <a:ext uri="{0D108BD9-81ED-4DB2-BD59-A6C34878D82A}">
                    <a16:rowId xmlns:a16="http://schemas.microsoft.com/office/drawing/2014/main" val="2952497503"/>
                  </a:ext>
                </a:extLst>
              </a:tr>
              <a:tr h="1239435">
                <a:tc>
                  <a:txBody>
                    <a:bodyPr/>
                    <a:lstStyle/>
                    <a:p>
                      <a:r>
                        <a:rPr lang="en-GB" sz="3300">
                          <a:solidFill>
                            <a:schemeClr val="tx1"/>
                          </a:solidFill>
                        </a:rPr>
                        <a:t>Limbs </a:t>
                      </a:r>
                    </a:p>
                  </a:txBody>
                  <a:tcPr marL="167491" marR="167491" marT="83746" marB="83746">
                    <a:lnL>
                      <a:noFill/>
                    </a:lnL>
                    <a:lnR>
                      <a:noFill/>
                    </a:lnR>
                    <a:lnT w="3175">
                      <a:solidFill>
                        <a:schemeClr val="tx1"/>
                      </a:solidFill>
                    </a:lnT>
                    <a:lnB w="12700">
                      <a:solidFill>
                        <a:schemeClr val="accent1"/>
                      </a:solidFill>
                    </a:lnB>
                    <a:noFill/>
                  </a:tcPr>
                </a:tc>
                <a:tc>
                  <a:txBody>
                    <a:bodyPr/>
                    <a:lstStyle/>
                    <a:p>
                      <a:r>
                        <a:rPr lang="en-GB" sz="3300">
                          <a:solidFill>
                            <a:schemeClr val="tx1"/>
                          </a:solidFill>
                        </a:rPr>
                        <a:t>Spastic quadriplegia </a:t>
                      </a:r>
                    </a:p>
                  </a:txBody>
                  <a:tcPr marL="167491" marR="167491" marT="83746" marB="83746">
                    <a:lnL>
                      <a:noFill/>
                    </a:lnL>
                    <a:lnR>
                      <a:noFill/>
                    </a:lnR>
                    <a:lnT w="3175">
                      <a:solidFill>
                        <a:schemeClr val="tx1"/>
                      </a:solidFill>
                    </a:lnT>
                    <a:lnB w="12700">
                      <a:solidFill>
                        <a:schemeClr val="accent1"/>
                      </a:solidFill>
                    </a:lnB>
                    <a:noFill/>
                  </a:tcPr>
                </a:tc>
                <a:tc>
                  <a:txBody>
                    <a:bodyPr/>
                    <a:lstStyle/>
                    <a:p>
                      <a:r>
                        <a:rPr lang="en-GB" sz="3300">
                          <a:solidFill>
                            <a:schemeClr val="tx1"/>
                          </a:solidFill>
                        </a:rPr>
                        <a:t>Progressive muscular atrophy</a:t>
                      </a:r>
                    </a:p>
                  </a:txBody>
                  <a:tcPr marL="167491" marR="167491" marT="83746" marB="83746">
                    <a:lnL>
                      <a:noFill/>
                    </a:lnL>
                    <a:lnR>
                      <a:noFill/>
                    </a:lnR>
                    <a:lnT w="3175">
                      <a:solidFill>
                        <a:schemeClr val="tx1"/>
                      </a:solidFill>
                    </a:lnT>
                    <a:lnB w="12700">
                      <a:solidFill>
                        <a:schemeClr val="accent1"/>
                      </a:solidFill>
                    </a:lnB>
                    <a:noFill/>
                  </a:tcPr>
                </a:tc>
                <a:extLst>
                  <a:ext uri="{0D108BD9-81ED-4DB2-BD59-A6C34878D82A}">
                    <a16:rowId xmlns:a16="http://schemas.microsoft.com/office/drawing/2014/main" val="295142311"/>
                  </a:ext>
                </a:extLst>
              </a:tr>
            </a:tbl>
          </a:graphicData>
        </a:graphic>
      </p:graphicFrame>
    </p:spTree>
    <p:extLst>
      <p:ext uri="{BB962C8B-B14F-4D97-AF65-F5344CB8AC3E}">
        <p14:creationId xmlns:p14="http://schemas.microsoft.com/office/powerpoint/2010/main" val="4050353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D15573D-0E45-4691-B525-471152EC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9E448559-19A4-4252-8C27-54C1DA906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2"/>
          </a:solidFill>
          <a:ln w="6350" cap="flat" cmpd="sng" algn="ctr">
            <a:noFill/>
            <a:prstDash val="solid"/>
          </a:ln>
          <a:effectLst>
            <a:softEdge rad="0"/>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F24DF77E-7032-AC19-5BD0-E4F1B92B90BF}"/>
              </a:ext>
            </a:extLst>
          </p:cNvPr>
          <p:cNvSpPr>
            <a:spLocks noGrp="1"/>
          </p:cNvSpPr>
          <p:nvPr>
            <p:ph type="title"/>
          </p:nvPr>
        </p:nvSpPr>
        <p:spPr>
          <a:xfrm>
            <a:off x="573409" y="559477"/>
            <a:ext cx="3765200" cy="5709931"/>
          </a:xfrm>
        </p:spPr>
        <p:txBody>
          <a:bodyPr>
            <a:normAutofit/>
          </a:bodyPr>
          <a:lstStyle/>
          <a:p>
            <a:pPr algn="ctr"/>
            <a:r>
              <a:rPr lang="en-GB" sz="4400" dirty="0"/>
              <a:t>I. Combined UMN and LMN affection (ALS)</a:t>
            </a:r>
          </a:p>
        </p:txBody>
      </p:sp>
      <p:sp>
        <p:nvSpPr>
          <p:cNvPr id="3" name="Content Placeholder 2">
            <a:extLst>
              <a:ext uri="{FF2B5EF4-FFF2-40B4-BE49-F238E27FC236}">
                <a16:creationId xmlns:a16="http://schemas.microsoft.com/office/drawing/2014/main" id="{75D40254-284B-CB73-D5FF-01F0274A2751}"/>
              </a:ext>
            </a:extLst>
          </p:cNvPr>
          <p:cNvSpPr>
            <a:spLocks noGrp="1"/>
          </p:cNvSpPr>
          <p:nvPr>
            <p:ph idx="1"/>
          </p:nvPr>
        </p:nvSpPr>
        <p:spPr>
          <a:xfrm>
            <a:off x="5478124" y="559477"/>
            <a:ext cx="5647076" cy="5475563"/>
          </a:xfrm>
        </p:spPr>
        <p:txBody>
          <a:bodyPr anchor="ctr">
            <a:normAutofit/>
          </a:bodyPr>
          <a:lstStyle/>
          <a:p>
            <a:pPr>
              <a:lnSpc>
                <a:spcPct val="90000"/>
              </a:lnSpc>
            </a:pPr>
            <a:r>
              <a:rPr lang="en-GB" b="1"/>
              <a:t>A</a:t>
            </a:r>
            <a:r>
              <a:rPr lang="en-GB"/>
              <a:t> means no </a:t>
            </a:r>
          </a:p>
          <a:p>
            <a:pPr>
              <a:lnSpc>
                <a:spcPct val="90000"/>
              </a:lnSpc>
            </a:pPr>
            <a:r>
              <a:rPr lang="en-GB" b="1"/>
              <a:t>Myo</a:t>
            </a:r>
            <a:r>
              <a:rPr lang="en-GB"/>
              <a:t> refer to muscle</a:t>
            </a:r>
          </a:p>
          <a:p>
            <a:pPr>
              <a:lnSpc>
                <a:spcPct val="90000"/>
              </a:lnSpc>
            </a:pPr>
            <a:r>
              <a:rPr lang="en-GB" b="1"/>
              <a:t>Trophic</a:t>
            </a:r>
            <a:r>
              <a:rPr lang="en-GB"/>
              <a:t> nourishment</a:t>
            </a:r>
          </a:p>
          <a:p>
            <a:pPr>
              <a:lnSpc>
                <a:spcPct val="90000"/>
              </a:lnSpc>
            </a:pPr>
            <a:r>
              <a:rPr lang="en-GB" b="1"/>
              <a:t>Lateral </a:t>
            </a:r>
            <a:r>
              <a:rPr lang="en-GB"/>
              <a:t>reflect affected area in spinal cord </a:t>
            </a:r>
          </a:p>
          <a:p>
            <a:pPr>
              <a:lnSpc>
                <a:spcPct val="90000"/>
              </a:lnSpc>
            </a:pPr>
            <a:r>
              <a:rPr lang="en-GB"/>
              <a:t>As this area degenerate it leads to hardening </a:t>
            </a:r>
            <a:r>
              <a:rPr lang="en-GB" b="1"/>
              <a:t>sclerosis</a:t>
            </a:r>
          </a:p>
          <a:p>
            <a:pPr>
              <a:lnSpc>
                <a:spcPct val="90000"/>
              </a:lnSpc>
            </a:pPr>
            <a:r>
              <a:rPr lang="en-GB"/>
              <a:t>Most common form of MND in adults.</a:t>
            </a:r>
          </a:p>
          <a:p>
            <a:pPr>
              <a:lnSpc>
                <a:spcPct val="90000"/>
              </a:lnSpc>
            </a:pPr>
            <a:r>
              <a:rPr lang="en-US"/>
              <a:t>known as </a:t>
            </a:r>
            <a:r>
              <a:rPr lang="en-US" b="1"/>
              <a:t>Lou Gehrig’s disease</a:t>
            </a:r>
          </a:p>
          <a:p>
            <a:pPr>
              <a:lnSpc>
                <a:spcPct val="90000"/>
              </a:lnSpc>
            </a:pPr>
            <a:r>
              <a:rPr lang="en-US"/>
              <a:t>characterized by progressive  degeneration and loss of motor neurons in the spinal cord, brainstem, and brain, resulting in a variety of UMN and LMN clinical signs and symptoms.</a:t>
            </a:r>
          </a:p>
          <a:p>
            <a:pPr>
              <a:lnSpc>
                <a:spcPct val="90000"/>
              </a:lnSpc>
            </a:pPr>
            <a:r>
              <a:rPr lang="en-US"/>
              <a:t>ALS can occur at any age; however, the average age at onset is the mid-to-late 50s.</a:t>
            </a:r>
          </a:p>
          <a:p>
            <a:pPr>
              <a:lnSpc>
                <a:spcPct val="90000"/>
              </a:lnSpc>
            </a:pPr>
            <a:r>
              <a:rPr lang="en-US"/>
              <a:t>affects men slightly more than women, with an approximate ratio of 1.7:1.</a:t>
            </a:r>
          </a:p>
          <a:p>
            <a:pPr>
              <a:lnSpc>
                <a:spcPct val="90000"/>
              </a:lnSpc>
            </a:pPr>
            <a:r>
              <a:rPr lang="en-US"/>
              <a:t>regarded as a multisystem health condition.</a:t>
            </a:r>
          </a:p>
          <a:p>
            <a:pPr marL="0" indent="0">
              <a:lnSpc>
                <a:spcPct val="90000"/>
              </a:lnSpc>
              <a:buNone/>
            </a:pPr>
            <a:endParaRPr lang="en-US"/>
          </a:p>
          <a:p>
            <a:pPr marL="0" indent="0">
              <a:lnSpc>
                <a:spcPct val="90000"/>
              </a:lnSpc>
              <a:buNone/>
            </a:pPr>
            <a:endParaRPr lang="en-GB"/>
          </a:p>
        </p:txBody>
      </p:sp>
    </p:spTree>
    <p:extLst>
      <p:ext uri="{BB962C8B-B14F-4D97-AF65-F5344CB8AC3E}">
        <p14:creationId xmlns:p14="http://schemas.microsoft.com/office/powerpoint/2010/main" val="1978832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37E6EE-C088-840C-C26F-71005D860647}"/>
              </a:ext>
            </a:extLst>
          </p:cNvPr>
          <p:cNvSpPr>
            <a:spLocks noGrp="1"/>
          </p:cNvSpPr>
          <p:nvPr>
            <p:ph idx="1"/>
          </p:nvPr>
        </p:nvSpPr>
        <p:spPr>
          <a:xfrm>
            <a:off x="930695" y="988150"/>
            <a:ext cx="9880893" cy="3959619"/>
          </a:xfrm>
        </p:spPr>
        <p:txBody>
          <a:bodyPr>
            <a:normAutofit/>
          </a:bodyPr>
          <a:lstStyle/>
          <a:p>
            <a:r>
              <a:rPr lang="en-GB" sz="2400" dirty="0"/>
              <a:t>There are combined signs and symptoms of LMNL and UMNL</a:t>
            </a:r>
          </a:p>
          <a:p>
            <a:pPr marL="514350" indent="-514350">
              <a:buAutoNum type="arabicPeriod"/>
            </a:pPr>
            <a:r>
              <a:rPr lang="en-GB" sz="2400" dirty="0"/>
              <a:t>In the upper limbs there will be weakness associated with wasting and fasciculation (LMNL) as well as hypertonia and hyperreflexia (UMNL) this is known </a:t>
            </a:r>
            <a:r>
              <a:rPr lang="en-GB" sz="2400" b="1" dirty="0"/>
              <a:t>as tonic atrophy</a:t>
            </a:r>
          </a:p>
          <a:p>
            <a:pPr marL="514350" indent="-514350">
              <a:buAutoNum type="arabicPeriod"/>
            </a:pPr>
            <a:r>
              <a:rPr lang="en-GB" sz="2400" dirty="0"/>
              <a:t>In lower limbs there will be weakness with signs of UMNL.</a:t>
            </a:r>
          </a:p>
          <a:p>
            <a:pPr marL="0" indent="0">
              <a:buNone/>
            </a:pPr>
            <a:r>
              <a:rPr lang="en-GB" sz="2400" dirty="0"/>
              <a:t>N.B</a:t>
            </a:r>
          </a:p>
          <a:p>
            <a:pPr marL="0" indent="0">
              <a:buNone/>
            </a:pPr>
            <a:r>
              <a:rPr lang="en-GB" sz="2400" dirty="0"/>
              <a:t>Massive loss of AHCs of spinal cord and motor nuclei of cranial nerves in brain stem result in muscle atrophy and weakness </a:t>
            </a:r>
            <a:r>
              <a:rPr lang="en-GB" sz="2400" b="1" dirty="0"/>
              <a:t>(Amyotrophic).</a:t>
            </a:r>
          </a:p>
          <a:p>
            <a:pPr marL="0" indent="0">
              <a:buNone/>
            </a:pPr>
            <a:endParaRPr lang="en-GB" sz="2400" b="1" dirty="0"/>
          </a:p>
        </p:txBody>
      </p:sp>
    </p:spTree>
    <p:extLst>
      <p:ext uri="{BB962C8B-B14F-4D97-AF65-F5344CB8AC3E}">
        <p14:creationId xmlns:p14="http://schemas.microsoft.com/office/powerpoint/2010/main" val="1970575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28A7F8F-AAFA-9D4F-D7D0-CD39BB83438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869" y="78581"/>
            <a:ext cx="12006262" cy="6700838"/>
          </a:xfrm>
        </p:spPr>
      </p:pic>
    </p:spTree>
    <p:extLst>
      <p:ext uri="{BB962C8B-B14F-4D97-AF65-F5344CB8AC3E}">
        <p14:creationId xmlns:p14="http://schemas.microsoft.com/office/powerpoint/2010/main" val="40892794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1_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154</TotalTime>
  <Words>2878</Words>
  <Application>Microsoft Office PowerPoint</Application>
  <PresentationFormat>Widescreen</PresentationFormat>
  <Paragraphs>275</Paragraphs>
  <Slides>41</Slides>
  <Notes>1</Notes>
  <HiddenSlides>0</HiddenSlides>
  <MMClips>0</MMClips>
  <ScaleCrop>false</ScaleCrop>
  <HeadingPairs>
    <vt:vector size="4" baseType="variant">
      <vt:variant>
        <vt:lpstr>Theme</vt:lpstr>
      </vt:variant>
      <vt:variant>
        <vt:i4>2</vt:i4>
      </vt:variant>
      <vt:variant>
        <vt:lpstr>Slide Titles</vt:lpstr>
      </vt:variant>
      <vt:variant>
        <vt:i4>41</vt:i4>
      </vt:variant>
    </vt:vector>
  </HeadingPairs>
  <TitlesOfParts>
    <vt:vector size="43" baseType="lpstr">
      <vt:lpstr>Savon</vt:lpstr>
      <vt:lpstr>1_Savon</vt:lpstr>
      <vt:lpstr>Assessment of motor neuron diseases (mnds)  Hasnaa abd ellatif Muhammad Fatma Abdelhakim Mazhar Marwa Ahmed salah Mohamed  Hussein hamdy    Dr/ Nagwa Ibrahim  Assistant professor at Cairo University  code: 602  </vt:lpstr>
      <vt:lpstr>PowerPoint Presentation</vt:lpstr>
      <vt:lpstr>PowerPoint Presentation</vt:lpstr>
      <vt:lpstr>Types of MNDs</vt:lpstr>
      <vt:lpstr>Classification </vt:lpstr>
      <vt:lpstr>PowerPoint Presentation</vt:lpstr>
      <vt:lpstr>I. Combined UMN and LMN affection (ALS)</vt:lpstr>
      <vt:lpstr>PowerPoint Presentation</vt:lpstr>
      <vt:lpstr>PowerPoint Presentation</vt:lpstr>
      <vt:lpstr>II. UMN affection</vt:lpstr>
      <vt:lpstr>III. LMN affection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Diagnosis </vt:lpstr>
      <vt:lpstr>PowerPoint Presentation</vt:lpstr>
      <vt:lpstr>Primary lateral sclerosis </vt:lpstr>
      <vt:lpstr>PowerPoint Presentation</vt:lpstr>
      <vt:lpstr>Laboratory</vt:lpstr>
      <vt:lpstr>Hereditary spastic paraplegia</vt:lpstr>
      <vt:lpstr>PowerPoint Presentation</vt:lpstr>
      <vt:lpstr>PowerPoint Presentation</vt:lpstr>
      <vt:lpstr>Clinically Relevant Anatomy</vt:lpstr>
      <vt:lpstr>PowerPoint Presentation</vt:lpstr>
      <vt:lpstr>Laboratory </vt:lpstr>
      <vt:lpstr>PowerPoint Presentation</vt:lpstr>
      <vt:lpstr>PowerPoint Presentation</vt:lpstr>
      <vt:lpstr>PowerPoint Presentation</vt:lpstr>
      <vt:lpstr>laboratory</vt:lpstr>
      <vt:lpstr>PowerPoint Presentation</vt:lpstr>
      <vt:lpstr>PowerPoint Presentation</vt:lpstr>
      <vt:lpstr>References </vt:lpstr>
      <vt:lpstr>References </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of motor neuron diseases (mnds)</dc:title>
  <dc:creator>marwa salah</dc:creator>
  <cp:lastModifiedBy>marwa salah</cp:lastModifiedBy>
  <cp:revision>14</cp:revision>
  <dcterms:created xsi:type="dcterms:W3CDTF">2024-12-23T15:49:34Z</dcterms:created>
  <dcterms:modified xsi:type="dcterms:W3CDTF">2024-12-25T08:30:27Z</dcterms:modified>
</cp:coreProperties>
</file>