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9" r:id="rId4"/>
    <p:sldId id="280" r:id="rId5"/>
    <p:sldId id="258" r:id="rId6"/>
    <p:sldId id="259" r:id="rId7"/>
    <p:sldId id="281" r:id="rId8"/>
    <p:sldId id="282" r:id="rId9"/>
    <p:sldId id="261" r:id="rId10"/>
    <p:sldId id="262" r:id="rId11"/>
    <p:sldId id="271" r:id="rId12"/>
    <p:sldId id="263" r:id="rId13"/>
    <p:sldId id="285" r:id="rId14"/>
    <p:sldId id="287" r:id="rId15"/>
    <p:sldId id="286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64" r:id="rId25"/>
    <p:sldId id="265" r:id="rId26"/>
    <p:sldId id="266" r:id="rId27"/>
    <p:sldId id="267" r:id="rId28"/>
    <p:sldId id="268" r:id="rId29"/>
    <p:sldId id="283" r:id="rId30"/>
    <p:sldId id="296" r:id="rId31"/>
    <p:sldId id="297" r:id="rId32"/>
    <p:sldId id="299" r:id="rId33"/>
    <p:sldId id="300" r:id="rId34"/>
    <p:sldId id="301" r:id="rId35"/>
    <p:sldId id="302" r:id="rId36"/>
    <p:sldId id="303" r:id="rId37"/>
    <p:sldId id="304" r:id="rId38"/>
    <p:sldId id="306" r:id="rId39"/>
    <p:sldId id="269" r:id="rId40"/>
    <p:sldId id="272" r:id="rId41"/>
    <p:sldId id="273" r:id="rId42"/>
    <p:sldId id="275" r:id="rId43"/>
    <p:sldId id="309" r:id="rId44"/>
    <p:sldId id="274" r:id="rId45"/>
    <p:sldId id="308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38" autoAdjust="0"/>
    <p:restoredTop sz="94660"/>
  </p:normalViewPr>
  <p:slideViewPr>
    <p:cSldViewPr>
      <p:cViewPr varScale="1">
        <p:scale>
          <a:sx n="109" d="100"/>
          <a:sy n="109" d="100"/>
        </p:scale>
        <p:origin x="192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47A2B8-2B37-493F-91C8-D809BDEFBA1B}" type="slidenum">
              <a:rPr lang="lt-LT" altLang="en-US"/>
              <a:pPr/>
              <a:t>‹#›</a:t>
            </a:fld>
            <a:endParaRPr lang="lt-LT" altLang="en-US"/>
          </a:p>
        </p:txBody>
      </p:sp>
    </p:spTree>
    <p:extLst>
      <p:ext uri="{BB962C8B-B14F-4D97-AF65-F5344CB8AC3E}">
        <p14:creationId xmlns:p14="http://schemas.microsoft.com/office/powerpoint/2010/main" val="3313016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DAF7B5-CAC6-42F9-BBED-A0D242F72F21}" type="slidenum">
              <a:rPr lang="lt-LT" altLang="en-US"/>
              <a:pPr/>
              <a:t>‹#›</a:t>
            </a:fld>
            <a:endParaRPr lang="lt-LT" altLang="en-US"/>
          </a:p>
        </p:txBody>
      </p:sp>
    </p:spTree>
    <p:extLst>
      <p:ext uri="{BB962C8B-B14F-4D97-AF65-F5344CB8AC3E}">
        <p14:creationId xmlns:p14="http://schemas.microsoft.com/office/powerpoint/2010/main" val="378117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A44035-A220-4E97-8408-8137BCA16AAF}" type="slidenum">
              <a:rPr lang="lt-LT" altLang="en-US"/>
              <a:pPr/>
              <a:t>‹#›</a:t>
            </a:fld>
            <a:endParaRPr lang="lt-LT" altLang="en-US"/>
          </a:p>
        </p:txBody>
      </p:sp>
    </p:spTree>
    <p:extLst>
      <p:ext uri="{BB962C8B-B14F-4D97-AF65-F5344CB8AC3E}">
        <p14:creationId xmlns:p14="http://schemas.microsoft.com/office/powerpoint/2010/main" val="2627997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E37C0C-DB91-4F56-A04D-51BCFD8E6B88}" type="slidenum">
              <a:rPr lang="lt-LT" altLang="en-US"/>
              <a:pPr/>
              <a:t>‹#›</a:t>
            </a:fld>
            <a:endParaRPr lang="lt-LT" altLang="en-US"/>
          </a:p>
        </p:txBody>
      </p:sp>
    </p:spTree>
    <p:extLst>
      <p:ext uri="{BB962C8B-B14F-4D97-AF65-F5344CB8AC3E}">
        <p14:creationId xmlns:p14="http://schemas.microsoft.com/office/powerpoint/2010/main" val="2890577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CBC388-ACA2-40D0-8F86-F31D8979DF10}" type="slidenum">
              <a:rPr lang="lt-LT" altLang="en-US"/>
              <a:pPr/>
              <a:t>‹#›</a:t>
            </a:fld>
            <a:endParaRPr lang="lt-LT" altLang="en-US"/>
          </a:p>
        </p:txBody>
      </p:sp>
    </p:spTree>
    <p:extLst>
      <p:ext uri="{BB962C8B-B14F-4D97-AF65-F5344CB8AC3E}">
        <p14:creationId xmlns:p14="http://schemas.microsoft.com/office/powerpoint/2010/main" val="3497231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5740B5-B52A-460C-B148-6C3A5ACD1E0D}" type="slidenum">
              <a:rPr lang="lt-LT" altLang="en-US"/>
              <a:pPr/>
              <a:t>‹#›</a:t>
            </a:fld>
            <a:endParaRPr lang="lt-LT" altLang="en-US"/>
          </a:p>
        </p:txBody>
      </p:sp>
    </p:spTree>
    <p:extLst>
      <p:ext uri="{BB962C8B-B14F-4D97-AF65-F5344CB8AC3E}">
        <p14:creationId xmlns:p14="http://schemas.microsoft.com/office/powerpoint/2010/main" val="121350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654BF3-E9FD-42F3-8CC3-21B546D44B1D}" type="slidenum">
              <a:rPr lang="lt-LT" altLang="en-US"/>
              <a:pPr/>
              <a:t>‹#›</a:t>
            </a:fld>
            <a:endParaRPr lang="lt-LT" altLang="en-US"/>
          </a:p>
        </p:txBody>
      </p:sp>
    </p:spTree>
    <p:extLst>
      <p:ext uri="{BB962C8B-B14F-4D97-AF65-F5344CB8AC3E}">
        <p14:creationId xmlns:p14="http://schemas.microsoft.com/office/powerpoint/2010/main" val="56857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8475D8-3425-459D-B6B6-5C11EA06824C}" type="slidenum">
              <a:rPr lang="lt-LT" altLang="en-US"/>
              <a:pPr/>
              <a:t>‹#›</a:t>
            </a:fld>
            <a:endParaRPr lang="lt-LT" altLang="en-US"/>
          </a:p>
        </p:txBody>
      </p:sp>
    </p:spTree>
    <p:extLst>
      <p:ext uri="{BB962C8B-B14F-4D97-AF65-F5344CB8AC3E}">
        <p14:creationId xmlns:p14="http://schemas.microsoft.com/office/powerpoint/2010/main" val="2936395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4D8E9F-2835-4B41-94B7-7E0B9DC4622C}" type="slidenum">
              <a:rPr lang="lt-LT" altLang="en-US"/>
              <a:pPr/>
              <a:t>‹#›</a:t>
            </a:fld>
            <a:endParaRPr lang="lt-LT" altLang="en-US"/>
          </a:p>
        </p:txBody>
      </p:sp>
    </p:spTree>
    <p:extLst>
      <p:ext uri="{BB962C8B-B14F-4D97-AF65-F5344CB8AC3E}">
        <p14:creationId xmlns:p14="http://schemas.microsoft.com/office/powerpoint/2010/main" val="1920855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FE37FD-EFF7-45F9-BF22-1F928611A62B}" type="slidenum">
              <a:rPr lang="lt-LT" altLang="en-US"/>
              <a:pPr/>
              <a:t>‹#›</a:t>
            </a:fld>
            <a:endParaRPr lang="lt-LT" altLang="en-US"/>
          </a:p>
        </p:txBody>
      </p:sp>
    </p:spTree>
    <p:extLst>
      <p:ext uri="{BB962C8B-B14F-4D97-AF65-F5344CB8AC3E}">
        <p14:creationId xmlns:p14="http://schemas.microsoft.com/office/powerpoint/2010/main" val="3801013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54225-0AC9-45C6-94A2-D23B7AC35D70}" type="slidenum">
              <a:rPr lang="lt-LT" altLang="en-US"/>
              <a:pPr/>
              <a:t>‹#›</a:t>
            </a:fld>
            <a:endParaRPr lang="lt-LT" altLang="en-US"/>
          </a:p>
        </p:txBody>
      </p:sp>
    </p:spTree>
    <p:extLst>
      <p:ext uri="{BB962C8B-B14F-4D97-AF65-F5344CB8AC3E}">
        <p14:creationId xmlns:p14="http://schemas.microsoft.com/office/powerpoint/2010/main" val="831904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en-US" smtClean="0"/>
              <a:t>Click to edit Master text styles</a:t>
            </a:r>
          </a:p>
          <a:p>
            <a:pPr lvl="1"/>
            <a:r>
              <a:rPr lang="lt-LT" altLang="en-US" smtClean="0"/>
              <a:t>Second level</a:t>
            </a:r>
          </a:p>
          <a:p>
            <a:pPr lvl="2"/>
            <a:r>
              <a:rPr lang="lt-LT" altLang="en-US" smtClean="0"/>
              <a:t>Third level</a:t>
            </a:r>
          </a:p>
          <a:p>
            <a:pPr lvl="3"/>
            <a:r>
              <a:rPr lang="lt-LT" altLang="en-US" smtClean="0"/>
              <a:t>Fourth level</a:t>
            </a:r>
          </a:p>
          <a:p>
            <a:pPr lvl="4"/>
            <a:r>
              <a:rPr lang="lt-LT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7C905DF-76B7-4A3B-BFF3-318FF7033040}" type="slidenum">
              <a:rPr lang="lt-LT" altLang="en-US"/>
              <a:pPr/>
              <a:t>‹#›</a:t>
            </a:fld>
            <a:endParaRPr lang="lt-L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-3175" y="2133600"/>
            <a:ext cx="7772400" cy="1470025"/>
          </a:xfrm>
        </p:spPr>
        <p:txBody>
          <a:bodyPr/>
          <a:lstStyle/>
          <a:p>
            <a:pPr eaLnBrk="1" hangingPunct="1"/>
            <a:r>
              <a:rPr lang="lt-LT" altLang="en-US" smtClean="0"/>
              <a:t>Grafo nepriklausomi ciklai.</a:t>
            </a:r>
            <a:br>
              <a:rPr lang="lt-LT" altLang="en-US" smtClean="0"/>
            </a:br>
            <a:r>
              <a:rPr lang="lt-LT" altLang="en-US" smtClean="0"/>
              <a:t>Ciklomatinis skaičius</a:t>
            </a:r>
            <a:endParaRPr lang="lt-LT" altLang="en-US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288" y="404813"/>
            <a:ext cx="8497887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lt-LT" b="1" i="1" dirty="0"/>
              <a:t>Kartojimas:</a:t>
            </a:r>
          </a:p>
          <a:p>
            <a:pPr>
              <a:defRPr/>
            </a:pPr>
            <a:endParaRPr lang="lt-LT" dirty="0"/>
          </a:p>
          <a:p>
            <a:pPr>
              <a:defRPr/>
            </a:pPr>
            <a:r>
              <a:rPr lang="lt-LT" dirty="0"/>
              <a:t>Matricos </a:t>
            </a:r>
            <a:r>
              <a:rPr lang="lt-LT" b="1" i="1" dirty="0"/>
              <a:t>rangas </a:t>
            </a:r>
            <a:r>
              <a:rPr lang="lt-LT" dirty="0"/>
              <a:t>gali būti randamas keliais būdais, pvz.</a:t>
            </a:r>
          </a:p>
          <a:p>
            <a:pPr>
              <a:defRPr/>
            </a:pPr>
            <a:endParaRPr lang="lt-LT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lt-LT" dirty="0"/>
              <a:t>Matricos </a:t>
            </a:r>
            <a:r>
              <a:rPr lang="lt-LT" b="1" i="1" dirty="0"/>
              <a:t>rangu </a:t>
            </a:r>
            <a:r>
              <a:rPr lang="lt-LT" dirty="0"/>
              <a:t>vadinama jos </a:t>
            </a:r>
            <a:r>
              <a:rPr lang="lt-LT" b="1" i="1" dirty="0"/>
              <a:t>didžiausio nenulinio minoro eilė.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lt-LT" dirty="0"/>
              <a:t>Atliekant elementarius pertvarkius, matrica pertvarkoma į vienetinę (arba trikampę). Vienetinės matricos eilė ir yra rangas.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87900" y="3509963"/>
            <a:ext cx="3887788" cy="28622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lt-LT" b="1" i="1" dirty="0"/>
              <a:t>Elementarūs pertvarkai: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lt-LT" dirty="0"/>
              <a:t>Eilučių (stulpelių) keitimas vietomis;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lt-LT" dirty="0"/>
              <a:t>Eilutės (stulpelio) dauginimas iš nelygaus nuliui skaičiaus;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lt-LT" dirty="0"/>
              <a:t>Prie eilutės (stulpelio)  pridėjimas kitos eilutės (stulpelio), padaugintos (-o) iš nelygaus nuliui skaičiaus</a:t>
            </a:r>
            <a:endParaRPr lang="en-US" dirty="0"/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547688" y="3509963"/>
            <a:ext cx="3889375" cy="2862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t-LT" b="1" i="1"/>
              <a:t>Minoras: </a:t>
            </a:r>
            <a:r>
              <a:rPr lang="lt-LT"/>
              <a:t>determinantas, sudarytas iš pasirinktų matricos eilučių ir stulpelių.</a:t>
            </a:r>
          </a:p>
          <a:p>
            <a:pPr eaLnBrk="1" hangingPunct="1"/>
            <a:endParaRPr lang="lt-LT" b="1" i="1"/>
          </a:p>
          <a:p>
            <a:pPr eaLnBrk="1" hangingPunct="1"/>
            <a:r>
              <a:rPr lang="lt-LT" b="1" i="1"/>
              <a:t>Eilė: </a:t>
            </a:r>
            <a:r>
              <a:rPr lang="lt-LT"/>
              <a:t>determinanto eilučių (stulpelių) skaičius. Matricoms labiau tinka terminas </a:t>
            </a:r>
            <a:r>
              <a:rPr lang="lt-LT" b="1" i="1"/>
              <a:t>dimensija</a:t>
            </a:r>
            <a:r>
              <a:rPr lang="lt-LT"/>
              <a:t>, nes jų eilučių skaičius gali būti nelygus stulpelių skaičiui.</a:t>
            </a:r>
            <a:endParaRPr lang="en-US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5536" y="404664"/>
            <a:ext cx="8496944" cy="4765022"/>
          </a:xfrm>
          <a:prstGeom prst="rect">
            <a:avLst/>
          </a:prstGeom>
          <a:blipFill rotWithShape="1">
            <a:blip r:embed="rId2"/>
            <a:stretch>
              <a:fillRect l="-789" t="-639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7504" y="1841798"/>
            <a:ext cx="2592288" cy="4093428"/>
          </a:xfrm>
          <a:prstGeom prst="rect">
            <a:avLst/>
          </a:prstGeom>
          <a:blipFill rotWithShape="1">
            <a:blip r:embed="rId2"/>
            <a:stretch>
              <a:fillRect l="-2588" t="-744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81001" y="1784458"/>
            <a:ext cx="58039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t-LT" dirty="0"/>
              <a:t>Užrašome kiekvienam ciklui po vektorių (galime pildyti lentelę)</a:t>
            </a:r>
          </a:p>
          <a:p>
            <a:pPr eaLnBrk="1" hangingPunct="1"/>
            <a:endParaRPr lang="lt-LT" dirty="0"/>
          </a:p>
          <a:p>
            <a:pPr eaLnBrk="1" hangingPunct="1"/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889435"/>
              </p:ext>
            </p:extLst>
          </p:nvPr>
        </p:nvGraphicFramePr>
        <p:xfrm>
          <a:off x="2814387" y="2996952"/>
          <a:ext cx="609600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l="-1099" t="-108197" r="-998901" b="-4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l="-1099" t="-208197" r="-998901" b="-3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l="-1099" t="-313333" r="-998901" b="-22833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l="-1099" t="-406557" r="-998901" b="-1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l="-1099" t="-506557" r="-998901" b="-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1520" y="116632"/>
                <a:ext cx="849694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Kiek tarp pilnojo grafo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lt-LT" dirty="0" smtClean="0"/>
                  <a:t> ciklų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lt-LT" dirty="0" smtClean="0"/>
                  <a:t>,</a:t>
                </a:r>
                <a:r>
                  <a:rPr lang="lt-LT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lt-LT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lt-LT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lt-LT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lt-LT" dirty="0" smtClean="0"/>
                  <a:t> yra nepriklausomų?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lt-LT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6632"/>
                <a:ext cx="8496944" cy="1015663"/>
              </a:xfrm>
              <a:prstGeom prst="rect">
                <a:avLst/>
              </a:prstGeom>
              <a:blipFill>
                <a:blip r:embed="rId4"/>
                <a:stretch>
                  <a:fillRect l="-717" t="-2994" r="-1363" b="-958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81001" y="1784458"/>
            <a:ext cx="58039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t-LT" dirty="0"/>
              <a:t>Užrašome kiekvienam ciklui po vektorių (galime pildyti lentelę)</a:t>
            </a:r>
          </a:p>
          <a:p>
            <a:pPr eaLnBrk="1" hangingPunct="1"/>
            <a:endParaRPr lang="lt-LT" dirty="0"/>
          </a:p>
          <a:p>
            <a:pPr eaLnBrk="1" hangingPunct="1"/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047908"/>
              </p:ext>
            </p:extLst>
          </p:nvPr>
        </p:nvGraphicFramePr>
        <p:xfrm>
          <a:off x="2814387" y="2996952"/>
          <a:ext cx="609600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108197" r="-998901" b="-4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208197" r="-998901" b="-3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313333" r="-998901" b="-22833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406557" r="-998901" b="-1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506557" r="-998901" b="-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1520" y="116632"/>
                <a:ext cx="849694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Kiek tarp pilnojo grafo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lt-LT" dirty="0" smtClean="0"/>
                  <a:t> ciklų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lt-LT" dirty="0" smtClean="0"/>
                  <a:t>,</a:t>
                </a:r>
                <a:r>
                  <a:rPr lang="lt-LT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lt-LT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lt-LT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lt-LT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lt-LT" dirty="0" smtClean="0"/>
                  <a:t> yra nepriklausomų?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lt-LT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6632"/>
                <a:ext cx="8496944" cy="1015663"/>
              </a:xfrm>
              <a:prstGeom prst="rect">
                <a:avLst/>
              </a:prstGeom>
              <a:blipFill>
                <a:blip r:embed="rId3"/>
                <a:stretch>
                  <a:fillRect l="-717" t="-2994" r="-1363" b="-958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7504" y="1784458"/>
                <a:ext cx="2376264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lt-LT" dirty="0" smtClean="0"/>
                  <a:t> turi 10 briaunų. </a:t>
                </a:r>
              </a:p>
              <a:p>
                <a:r>
                  <a:rPr lang="lt-LT" dirty="0" smtClean="0"/>
                  <a:t>Sunumeruokime jas:</a:t>
                </a:r>
              </a:p>
              <a:p>
                <a:endParaRPr lang="lt-LT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lt-L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lt-L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lt-LT" dirty="0" smtClean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lt-LT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lt-LT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lt-LT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lt-LT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lt-LT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lt-LT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lt-LT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lt-LT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lt-LT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lt-LT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lt-LT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lt-LT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lt-LT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lt-LT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lt-LT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lt-LT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lt-LT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lt-LT" dirty="0"/>
              </a:p>
              <a:p>
                <a:endParaRPr lang="lt-LT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784458"/>
                <a:ext cx="2376264" cy="4401205"/>
              </a:xfrm>
              <a:prstGeom prst="rect">
                <a:avLst/>
              </a:prstGeom>
              <a:blipFill>
                <a:blip r:embed="rId4"/>
                <a:stretch>
                  <a:fillRect l="-2828" t="-83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215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81001" y="1784458"/>
            <a:ext cx="58039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t-LT" dirty="0"/>
              <a:t>Užrašome kiekvienam ciklui po vektorių (galime pildyti lentelę)</a:t>
            </a:r>
          </a:p>
          <a:p>
            <a:pPr eaLnBrk="1" hangingPunct="1"/>
            <a:endParaRPr lang="lt-LT" dirty="0"/>
          </a:p>
          <a:p>
            <a:pPr eaLnBrk="1" hangingPunct="1"/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814387" y="2996952"/>
          <a:ext cx="609600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108197" r="-998901" b="-4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208197" r="-998901" b="-3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313333" r="-998901" b="-22833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406557" r="-998901" b="-1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506557" r="-998901" b="-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1520" y="116632"/>
                <a:ext cx="849694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Kiek tarp pilnojo grafo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lt-LT" dirty="0" smtClean="0"/>
                  <a:t> ciklų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lt-LT" dirty="0" smtClean="0"/>
                  <a:t>,</a:t>
                </a:r>
                <a:r>
                  <a:rPr lang="lt-LT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lt-LT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lt-LT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lt-LT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lt-LT" dirty="0" smtClean="0"/>
                  <a:t> yra nepriklausomų?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lt-LT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6632"/>
                <a:ext cx="8496944" cy="1015663"/>
              </a:xfrm>
              <a:prstGeom prst="rect">
                <a:avLst/>
              </a:prstGeom>
              <a:blipFill>
                <a:blip r:embed="rId3"/>
                <a:stretch>
                  <a:fillRect l="-717" t="-2994" r="-1363" b="-958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7504" y="1784458"/>
                <a:ext cx="2376264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lt-LT" dirty="0" smtClean="0"/>
                  <a:t> turi 10 briaunų. </a:t>
                </a:r>
              </a:p>
              <a:p>
                <a:r>
                  <a:rPr lang="lt-LT" dirty="0" smtClean="0"/>
                  <a:t>Sunumeruokime jas:</a:t>
                </a:r>
              </a:p>
              <a:p>
                <a:endParaRPr lang="lt-LT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lt-L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lt-LT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lt-LT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lt-LT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lt-LT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lt-LT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lt-LT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lt-LT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lt-LT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lt-LT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lt-LT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lt-LT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lt-LT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lt-LT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lt-LT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lt-LT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lt-LT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lt-LT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lt-LT" dirty="0"/>
              </a:p>
              <a:p>
                <a:endParaRPr lang="lt-LT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784458"/>
                <a:ext cx="2376264" cy="4401205"/>
              </a:xfrm>
              <a:prstGeom prst="rect">
                <a:avLst/>
              </a:prstGeom>
              <a:blipFill>
                <a:blip r:embed="rId4"/>
                <a:stretch>
                  <a:fillRect l="-2828" t="-83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0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81001" y="1784458"/>
            <a:ext cx="58039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t-LT" dirty="0"/>
              <a:t>Užrašome kiekvienam ciklui po vektorių (galime pildyti lentelę)</a:t>
            </a:r>
          </a:p>
          <a:p>
            <a:pPr eaLnBrk="1" hangingPunct="1"/>
            <a:endParaRPr lang="lt-LT" dirty="0"/>
          </a:p>
          <a:p>
            <a:pPr eaLnBrk="1" hangingPunct="1"/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383386"/>
              </p:ext>
            </p:extLst>
          </p:nvPr>
        </p:nvGraphicFramePr>
        <p:xfrm>
          <a:off x="2814387" y="2996952"/>
          <a:ext cx="609600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108197" r="-998901" b="-4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208197" r="-998901" b="-3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313333" r="-998901" b="-22833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406557" r="-998901" b="-1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506557" r="-998901" b="-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1520" y="116632"/>
                <a:ext cx="849694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Kiek tarp pilnojo grafo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lt-LT" dirty="0" smtClean="0"/>
                  <a:t> ciklų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lt-LT" dirty="0" smtClean="0"/>
                  <a:t>,</a:t>
                </a:r>
                <a:r>
                  <a:rPr lang="lt-LT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lt-LT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lt-LT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lt-LT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lt-LT" dirty="0" smtClean="0"/>
                  <a:t> yra nepriklausomų?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lt-LT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6632"/>
                <a:ext cx="8496944" cy="1015663"/>
              </a:xfrm>
              <a:prstGeom prst="rect">
                <a:avLst/>
              </a:prstGeom>
              <a:blipFill>
                <a:blip r:embed="rId3"/>
                <a:stretch>
                  <a:fillRect l="-717" t="-2994" r="-1363" b="-958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7504" y="1784458"/>
                <a:ext cx="2376264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lt-LT" dirty="0" smtClean="0"/>
                  <a:t> turi 10 briaunų. </a:t>
                </a:r>
              </a:p>
              <a:p>
                <a:r>
                  <a:rPr lang="lt-LT" dirty="0" smtClean="0"/>
                  <a:t>Sunumeruokime jas:</a:t>
                </a:r>
              </a:p>
              <a:p>
                <a:endParaRPr lang="lt-LT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lt-L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lt-LT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lt-LT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lt-LT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lt-LT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lt-LT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lt-LT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lt-LT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lt-LT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lt-LT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lt-LT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lt-LT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lt-LT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lt-LT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lt-LT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lt-LT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lt-LT" dirty="0"/>
              </a:p>
              <a:p>
                <a:endParaRPr lang="lt-LT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784458"/>
                <a:ext cx="2376264" cy="4401205"/>
              </a:xfrm>
              <a:prstGeom prst="rect">
                <a:avLst/>
              </a:prstGeom>
              <a:blipFill>
                <a:blip r:embed="rId4"/>
                <a:stretch>
                  <a:fillRect l="-2828" t="-83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966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81001" y="1784458"/>
            <a:ext cx="58039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t-LT" dirty="0"/>
              <a:t>Užrašome kiekvienam ciklui po vektorių (galime pildyti lentelę)</a:t>
            </a:r>
          </a:p>
          <a:p>
            <a:pPr eaLnBrk="1" hangingPunct="1"/>
            <a:endParaRPr lang="lt-LT" dirty="0"/>
          </a:p>
          <a:p>
            <a:pPr eaLnBrk="1" hangingPunct="1"/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04432"/>
              </p:ext>
            </p:extLst>
          </p:nvPr>
        </p:nvGraphicFramePr>
        <p:xfrm>
          <a:off x="2814387" y="2996952"/>
          <a:ext cx="609600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108197" r="-998901" b="-4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208197" r="-998901" b="-3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313333" r="-998901" b="-22833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406557" r="-998901" b="-1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506557" r="-998901" b="-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1520" y="116632"/>
                <a:ext cx="849694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Kiek tarp pilnojo grafo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lt-LT" dirty="0" smtClean="0"/>
                  <a:t> ciklų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lt-LT" dirty="0" smtClean="0"/>
                  <a:t>,</a:t>
                </a:r>
                <a:r>
                  <a:rPr lang="lt-LT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lt-LT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lt-LT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lt-LT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lt-LT" dirty="0" smtClean="0"/>
                  <a:t> yra nepriklausomų?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lt-LT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6632"/>
                <a:ext cx="8496944" cy="1015663"/>
              </a:xfrm>
              <a:prstGeom prst="rect">
                <a:avLst/>
              </a:prstGeom>
              <a:blipFill>
                <a:blip r:embed="rId3"/>
                <a:stretch>
                  <a:fillRect l="-717" t="-2994" r="-1363" b="-958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7504" y="1784458"/>
                <a:ext cx="2376264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lt-LT" dirty="0" smtClean="0"/>
                  <a:t> turi 10 briaunų. </a:t>
                </a:r>
              </a:p>
              <a:p>
                <a:r>
                  <a:rPr lang="lt-LT" dirty="0" smtClean="0"/>
                  <a:t>Sunumeruokime jas:</a:t>
                </a:r>
              </a:p>
              <a:p>
                <a:endParaRPr lang="lt-LT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lt-L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lt-LT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lt-LT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lt-LT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lt-LT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lt-LT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lt-LT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lt-LT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lt-LT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lt-LT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lt-LT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lt-LT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lt-LT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lt-LT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lt-LT" dirty="0"/>
              </a:p>
              <a:p>
                <a:endParaRPr lang="lt-LT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784458"/>
                <a:ext cx="2376264" cy="4401205"/>
              </a:xfrm>
              <a:prstGeom prst="rect">
                <a:avLst/>
              </a:prstGeom>
              <a:blipFill>
                <a:blip r:embed="rId4"/>
                <a:stretch>
                  <a:fillRect l="-2828" t="-83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384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81001" y="1784458"/>
            <a:ext cx="58039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t-LT" dirty="0"/>
              <a:t>Užrašome kiekvienam ciklui po vektorių (galime pildyti lentelę)</a:t>
            </a:r>
          </a:p>
          <a:p>
            <a:pPr eaLnBrk="1" hangingPunct="1"/>
            <a:endParaRPr lang="lt-LT" dirty="0"/>
          </a:p>
          <a:p>
            <a:pPr eaLnBrk="1" hangingPunct="1"/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965894"/>
              </p:ext>
            </p:extLst>
          </p:nvPr>
        </p:nvGraphicFramePr>
        <p:xfrm>
          <a:off x="2814387" y="2996952"/>
          <a:ext cx="609600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108197" r="-998901" b="-4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208197" r="-998901" b="-3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313333" r="-998901" b="-22833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406557" r="-998901" b="-1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506557" r="-998901" b="-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1520" y="116632"/>
                <a:ext cx="849694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Kiek tarp pilnojo grafo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lt-LT" dirty="0" smtClean="0"/>
                  <a:t> ciklų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lt-LT" dirty="0" smtClean="0"/>
                  <a:t>,</a:t>
                </a:r>
                <a:r>
                  <a:rPr lang="lt-LT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lt-LT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lt-LT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lt-LT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lt-LT" dirty="0" smtClean="0"/>
                  <a:t> yra nepriklausomų?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lt-LT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6632"/>
                <a:ext cx="8496944" cy="1015663"/>
              </a:xfrm>
              <a:prstGeom prst="rect">
                <a:avLst/>
              </a:prstGeom>
              <a:blipFill>
                <a:blip r:embed="rId3"/>
                <a:stretch>
                  <a:fillRect l="-717" t="-2994" r="-1363" b="-958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7504" y="1784458"/>
                <a:ext cx="2376264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lt-LT" dirty="0" smtClean="0"/>
                  <a:t> turi 10 briaunų. </a:t>
                </a:r>
              </a:p>
              <a:p>
                <a:r>
                  <a:rPr lang="lt-LT" dirty="0" smtClean="0"/>
                  <a:t>Sunumeruokime jas:</a:t>
                </a:r>
              </a:p>
              <a:p>
                <a:endParaRPr lang="lt-LT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lt-L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lt-LT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lt-LT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lt-LT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lt-LT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lt-LT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lt-LT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lt-LT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lt-LT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lt-LT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lt-LT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lt-LT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lt-LT" dirty="0"/>
              </a:p>
              <a:p>
                <a:endParaRPr lang="lt-LT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784458"/>
                <a:ext cx="2376264" cy="4401205"/>
              </a:xfrm>
              <a:prstGeom prst="rect">
                <a:avLst/>
              </a:prstGeom>
              <a:blipFill>
                <a:blip r:embed="rId4"/>
                <a:stretch>
                  <a:fillRect l="-2828" t="-83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705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81001" y="1784458"/>
            <a:ext cx="58039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t-LT" dirty="0"/>
              <a:t>Užrašome kiekvienam ciklui po vektorių (galime pildyti lentelę)</a:t>
            </a:r>
          </a:p>
          <a:p>
            <a:pPr eaLnBrk="1" hangingPunct="1"/>
            <a:endParaRPr lang="lt-LT" dirty="0"/>
          </a:p>
          <a:p>
            <a:pPr eaLnBrk="1" hangingPunct="1"/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385585"/>
              </p:ext>
            </p:extLst>
          </p:nvPr>
        </p:nvGraphicFramePr>
        <p:xfrm>
          <a:off x="2814387" y="2996952"/>
          <a:ext cx="609600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108197" r="-998901" b="-4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208197" r="-998901" b="-3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313333" r="-998901" b="-22833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406557" r="-998901" b="-1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506557" r="-998901" b="-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1520" y="116632"/>
                <a:ext cx="849694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>
                    <a:solidFill>
                      <a:schemeClr val="tx1"/>
                    </a:solidFill>
                  </a:rPr>
                  <a:t>Kiek tarp pilnojo grafo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lt-LT" dirty="0" smtClean="0">
                    <a:solidFill>
                      <a:schemeClr val="tx1"/>
                    </a:solidFill>
                  </a:rPr>
                  <a:t> ciklų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lt-LT" dirty="0" smtClean="0">
                    <a:solidFill>
                      <a:schemeClr val="tx1"/>
                    </a:solidFill>
                  </a:rPr>
                  <a:t>,</a:t>
                </a:r>
                <a:r>
                  <a:rPr lang="lt-LT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lt-LT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lt-LT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lt-LT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lt-LT" dirty="0" smtClean="0">
                    <a:solidFill>
                      <a:schemeClr val="tx1"/>
                    </a:solidFill>
                  </a:rPr>
                  <a:t> yra nepriklausomų?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lt-L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6632"/>
                <a:ext cx="8496944" cy="1015663"/>
              </a:xfrm>
              <a:prstGeom prst="rect">
                <a:avLst/>
              </a:prstGeom>
              <a:blipFill>
                <a:blip r:embed="rId3"/>
                <a:stretch>
                  <a:fillRect l="-717" t="-2994" r="-1363" b="-958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7504" y="1784458"/>
                <a:ext cx="2376264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lt-LT" dirty="0" smtClean="0">
                    <a:solidFill>
                      <a:schemeClr val="tx1"/>
                    </a:solidFill>
                  </a:rPr>
                  <a:t> turi 10 briaunų. </a:t>
                </a:r>
              </a:p>
              <a:p>
                <a:r>
                  <a:rPr lang="lt-LT" dirty="0" smtClean="0">
                    <a:solidFill>
                      <a:schemeClr val="tx1"/>
                    </a:solidFill>
                  </a:rPr>
                  <a:t>Sunumeruokime jas:</a:t>
                </a:r>
              </a:p>
              <a:p>
                <a:endParaRPr lang="lt-LT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lt-L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lt-LT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lt-LT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endParaRPr lang="lt-L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784458"/>
                <a:ext cx="2376264" cy="4401205"/>
              </a:xfrm>
              <a:prstGeom prst="rect">
                <a:avLst/>
              </a:prstGeom>
              <a:blipFill>
                <a:blip r:embed="rId4"/>
                <a:stretch>
                  <a:fillRect l="-2828" t="-83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001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81001" y="1784458"/>
            <a:ext cx="58039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t-LT" dirty="0"/>
              <a:t>Užrašome kiekvienam ciklui po vektorių (galime pildyti lentelę)</a:t>
            </a:r>
          </a:p>
          <a:p>
            <a:pPr eaLnBrk="1" hangingPunct="1"/>
            <a:endParaRPr lang="lt-LT" dirty="0"/>
          </a:p>
          <a:p>
            <a:pPr eaLnBrk="1" hangingPunct="1"/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881485"/>
              </p:ext>
            </p:extLst>
          </p:nvPr>
        </p:nvGraphicFramePr>
        <p:xfrm>
          <a:off x="2814387" y="2996952"/>
          <a:ext cx="609600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108197" r="-998901" b="-4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208197" r="-998901" b="-3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313333" r="-998901" b="-22833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406557" r="-998901" b="-1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506557" r="-998901" b="-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1520" y="116632"/>
                <a:ext cx="849694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>
                    <a:solidFill>
                      <a:schemeClr val="tx1"/>
                    </a:solidFill>
                  </a:rPr>
                  <a:t>Kiek tarp pilnojo grafo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lt-LT" dirty="0" smtClean="0">
                    <a:solidFill>
                      <a:schemeClr val="tx1"/>
                    </a:solidFill>
                  </a:rPr>
                  <a:t> ciklų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lt-LT" dirty="0" smtClean="0">
                    <a:solidFill>
                      <a:schemeClr val="tx1"/>
                    </a:solidFill>
                  </a:rPr>
                  <a:t>,</a:t>
                </a:r>
                <a:r>
                  <a:rPr lang="lt-LT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lt-LT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lt-LT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lt-LT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lt-LT" dirty="0" smtClean="0">
                    <a:solidFill>
                      <a:schemeClr val="tx1"/>
                    </a:solidFill>
                  </a:rPr>
                  <a:t> yra nepriklausomų?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lt-L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6632"/>
                <a:ext cx="8496944" cy="1015663"/>
              </a:xfrm>
              <a:prstGeom prst="rect">
                <a:avLst/>
              </a:prstGeom>
              <a:blipFill>
                <a:blip r:embed="rId3"/>
                <a:stretch>
                  <a:fillRect l="-717" t="-2994" r="-1363" b="-958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7504" y="1784458"/>
                <a:ext cx="2376264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lt-LT" dirty="0" smtClean="0">
                    <a:solidFill>
                      <a:schemeClr val="tx1"/>
                    </a:solidFill>
                  </a:rPr>
                  <a:t> turi 10 briaunų. </a:t>
                </a:r>
              </a:p>
              <a:p>
                <a:r>
                  <a:rPr lang="lt-LT" dirty="0" smtClean="0">
                    <a:solidFill>
                      <a:schemeClr val="tx1"/>
                    </a:solidFill>
                  </a:rPr>
                  <a:t>Sunumeruokime jas:</a:t>
                </a:r>
              </a:p>
              <a:p>
                <a:endParaRPr lang="lt-LT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lt-L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lt-LT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lt-LT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endParaRPr lang="lt-L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784458"/>
                <a:ext cx="2376264" cy="4401205"/>
              </a:xfrm>
              <a:prstGeom prst="rect">
                <a:avLst/>
              </a:prstGeom>
              <a:blipFill>
                <a:blip r:embed="rId4"/>
                <a:stretch>
                  <a:fillRect l="-2828" t="-83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055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510655" y="455320"/>
            <a:ext cx="8165802" cy="5709984"/>
            <a:chOff x="510654" y="455320"/>
            <a:chExt cx="8526397" cy="5984448"/>
          </a:xfrm>
        </p:grpSpPr>
        <p:grpSp>
          <p:nvGrpSpPr>
            <p:cNvPr id="44" name="Group 43"/>
            <p:cNvGrpSpPr/>
            <p:nvPr/>
          </p:nvGrpSpPr>
          <p:grpSpPr>
            <a:xfrm>
              <a:off x="827583" y="836712"/>
              <a:ext cx="7056785" cy="5112568"/>
              <a:chOff x="827584" y="836712"/>
              <a:chExt cx="6192688" cy="4320480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1259632" y="1556792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3" name="Oval 2"/>
              <p:cNvSpPr/>
              <p:nvPr/>
            </p:nvSpPr>
            <p:spPr>
              <a:xfrm>
                <a:off x="3779912" y="836712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4" name="Oval 3"/>
              <p:cNvSpPr/>
              <p:nvPr/>
            </p:nvSpPr>
            <p:spPr>
              <a:xfrm>
                <a:off x="4644008" y="3038019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827584" y="3645024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3779912" y="4941168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804248" y="319416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cxnSp>
            <p:nvCxnSpPr>
              <p:cNvPr id="12" name="Straight Connector 11"/>
              <p:cNvCxnSpPr>
                <a:stCxn id="5" idx="0"/>
                <a:endCxn id="2" idx="4"/>
              </p:cNvCxnSpPr>
              <p:nvPr/>
            </p:nvCxnSpPr>
            <p:spPr>
              <a:xfrm flipV="1">
                <a:off x="935596" y="1772816"/>
                <a:ext cx="432048" cy="1872208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>
                <a:stCxn id="2" idx="7"/>
                <a:endCxn id="3" idx="2"/>
              </p:cNvCxnSpPr>
              <p:nvPr/>
            </p:nvCxnSpPr>
            <p:spPr>
              <a:xfrm flipV="1">
                <a:off x="1444020" y="944724"/>
                <a:ext cx="2335892" cy="643704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>
                <a:stCxn id="5" idx="6"/>
                <a:endCxn id="4" idx="2"/>
              </p:cNvCxnSpPr>
              <p:nvPr/>
            </p:nvCxnSpPr>
            <p:spPr>
              <a:xfrm flipV="1">
                <a:off x="1043608" y="3146031"/>
                <a:ext cx="3600400" cy="607005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stCxn id="4" idx="0"/>
                <a:endCxn id="3" idx="4"/>
              </p:cNvCxnSpPr>
              <p:nvPr/>
            </p:nvCxnSpPr>
            <p:spPr>
              <a:xfrm flipH="1" flipV="1">
                <a:off x="3887924" y="1052736"/>
                <a:ext cx="864096" cy="1985283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stCxn id="5" idx="5"/>
                <a:endCxn id="6" idx="2"/>
              </p:cNvCxnSpPr>
              <p:nvPr/>
            </p:nvCxnSpPr>
            <p:spPr>
              <a:xfrm>
                <a:off x="1011972" y="3829412"/>
                <a:ext cx="2767940" cy="1219768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stCxn id="3" idx="6"/>
                <a:endCxn id="9" idx="1"/>
              </p:cNvCxnSpPr>
              <p:nvPr/>
            </p:nvCxnSpPr>
            <p:spPr>
              <a:xfrm>
                <a:off x="3995936" y="944724"/>
                <a:ext cx="2839948" cy="2281078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endCxn id="9" idx="3"/>
              </p:cNvCxnSpPr>
              <p:nvPr/>
            </p:nvCxnSpPr>
            <p:spPr>
              <a:xfrm flipV="1">
                <a:off x="4011129" y="3378554"/>
                <a:ext cx="2824755" cy="1670626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stCxn id="6" idx="7"/>
                <a:endCxn id="4" idx="4"/>
              </p:cNvCxnSpPr>
              <p:nvPr/>
            </p:nvCxnSpPr>
            <p:spPr>
              <a:xfrm flipV="1">
                <a:off x="3964300" y="3254043"/>
                <a:ext cx="787720" cy="1718761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>
                <a:stCxn id="4" idx="6"/>
                <a:endCxn id="9" idx="2"/>
              </p:cNvCxnSpPr>
              <p:nvPr/>
            </p:nvCxnSpPr>
            <p:spPr>
              <a:xfrm>
                <a:off x="4860032" y="3146031"/>
                <a:ext cx="1944216" cy="156147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5" name="TextBox 44"/>
            <p:cNvSpPr txBox="1"/>
            <p:nvPr/>
          </p:nvSpPr>
          <p:spPr>
            <a:xfrm>
              <a:off x="3939116" y="455320"/>
              <a:ext cx="14848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dirty="0" smtClean="0"/>
                <a:t>Žiogai</a:t>
              </a:r>
              <a:endParaRPr lang="lt-LT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552243" y="3169296"/>
              <a:ext cx="14848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dirty="0" smtClean="0"/>
                <a:t>Pelkė</a:t>
              </a:r>
              <a:endParaRPr lang="lt-LT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821453" y="6039658"/>
              <a:ext cx="14848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dirty="0" smtClean="0"/>
                <a:t>Musmirės</a:t>
              </a:r>
              <a:endParaRPr lang="lt-LT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422699" y="3041482"/>
              <a:ext cx="14848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dirty="0" smtClean="0"/>
                <a:t>Boružėlė</a:t>
              </a:r>
              <a:endParaRPr lang="lt-LT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13360" y="1171267"/>
              <a:ext cx="14848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dirty="0" smtClean="0"/>
                <a:t>Pušynas</a:t>
              </a:r>
              <a:endParaRPr lang="lt-LT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10654" y="4609281"/>
              <a:ext cx="14848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dirty="0" smtClean="0"/>
                <a:t>Elniukai</a:t>
              </a:r>
              <a:endParaRPr lang="lt-LT" dirty="0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5925968" y="361783"/>
            <a:ext cx="29891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Yra 6 miesteliai ir 5 skirtingi autobusų maršrutai. Šalia kelių yra daug smulkių gyvenviečių, kurios čia nėra sužymėtos.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66544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81001" y="1784458"/>
            <a:ext cx="58039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t-LT" dirty="0"/>
              <a:t>Užrašome kiekvienam ciklui po vektorių (galime pildyti lentelę)</a:t>
            </a:r>
          </a:p>
          <a:p>
            <a:pPr eaLnBrk="1" hangingPunct="1"/>
            <a:endParaRPr lang="lt-LT" dirty="0"/>
          </a:p>
          <a:p>
            <a:pPr eaLnBrk="1" hangingPunct="1"/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110531"/>
              </p:ext>
            </p:extLst>
          </p:nvPr>
        </p:nvGraphicFramePr>
        <p:xfrm>
          <a:off x="2814387" y="2996952"/>
          <a:ext cx="609600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108197" r="-998901" b="-4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208197" r="-998901" b="-3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313333" r="-998901" b="-22833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406557" r="-998901" b="-1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506557" r="-998901" b="-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1520" y="116632"/>
                <a:ext cx="849694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>
                    <a:solidFill>
                      <a:schemeClr val="tx1"/>
                    </a:solidFill>
                  </a:rPr>
                  <a:t>Kiek tarp pilnojo grafo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lt-LT" dirty="0" smtClean="0">
                    <a:solidFill>
                      <a:schemeClr val="tx1"/>
                    </a:solidFill>
                  </a:rPr>
                  <a:t> ciklų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lt-LT" dirty="0" smtClean="0">
                    <a:solidFill>
                      <a:schemeClr val="tx1"/>
                    </a:solidFill>
                  </a:rPr>
                  <a:t>,</a:t>
                </a:r>
                <a:r>
                  <a:rPr lang="lt-LT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lt-LT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lt-LT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lt-LT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lt-LT" dirty="0" smtClean="0">
                    <a:solidFill>
                      <a:schemeClr val="tx1"/>
                    </a:solidFill>
                  </a:rPr>
                  <a:t> yra nepriklausomų?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lt-L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6632"/>
                <a:ext cx="8496944" cy="1015663"/>
              </a:xfrm>
              <a:prstGeom prst="rect">
                <a:avLst/>
              </a:prstGeom>
              <a:blipFill>
                <a:blip r:embed="rId3"/>
                <a:stretch>
                  <a:fillRect l="-717" t="-2994" r="-1363" b="-958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7504" y="1784458"/>
                <a:ext cx="2376264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lt-LT" dirty="0" smtClean="0">
                    <a:solidFill>
                      <a:schemeClr val="tx1"/>
                    </a:solidFill>
                  </a:rPr>
                  <a:t> turi 10 briaunų. </a:t>
                </a:r>
              </a:p>
              <a:p>
                <a:r>
                  <a:rPr lang="lt-LT" dirty="0" smtClean="0">
                    <a:solidFill>
                      <a:schemeClr val="tx1"/>
                    </a:solidFill>
                  </a:rPr>
                  <a:t>Sunumeruokime jas:</a:t>
                </a:r>
              </a:p>
              <a:p>
                <a:endParaRPr lang="lt-LT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lt-L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lt-LT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lt-LT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endParaRPr lang="lt-L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784458"/>
                <a:ext cx="2376264" cy="4401205"/>
              </a:xfrm>
              <a:prstGeom prst="rect">
                <a:avLst/>
              </a:prstGeom>
              <a:blipFill>
                <a:blip r:embed="rId4"/>
                <a:stretch>
                  <a:fillRect l="-2828" t="-83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719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81001" y="1784458"/>
            <a:ext cx="58039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t-LT" dirty="0"/>
              <a:t>Užrašome kiekvienam ciklui po vektorių (galime pildyti lentelę)</a:t>
            </a:r>
          </a:p>
          <a:p>
            <a:pPr eaLnBrk="1" hangingPunct="1"/>
            <a:endParaRPr lang="lt-LT" dirty="0"/>
          </a:p>
          <a:p>
            <a:pPr eaLnBrk="1" hangingPunct="1"/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363171"/>
              </p:ext>
            </p:extLst>
          </p:nvPr>
        </p:nvGraphicFramePr>
        <p:xfrm>
          <a:off x="2814387" y="2996952"/>
          <a:ext cx="609600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108197" r="-998901" b="-4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208197" r="-998901" b="-3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313333" r="-998901" b="-22833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406557" r="-998901" b="-1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506557" r="-998901" b="-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1520" y="116632"/>
                <a:ext cx="849694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>
                    <a:solidFill>
                      <a:schemeClr val="tx1"/>
                    </a:solidFill>
                  </a:rPr>
                  <a:t>Kiek tarp pilnojo grafo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lt-LT" dirty="0" smtClean="0">
                    <a:solidFill>
                      <a:schemeClr val="tx1"/>
                    </a:solidFill>
                  </a:rPr>
                  <a:t> ciklų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lt-LT" dirty="0" smtClean="0">
                    <a:solidFill>
                      <a:schemeClr val="tx1"/>
                    </a:solidFill>
                  </a:rPr>
                  <a:t>,</a:t>
                </a:r>
                <a:r>
                  <a:rPr lang="lt-LT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lt-LT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lt-LT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lt-LT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lt-LT" dirty="0" smtClean="0">
                    <a:solidFill>
                      <a:schemeClr val="tx1"/>
                    </a:solidFill>
                  </a:rPr>
                  <a:t> yra nepriklausomų?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lt-L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6632"/>
                <a:ext cx="8496944" cy="1015663"/>
              </a:xfrm>
              <a:prstGeom prst="rect">
                <a:avLst/>
              </a:prstGeom>
              <a:blipFill>
                <a:blip r:embed="rId3"/>
                <a:stretch>
                  <a:fillRect l="-717" t="-2994" r="-1363" b="-958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7504" y="1784458"/>
                <a:ext cx="2376264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lt-LT" dirty="0" smtClean="0">
                    <a:solidFill>
                      <a:schemeClr val="tx1"/>
                    </a:solidFill>
                  </a:rPr>
                  <a:t> turi 10 briaunų. </a:t>
                </a:r>
              </a:p>
              <a:p>
                <a:r>
                  <a:rPr lang="lt-LT" dirty="0" smtClean="0">
                    <a:solidFill>
                      <a:schemeClr val="tx1"/>
                    </a:solidFill>
                  </a:rPr>
                  <a:t>Sunumeruokime jas:</a:t>
                </a:r>
              </a:p>
              <a:p>
                <a:endParaRPr lang="lt-LT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lt-L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lt-LT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lt-LT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endParaRPr lang="lt-L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784458"/>
                <a:ext cx="2376264" cy="4401205"/>
              </a:xfrm>
              <a:prstGeom prst="rect">
                <a:avLst/>
              </a:prstGeom>
              <a:blipFill>
                <a:blip r:embed="rId4"/>
                <a:stretch>
                  <a:fillRect l="-2828" t="-83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364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81001" y="1784458"/>
            <a:ext cx="58039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t-LT" dirty="0"/>
              <a:t>Užrašome kiekvienam ciklui po vektorių (galime pildyti lentelę)</a:t>
            </a:r>
          </a:p>
          <a:p>
            <a:pPr eaLnBrk="1" hangingPunct="1"/>
            <a:endParaRPr lang="lt-LT" dirty="0"/>
          </a:p>
          <a:p>
            <a:pPr eaLnBrk="1" hangingPunct="1"/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505082"/>
              </p:ext>
            </p:extLst>
          </p:nvPr>
        </p:nvGraphicFramePr>
        <p:xfrm>
          <a:off x="2814387" y="2996952"/>
          <a:ext cx="609600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108197" r="-998901" b="-4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208197" r="-998901" b="-3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313333" r="-998901" b="-22833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406557" r="-998901" b="-1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506557" r="-998901" b="-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1520" y="116632"/>
                <a:ext cx="849694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>
                    <a:solidFill>
                      <a:schemeClr val="tx1"/>
                    </a:solidFill>
                  </a:rPr>
                  <a:t>Kiek tarp pilnojo grafo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lt-LT" dirty="0" smtClean="0">
                    <a:solidFill>
                      <a:schemeClr val="tx1"/>
                    </a:solidFill>
                  </a:rPr>
                  <a:t> ciklų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lt-LT" dirty="0" smtClean="0">
                    <a:solidFill>
                      <a:schemeClr val="tx1"/>
                    </a:solidFill>
                  </a:rPr>
                  <a:t>,</a:t>
                </a:r>
                <a:r>
                  <a:rPr lang="lt-LT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lt-LT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lt-LT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lt-LT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lt-LT" dirty="0" smtClean="0">
                    <a:solidFill>
                      <a:schemeClr val="tx1"/>
                    </a:solidFill>
                  </a:rPr>
                  <a:t> yra nepriklausomų?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lt-L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6632"/>
                <a:ext cx="8496944" cy="1015663"/>
              </a:xfrm>
              <a:prstGeom prst="rect">
                <a:avLst/>
              </a:prstGeom>
              <a:blipFill>
                <a:blip r:embed="rId3"/>
                <a:stretch>
                  <a:fillRect l="-717" t="-2994" r="-1363" b="-958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7504" y="1784458"/>
                <a:ext cx="2376264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lt-LT" dirty="0" smtClean="0">
                    <a:solidFill>
                      <a:schemeClr val="tx1"/>
                    </a:solidFill>
                  </a:rPr>
                  <a:t> turi 10 briaunų. </a:t>
                </a:r>
              </a:p>
              <a:p>
                <a:r>
                  <a:rPr lang="lt-LT" dirty="0" smtClean="0">
                    <a:solidFill>
                      <a:schemeClr val="tx1"/>
                    </a:solidFill>
                  </a:rPr>
                  <a:t>Sunumeruokime jas:</a:t>
                </a:r>
              </a:p>
              <a:p>
                <a:endParaRPr lang="lt-LT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lt-L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lt-LT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lt-LT" dirty="0">
                  <a:solidFill>
                    <a:srgbClr val="FF0000"/>
                  </a:solidFill>
                </a:endParaRPr>
              </a:p>
              <a:p>
                <a:endParaRPr lang="lt-L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784458"/>
                <a:ext cx="2376264" cy="4401205"/>
              </a:xfrm>
              <a:prstGeom prst="rect">
                <a:avLst/>
              </a:prstGeom>
              <a:blipFill>
                <a:blip r:embed="rId4"/>
                <a:stretch>
                  <a:fillRect l="-2828" t="-83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088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81001" y="1784458"/>
            <a:ext cx="58039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t-LT" dirty="0" smtClean="0"/>
              <a:t>Lentelė užpildyta. Skaičiuosime matricos rangą</a:t>
            </a:r>
            <a:endParaRPr lang="lt-LT" dirty="0"/>
          </a:p>
          <a:p>
            <a:pPr eaLnBrk="1" hangingPunct="1"/>
            <a:endParaRPr lang="lt-LT" dirty="0"/>
          </a:p>
          <a:p>
            <a:pPr eaLnBrk="1" hangingPunct="1"/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814387" y="2996952"/>
          <a:ext cx="609600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108197" r="-998901" b="-4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208197" r="-998901" b="-3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313333" r="-998901" b="-22833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406557" r="-998901" b="-1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506557" r="-998901" b="-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1520" y="116632"/>
                <a:ext cx="849694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>
                    <a:solidFill>
                      <a:schemeClr val="tx1"/>
                    </a:solidFill>
                  </a:rPr>
                  <a:t>Kiek tarp pilnojo grafo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lt-LT" dirty="0" smtClean="0">
                    <a:solidFill>
                      <a:schemeClr val="tx1"/>
                    </a:solidFill>
                  </a:rPr>
                  <a:t> ciklų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lt-LT" dirty="0" smtClean="0">
                    <a:solidFill>
                      <a:schemeClr val="tx1"/>
                    </a:solidFill>
                  </a:rPr>
                  <a:t>,</a:t>
                </a:r>
                <a:r>
                  <a:rPr lang="lt-LT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lt-LT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lt-LT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lt-LT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lt-LT" dirty="0" smtClean="0">
                    <a:solidFill>
                      <a:schemeClr val="tx1"/>
                    </a:solidFill>
                  </a:rPr>
                  <a:t> yra nepriklausomų?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lt-L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6632"/>
                <a:ext cx="8496944" cy="1015663"/>
              </a:xfrm>
              <a:prstGeom prst="rect">
                <a:avLst/>
              </a:prstGeom>
              <a:blipFill>
                <a:blip r:embed="rId3"/>
                <a:stretch>
                  <a:fillRect l="-717" t="-2994" r="-1363" b="-958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7504" y="1784458"/>
                <a:ext cx="2376264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lt-LT" dirty="0" smtClean="0">
                    <a:solidFill>
                      <a:schemeClr val="tx1"/>
                    </a:solidFill>
                  </a:rPr>
                  <a:t> turi 10 briaunų. </a:t>
                </a:r>
              </a:p>
              <a:p>
                <a:r>
                  <a:rPr lang="lt-LT" dirty="0" smtClean="0">
                    <a:solidFill>
                      <a:schemeClr val="tx1"/>
                    </a:solidFill>
                  </a:rPr>
                  <a:t>Sunumeruokime jas:</a:t>
                </a:r>
              </a:p>
              <a:p>
                <a:endParaRPr lang="lt-LT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lt-L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lt-LT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endParaRPr lang="lt-L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784458"/>
                <a:ext cx="2376264" cy="4401205"/>
              </a:xfrm>
              <a:prstGeom prst="rect">
                <a:avLst/>
              </a:prstGeom>
              <a:blipFill>
                <a:blip r:embed="rId4"/>
                <a:stretch>
                  <a:fillRect l="-2828" t="-83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31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23528" y="332656"/>
          <a:ext cx="609600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108197" r="-1000000" b="-4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208197" r="-1000000" b="-3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313333" r="-1000000" b="-22833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406557" r="-1000000" b="-1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506557" r="-1000000" b="-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7019925" y="765175"/>
            <a:ext cx="1728788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t-LT" dirty="0"/>
              <a:t>Nulinis stulpelis gali būti pašalintas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681741"/>
              </p:ext>
            </p:extLst>
          </p:nvPr>
        </p:nvGraphicFramePr>
        <p:xfrm>
          <a:off x="323528" y="3284984"/>
          <a:ext cx="609600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t="-108197" r="-1000000" b="-4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t="-208197" r="-1000000" b="-3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t="-313333" r="-1000000" b="-22833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t="-406557" r="-1000000" b="-1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t="-506557" r="-1000000" b="-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7019925" y="3284538"/>
            <a:ext cx="1655763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t-LT" dirty="0"/>
              <a:t>1, </a:t>
            </a:r>
            <a:r>
              <a:rPr lang="lt-LT" dirty="0" smtClean="0"/>
              <a:t>2, 3 </a:t>
            </a:r>
            <a:r>
              <a:rPr lang="lt-LT" dirty="0"/>
              <a:t>ir </a:t>
            </a:r>
            <a:r>
              <a:rPr lang="lt-LT" dirty="0" smtClean="0"/>
              <a:t>4 </a:t>
            </a:r>
            <a:r>
              <a:rPr lang="lt-LT" dirty="0"/>
              <a:t>stulpelių suma – nulinis stulpelis. Vieną iš jų pašalinsime, pvz., 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932653"/>
              </p:ext>
            </p:extLst>
          </p:nvPr>
        </p:nvGraphicFramePr>
        <p:xfrm>
          <a:off x="323528" y="332656"/>
          <a:ext cx="609600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108197" r="-1000000" b="-4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208197" r="-1000000" b="-3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313333" r="-1000000" b="-22833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406557" r="-1000000" b="-1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506557" r="-1000000" b="-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7019925" y="765175"/>
            <a:ext cx="172878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t-LT" dirty="0"/>
              <a:t>5 ir 6 stulpelių suma – nulinis stulpelis. Vieną iš jų </a:t>
            </a:r>
            <a:r>
              <a:rPr lang="lt-LT" dirty="0" smtClean="0"/>
              <a:t>pašalinsime, pvz., 6 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337964"/>
              </p:ext>
            </p:extLst>
          </p:nvPr>
        </p:nvGraphicFramePr>
        <p:xfrm>
          <a:off x="323528" y="3284984"/>
          <a:ext cx="609600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t="-108197" r="-1000000" b="-4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t="-208197" r="-1000000" b="-3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t="-313333" r="-1000000" b="-22833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t="-406557" r="-1000000" b="-1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t="-506557" r="-1000000" b="-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7019925" y="3284538"/>
            <a:ext cx="165576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t-LT" dirty="0"/>
              <a:t>1, ir 7 stulpeliai vienodi, vieną iš jų </a:t>
            </a:r>
            <a:r>
              <a:rPr lang="lt-LT" dirty="0" smtClean="0"/>
              <a:t>pašalinsime, pvz., 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23528" y="332656"/>
          <a:ext cx="387927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108197" r="-600000" b="-4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208197" r="-600000" b="-3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313333" r="-600000" b="-22833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406557" r="-600000" b="-1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506557" r="-600000" b="-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4643438" y="260350"/>
            <a:ext cx="4392612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t-LT"/>
              <a:t>Pašalinome keletą stulpelių, likusius pernumeruojame. Toliau galime atlikinėti elementarius pertvarkius arba ieškoti didžiausios eilės nenulinio minoro.</a:t>
            </a:r>
          </a:p>
          <a:p>
            <a:pPr eaLnBrk="1" hangingPunct="1"/>
            <a:endParaRPr lang="lt-LT"/>
          </a:p>
          <a:p>
            <a:pPr eaLnBrk="1" hangingPunct="1"/>
            <a:r>
              <a:rPr lang="lt-LT"/>
              <a:t>Patikrinkime, ar negalime pašalinti dar ko nors.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783009"/>
              </p:ext>
            </p:extLst>
          </p:nvPr>
        </p:nvGraphicFramePr>
        <p:xfrm>
          <a:off x="395536" y="4293096"/>
          <a:ext cx="387927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l="-1099" t="-108197" r="-600000" b="-4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l="-1099" t="-208197" r="-600000" b="-3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l="-1099" t="-313333" r="-600000" b="-22833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l="-1099" t="-406557" r="-600000" b="-1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l="-1099" t="-506557" r="-600000" b="-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3850" y="3141663"/>
            <a:ext cx="41041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t-LT" dirty="0"/>
              <a:t>1,3 ir 6 stulpelių suma – nulinis stulpelis. Vieną iš jų </a:t>
            </a:r>
            <a:r>
              <a:rPr lang="lt-LT" dirty="0" smtClean="0"/>
              <a:t>šaliname, pvz., 6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526408"/>
              </p:ext>
            </p:extLst>
          </p:nvPr>
        </p:nvGraphicFramePr>
        <p:xfrm>
          <a:off x="4968044" y="4309864"/>
          <a:ext cx="387927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4"/>
                      <a:stretch>
                        <a:fillRect l="-1099" t="-108197" r="-600000" b="-4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4"/>
                      <a:stretch>
                        <a:fillRect l="-1099" t="-208197" r="-600000" b="-3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4"/>
                      <a:stretch>
                        <a:fillRect l="-1099" t="-313333" r="-600000" b="-22833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4"/>
                      <a:stretch>
                        <a:fillRect l="-1099" t="-406557" r="-600000" b="-1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4"/>
                      <a:stretch>
                        <a:fillRect l="-1099" t="-506557" r="-600000" b="-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895850" y="3157538"/>
            <a:ext cx="3889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t-LT" dirty="0"/>
              <a:t>2 st. +4 </a:t>
            </a:r>
            <a:r>
              <a:rPr lang="lt-LT" dirty="0" err="1"/>
              <a:t>st</a:t>
            </a:r>
            <a:r>
              <a:rPr lang="lt-LT" dirty="0"/>
              <a:t> lygu 5 st. Vieną iš jų </a:t>
            </a:r>
            <a:r>
              <a:rPr lang="lt-LT" dirty="0" smtClean="0"/>
              <a:t>šaliname, pvz., 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3635375" y="260350"/>
            <a:ext cx="54006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t-LT" dirty="0"/>
              <a:t>Pašalinome keletą stulpelių. Matome, kad stulpelių liko 4, </a:t>
            </a:r>
            <a:r>
              <a:rPr lang="lt-LT" dirty="0" err="1"/>
              <a:t>t.y</a:t>
            </a:r>
            <a:r>
              <a:rPr lang="lt-LT" dirty="0"/>
              <a:t>. rangas neviršys 4.</a:t>
            </a:r>
          </a:p>
          <a:p>
            <a:pPr eaLnBrk="1" hangingPunct="1"/>
            <a:endParaRPr lang="lt-LT" dirty="0"/>
          </a:p>
          <a:p>
            <a:pPr eaLnBrk="1" hangingPunct="1"/>
            <a:r>
              <a:rPr lang="lt-LT" dirty="0"/>
              <a:t>Pradedame pertvarkius:</a:t>
            </a:r>
          </a:p>
          <a:p>
            <a:pPr eaLnBrk="1" hangingPunct="1"/>
            <a:r>
              <a:rPr lang="lt-LT" dirty="0" smtClean="0"/>
              <a:t>1eil.-2eil</a:t>
            </a:r>
            <a:endParaRPr lang="lt-LT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32686" y="290364"/>
          <a:ext cx="277091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108197" r="-400000" b="-4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208197" r="-400000" b="-3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313333" r="-400000" b="-22833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406557" r="-400000" b="-1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506557" r="-400000" b="-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79462" y="4300339"/>
          <a:ext cx="277091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t="-108197" r="-400000" b="-4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t="-208197" r="-400000" b="-3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t="-313333" r="-400000" b="-23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t="-406557" r="-400000" b="-12623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t="-506557" r="-400000" b="-2623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7950" y="3292475"/>
            <a:ext cx="29511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t-LT" dirty="0"/>
              <a:t>Pradedame pertvarkius:</a:t>
            </a:r>
          </a:p>
          <a:p>
            <a:pPr eaLnBrk="1" hangingPunct="1"/>
            <a:r>
              <a:rPr lang="lt-LT" dirty="0" smtClean="0"/>
              <a:t>1eil.-2eil.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203798" y="4315966"/>
          <a:ext cx="277091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4"/>
                      <a:stretch>
                        <a:fillRect l="-1099" t="-108197" r="-400000" b="-4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4"/>
                      <a:stretch>
                        <a:fillRect l="-1099" t="-208197" r="-400000" b="-3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4"/>
                      <a:stretch>
                        <a:fillRect l="-1099" t="-313333" r="-400000" b="-22833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4"/>
                      <a:stretch>
                        <a:fillRect l="-1099" t="-406557" r="-400000" b="-1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4"/>
                      <a:stretch>
                        <a:fillRect l="-1099" t="-506557" r="-400000" b="-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132138" y="3308350"/>
            <a:ext cx="2952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t-LT" dirty="0"/>
              <a:t>3 </a:t>
            </a:r>
            <a:r>
              <a:rPr lang="lt-LT" dirty="0" smtClean="0"/>
              <a:t>eil.- </a:t>
            </a:r>
            <a:r>
              <a:rPr lang="lt-LT" dirty="0"/>
              <a:t>1 </a:t>
            </a:r>
            <a:r>
              <a:rPr lang="lt-LT" dirty="0" smtClean="0"/>
              <a:t>eil. </a:t>
            </a:r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6156126" y="4318248"/>
          <a:ext cx="277091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5"/>
                      <a:stretch>
                        <a:fillRect l="-1099" t="-108197" r="-400000" b="-4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5"/>
                      <a:stretch>
                        <a:fillRect l="-1099" t="-208197" r="-400000" b="-3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5"/>
                      <a:stretch>
                        <a:fillRect l="-1099" t="-313333" r="-400000" b="-23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5"/>
                      <a:stretch>
                        <a:fillRect l="-1099" t="-406557" r="-400000" b="-12623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5"/>
                      <a:stretch>
                        <a:fillRect l="-1099" t="-506557" r="-400000" b="-2623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084888" y="3309938"/>
            <a:ext cx="29511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t-LT" dirty="0"/>
              <a:t>2 </a:t>
            </a:r>
            <a:r>
              <a:rPr lang="lt-LT" dirty="0" err="1"/>
              <a:t>eil</a:t>
            </a:r>
            <a:r>
              <a:rPr lang="lt-LT" dirty="0"/>
              <a:t>*(-1);</a:t>
            </a:r>
          </a:p>
          <a:p>
            <a:pPr eaLnBrk="1" hangingPunct="1"/>
            <a:r>
              <a:rPr lang="lt-LT" dirty="0" smtClean="0"/>
              <a:t>4 </a:t>
            </a:r>
            <a:r>
              <a:rPr lang="lt-LT" dirty="0"/>
              <a:t>eil. + </a:t>
            </a:r>
            <a:r>
              <a:rPr lang="lt-LT" dirty="0" smtClean="0"/>
              <a:t>5eil</a:t>
            </a:r>
            <a:r>
              <a:rPr lang="lt-LT" dirty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67544" y="332656"/>
          <a:ext cx="277091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108197" r="-400000" b="-4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208197" r="-400000" b="-3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313333" r="-400000" b="-22833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406557" r="-400000" b="-1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506557" r="-400000" b="-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3924300" y="404813"/>
            <a:ext cx="48958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t-LT"/>
              <a:t>4 ir 5 eilutes dauginame iš (-1). Nulinės eilutės nerašysime. Likusias perrašome taip, kad gautųme vienetinę matricą</a:t>
            </a:r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7544" y="3068960"/>
          <a:ext cx="277091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l="-1099" t="-108197" r="-400000" b="-3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l="-1099" t="-208197" r="-400000" b="-2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l="-1099" t="-308197" r="-400000" b="-1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l="-1099" t="-408197" r="-400000" b="-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84663" y="2924175"/>
            <a:ext cx="41751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t-LT"/>
              <a:t>Gautos vienetinės matricos dydis 4x4, rangas lygus 4, t.y. yra 4 nepriklausomi ciklai.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510655" y="305737"/>
            <a:ext cx="6365601" cy="4332463"/>
            <a:chOff x="510654" y="234497"/>
            <a:chExt cx="8526397" cy="6395826"/>
          </a:xfrm>
        </p:grpSpPr>
        <p:grpSp>
          <p:nvGrpSpPr>
            <p:cNvPr id="44" name="Group 43"/>
            <p:cNvGrpSpPr/>
            <p:nvPr/>
          </p:nvGrpSpPr>
          <p:grpSpPr>
            <a:xfrm>
              <a:off x="827583" y="836712"/>
              <a:ext cx="7056785" cy="5112568"/>
              <a:chOff x="827584" y="836712"/>
              <a:chExt cx="6192688" cy="4320480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1259632" y="1556792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3" name="Oval 2"/>
              <p:cNvSpPr/>
              <p:nvPr/>
            </p:nvSpPr>
            <p:spPr>
              <a:xfrm>
                <a:off x="3779912" y="836712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4" name="Oval 3"/>
              <p:cNvSpPr/>
              <p:nvPr/>
            </p:nvSpPr>
            <p:spPr>
              <a:xfrm>
                <a:off x="4644008" y="3038019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827584" y="3645024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3779912" y="4941168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804248" y="319416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cxnSp>
            <p:nvCxnSpPr>
              <p:cNvPr id="12" name="Straight Connector 11"/>
              <p:cNvCxnSpPr>
                <a:stCxn id="5" idx="0"/>
                <a:endCxn id="2" idx="4"/>
              </p:cNvCxnSpPr>
              <p:nvPr/>
            </p:nvCxnSpPr>
            <p:spPr>
              <a:xfrm flipV="1">
                <a:off x="935596" y="1772816"/>
                <a:ext cx="432048" cy="1872208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>
                <a:stCxn id="2" idx="7"/>
                <a:endCxn id="3" idx="2"/>
              </p:cNvCxnSpPr>
              <p:nvPr/>
            </p:nvCxnSpPr>
            <p:spPr>
              <a:xfrm flipV="1">
                <a:off x="1444020" y="944724"/>
                <a:ext cx="2335892" cy="643704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>
                <a:stCxn id="5" idx="6"/>
                <a:endCxn id="4" idx="2"/>
              </p:cNvCxnSpPr>
              <p:nvPr/>
            </p:nvCxnSpPr>
            <p:spPr>
              <a:xfrm flipV="1">
                <a:off x="1043608" y="3146031"/>
                <a:ext cx="3600400" cy="607005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stCxn id="4" idx="0"/>
                <a:endCxn id="3" idx="4"/>
              </p:cNvCxnSpPr>
              <p:nvPr/>
            </p:nvCxnSpPr>
            <p:spPr>
              <a:xfrm flipH="1" flipV="1">
                <a:off x="3887924" y="1052736"/>
                <a:ext cx="864096" cy="1985283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stCxn id="5" idx="5"/>
                <a:endCxn id="6" idx="2"/>
              </p:cNvCxnSpPr>
              <p:nvPr/>
            </p:nvCxnSpPr>
            <p:spPr>
              <a:xfrm>
                <a:off x="1011972" y="3829412"/>
                <a:ext cx="2767940" cy="1219768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stCxn id="3" idx="6"/>
                <a:endCxn id="9" idx="1"/>
              </p:cNvCxnSpPr>
              <p:nvPr/>
            </p:nvCxnSpPr>
            <p:spPr>
              <a:xfrm>
                <a:off x="3995936" y="944724"/>
                <a:ext cx="2839948" cy="2281078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endCxn id="9" idx="3"/>
              </p:cNvCxnSpPr>
              <p:nvPr/>
            </p:nvCxnSpPr>
            <p:spPr>
              <a:xfrm flipV="1">
                <a:off x="4011129" y="3378554"/>
                <a:ext cx="2824755" cy="1670626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stCxn id="6" idx="7"/>
                <a:endCxn id="4" idx="4"/>
              </p:cNvCxnSpPr>
              <p:nvPr/>
            </p:nvCxnSpPr>
            <p:spPr>
              <a:xfrm flipV="1">
                <a:off x="3964300" y="3254043"/>
                <a:ext cx="787720" cy="1718761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>
                <a:stCxn id="4" idx="6"/>
                <a:endCxn id="9" idx="2"/>
              </p:cNvCxnSpPr>
              <p:nvPr/>
            </p:nvCxnSpPr>
            <p:spPr>
              <a:xfrm>
                <a:off x="4860032" y="3146031"/>
                <a:ext cx="1944216" cy="156147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5" name="TextBox 44"/>
            <p:cNvSpPr txBox="1"/>
            <p:nvPr/>
          </p:nvSpPr>
          <p:spPr>
            <a:xfrm>
              <a:off x="3937888" y="234497"/>
              <a:ext cx="14848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dirty="0" smtClean="0"/>
                <a:t>Žiogai</a:t>
              </a:r>
              <a:endParaRPr lang="lt-LT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552243" y="3169296"/>
              <a:ext cx="14848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dirty="0" smtClean="0"/>
                <a:t>Pelkė</a:t>
              </a:r>
              <a:endParaRPr lang="lt-LT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821451" y="6039658"/>
              <a:ext cx="1936263" cy="590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dirty="0" smtClean="0"/>
                <a:t>Musmirės</a:t>
              </a:r>
              <a:endParaRPr lang="lt-LT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422699" y="3041482"/>
              <a:ext cx="14848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dirty="0" smtClean="0"/>
                <a:t>Boružėlė</a:t>
              </a:r>
              <a:endParaRPr lang="lt-LT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52785" y="945275"/>
              <a:ext cx="14848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dirty="0" smtClean="0"/>
                <a:t>Pušynas</a:t>
              </a:r>
              <a:endParaRPr lang="lt-LT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10654" y="4609281"/>
              <a:ext cx="14848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dirty="0" smtClean="0"/>
                <a:t>Elniukai</a:t>
              </a:r>
              <a:endParaRPr lang="lt-LT" dirty="0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6615431" y="599247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Grįžkime prie pradinio uždavinio</a:t>
            </a:r>
            <a:endParaRPr lang="lt-LT" dirty="0"/>
          </a:p>
        </p:txBody>
      </p:sp>
      <p:sp>
        <p:nvSpPr>
          <p:cNvPr id="7" name="TextBox 6"/>
          <p:cNvSpPr txBox="1"/>
          <p:nvPr/>
        </p:nvSpPr>
        <p:spPr>
          <a:xfrm>
            <a:off x="6614324" y="1721367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Suteikime briaunoms kryptis ir numerius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40545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88498" y="307017"/>
            <a:ext cx="3849548" cy="2387003"/>
            <a:chOff x="-641090" y="48501"/>
            <a:chExt cx="10502478" cy="6547922"/>
          </a:xfrm>
        </p:grpSpPr>
        <p:grpSp>
          <p:nvGrpSpPr>
            <p:cNvPr id="44" name="Group 43"/>
            <p:cNvGrpSpPr/>
            <p:nvPr/>
          </p:nvGrpSpPr>
          <p:grpSpPr>
            <a:xfrm>
              <a:off x="827583" y="836712"/>
              <a:ext cx="7056785" cy="5112568"/>
              <a:chOff x="827584" y="836712"/>
              <a:chExt cx="6192688" cy="4320480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1259632" y="1556792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3" name="Oval 2"/>
              <p:cNvSpPr/>
              <p:nvPr/>
            </p:nvSpPr>
            <p:spPr>
              <a:xfrm>
                <a:off x="3779912" y="836712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4" name="Oval 3"/>
              <p:cNvSpPr/>
              <p:nvPr/>
            </p:nvSpPr>
            <p:spPr>
              <a:xfrm>
                <a:off x="4644008" y="3038019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827584" y="3645024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3779912" y="4941168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804248" y="319416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cxnSp>
            <p:nvCxnSpPr>
              <p:cNvPr id="12" name="Straight Connector 11"/>
              <p:cNvCxnSpPr>
                <a:stCxn id="5" idx="0"/>
                <a:endCxn id="2" idx="4"/>
              </p:cNvCxnSpPr>
              <p:nvPr/>
            </p:nvCxnSpPr>
            <p:spPr>
              <a:xfrm flipV="1">
                <a:off x="935596" y="1772816"/>
                <a:ext cx="432048" cy="1872208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>
                <a:stCxn id="2" idx="7"/>
                <a:endCxn id="3" idx="2"/>
              </p:cNvCxnSpPr>
              <p:nvPr/>
            </p:nvCxnSpPr>
            <p:spPr>
              <a:xfrm flipV="1">
                <a:off x="1444020" y="944724"/>
                <a:ext cx="2335892" cy="643704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>
                <a:stCxn id="5" idx="6"/>
                <a:endCxn id="4" idx="2"/>
              </p:cNvCxnSpPr>
              <p:nvPr/>
            </p:nvCxnSpPr>
            <p:spPr>
              <a:xfrm flipV="1">
                <a:off x="1043608" y="3146031"/>
                <a:ext cx="3600400" cy="607005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stCxn id="4" idx="0"/>
                <a:endCxn id="3" idx="4"/>
              </p:cNvCxnSpPr>
              <p:nvPr/>
            </p:nvCxnSpPr>
            <p:spPr>
              <a:xfrm flipH="1" flipV="1">
                <a:off x="3887924" y="1052736"/>
                <a:ext cx="864096" cy="1985283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stCxn id="5" idx="5"/>
                <a:endCxn id="6" idx="2"/>
              </p:cNvCxnSpPr>
              <p:nvPr/>
            </p:nvCxnSpPr>
            <p:spPr>
              <a:xfrm>
                <a:off x="1011972" y="3829412"/>
                <a:ext cx="2767940" cy="1219768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stCxn id="3" idx="6"/>
                <a:endCxn id="9" idx="1"/>
              </p:cNvCxnSpPr>
              <p:nvPr/>
            </p:nvCxnSpPr>
            <p:spPr>
              <a:xfrm>
                <a:off x="3995936" y="944724"/>
                <a:ext cx="2839948" cy="2281078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endCxn id="9" idx="3"/>
              </p:cNvCxnSpPr>
              <p:nvPr/>
            </p:nvCxnSpPr>
            <p:spPr>
              <a:xfrm flipV="1">
                <a:off x="4011129" y="3378554"/>
                <a:ext cx="2824755" cy="167062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stCxn id="6" idx="7"/>
                <a:endCxn id="4" idx="4"/>
              </p:cNvCxnSpPr>
              <p:nvPr/>
            </p:nvCxnSpPr>
            <p:spPr>
              <a:xfrm flipV="1">
                <a:off x="3964300" y="3254043"/>
                <a:ext cx="787720" cy="1718761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>
                <a:stCxn id="4" idx="6"/>
                <a:endCxn id="9" idx="2"/>
              </p:cNvCxnSpPr>
              <p:nvPr/>
            </p:nvCxnSpPr>
            <p:spPr>
              <a:xfrm>
                <a:off x="4860032" y="3146031"/>
                <a:ext cx="1944216" cy="156147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5" name="TextBox 44"/>
            <p:cNvSpPr txBox="1"/>
            <p:nvPr/>
          </p:nvSpPr>
          <p:spPr>
            <a:xfrm>
              <a:off x="3450070" y="48501"/>
              <a:ext cx="3945251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Žiogai</a:t>
              </a:r>
              <a:endParaRPr lang="lt-LT" sz="14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394306" y="2815904"/>
              <a:ext cx="2467082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Pelkė</a:t>
              </a:r>
              <a:endParaRPr lang="lt-LT" sz="14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269914" y="5752143"/>
              <a:ext cx="3852797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Musmirės</a:t>
              </a:r>
              <a:endParaRPr lang="lt-LT" sz="14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006729" y="2725125"/>
              <a:ext cx="2413930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Boružėlė</a:t>
              </a:r>
              <a:endParaRPr lang="lt-LT" sz="14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-186356" y="874147"/>
              <a:ext cx="3110959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Pušynas</a:t>
              </a:r>
              <a:endParaRPr lang="lt-LT" sz="14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-641090" y="4300218"/>
              <a:ext cx="2155793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Elniukai</a:t>
              </a:r>
              <a:endParaRPr lang="lt-LT" sz="14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8988" y="4297590"/>
            <a:ext cx="3849548" cy="2387003"/>
            <a:chOff x="-641090" y="48501"/>
            <a:chExt cx="10502478" cy="6547922"/>
          </a:xfrm>
        </p:grpSpPr>
        <p:grpSp>
          <p:nvGrpSpPr>
            <p:cNvPr id="27" name="Group 26"/>
            <p:cNvGrpSpPr/>
            <p:nvPr/>
          </p:nvGrpSpPr>
          <p:grpSpPr>
            <a:xfrm>
              <a:off x="827583" y="836712"/>
              <a:ext cx="7056785" cy="5112568"/>
              <a:chOff x="827584" y="836712"/>
              <a:chExt cx="6192688" cy="4320480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1259632" y="1556792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3779912" y="836712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4644008" y="3038019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827584" y="3645024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779912" y="4941168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6804248" y="319416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cxnSp>
            <p:nvCxnSpPr>
              <p:cNvPr id="43" name="Straight Connector 42"/>
              <p:cNvCxnSpPr>
                <a:stCxn id="40" idx="0"/>
                <a:endCxn id="37" idx="4"/>
              </p:cNvCxnSpPr>
              <p:nvPr/>
            </p:nvCxnSpPr>
            <p:spPr>
              <a:xfrm flipV="1">
                <a:off x="935596" y="1772816"/>
                <a:ext cx="432048" cy="1872208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stCxn id="37" idx="7"/>
                <a:endCxn id="38" idx="2"/>
              </p:cNvCxnSpPr>
              <p:nvPr/>
            </p:nvCxnSpPr>
            <p:spPr>
              <a:xfrm flipV="1">
                <a:off x="1444020" y="944724"/>
                <a:ext cx="2335892" cy="643704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>
                <a:stCxn id="40" idx="6"/>
                <a:endCxn id="39" idx="2"/>
              </p:cNvCxnSpPr>
              <p:nvPr/>
            </p:nvCxnSpPr>
            <p:spPr>
              <a:xfrm flipV="1">
                <a:off x="1043608" y="3146031"/>
                <a:ext cx="3600400" cy="607005"/>
              </a:xfrm>
              <a:prstGeom prst="line">
                <a:avLst/>
              </a:prstGeom>
              <a:ln w="25400">
                <a:solidFill>
                  <a:srgbClr val="FF66CC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>
                <a:stCxn id="39" idx="0"/>
                <a:endCxn id="38" idx="4"/>
              </p:cNvCxnSpPr>
              <p:nvPr/>
            </p:nvCxnSpPr>
            <p:spPr>
              <a:xfrm flipH="1" flipV="1">
                <a:off x="3887924" y="1052736"/>
                <a:ext cx="864096" cy="1985283"/>
              </a:xfrm>
              <a:prstGeom prst="line">
                <a:avLst/>
              </a:prstGeom>
              <a:ln w="25400">
                <a:solidFill>
                  <a:srgbClr val="FF66CC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>
                <a:stCxn id="40" idx="5"/>
                <a:endCxn id="41" idx="2"/>
              </p:cNvCxnSpPr>
              <p:nvPr/>
            </p:nvCxnSpPr>
            <p:spPr>
              <a:xfrm>
                <a:off x="1011972" y="3829412"/>
                <a:ext cx="2767940" cy="1219768"/>
              </a:xfrm>
              <a:prstGeom prst="line">
                <a:avLst/>
              </a:prstGeom>
              <a:ln w="25400">
                <a:solidFill>
                  <a:srgbClr val="FF66CC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>
                <a:stCxn id="38" idx="6"/>
                <a:endCxn id="42" idx="1"/>
              </p:cNvCxnSpPr>
              <p:nvPr/>
            </p:nvCxnSpPr>
            <p:spPr>
              <a:xfrm>
                <a:off x="3995936" y="944724"/>
                <a:ext cx="2839948" cy="2281078"/>
              </a:xfrm>
              <a:prstGeom prst="line">
                <a:avLst/>
              </a:prstGeom>
              <a:ln w="25400">
                <a:solidFill>
                  <a:srgbClr val="FF66CC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>
                <a:endCxn id="42" idx="3"/>
              </p:cNvCxnSpPr>
              <p:nvPr/>
            </p:nvCxnSpPr>
            <p:spPr>
              <a:xfrm flipV="1">
                <a:off x="4011129" y="3378554"/>
                <a:ext cx="2824755" cy="1670626"/>
              </a:xfrm>
              <a:prstGeom prst="line">
                <a:avLst/>
              </a:prstGeom>
              <a:ln w="25400">
                <a:solidFill>
                  <a:srgbClr val="FF66CC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>
                <a:stCxn id="41" idx="7"/>
                <a:endCxn id="39" idx="4"/>
              </p:cNvCxnSpPr>
              <p:nvPr/>
            </p:nvCxnSpPr>
            <p:spPr>
              <a:xfrm flipV="1">
                <a:off x="3964300" y="3254043"/>
                <a:ext cx="787720" cy="1718761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>
                <a:stCxn id="39" idx="6"/>
                <a:endCxn id="42" idx="2"/>
              </p:cNvCxnSpPr>
              <p:nvPr/>
            </p:nvCxnSpPr>
            <p:spPr>
              <a:xfrm>
                <a:off x="4860032" y="3146031"/>
                <a:ext cx="1944216" cy="156147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8" name="TextBox 27"/>
            <p:cNvSpPr txBox="1"/>
            <p:nvPr/>
          </p:nvSpPr>
          <p:spPr>
            <a:xfrm>
              <a:off x="3450070" y="48501"/>
              <a:ext cx="3945251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Žiogai</a:t>
              </a:r>
              <a:endParaRPr lang="lt-LT" sz="14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394306" y="2815904"/>
              <a:ext cx="2467082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Pelkė</a:t>
              </a:r>
              <a:endParaRPr lang="lt-LT" sz="14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269914" y="5752143"/>
              <a:ext cx="3852797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Musmirės</a:t>
              </a:r>
              <a:endParaRPr lang="lt-LT" sz="14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006729" y="2725125"/>
              <a:ext cx="2413930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Boružėlė</a:t>
              </a:r>
              <a:endParaRPr lang="lt-LT" sz="14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-186356" y="874147"/>
              <a:ext cx="3110959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Pušynas</a:t>
              </a:r>
              <a:endParaRPr lang="lt-LT" sz="1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-641090" y="4300218"/>
              <a:ext cx="2155793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Elniukai</a:t>
              </a:r>
              <a:endParaRPr lang="lt-LT" sz="1400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294452" y="122354"/>
            <a:ext cx="3849548" cy="2387003"/>
            <a:chOff x="-641090" y="48501"/>
            <a:chExt cx="10502478" cy="6547922"/>
          </a:xfrm>
        </p:grpSpPr>
        <p:grpSp>
          <p:nvGrpSpPr>
            <p:cNvPr id="61" name="Group 60"/>
            <p:cNvGrpSpPr/>
            <p:nvPr/>
          </p:nvGrpSpPr>
          <p:grpSpPr>
            <a:xfrm>
              <a:off x="827583" y="836712"/>
              <a:ext cx="7056785" cy="5112568"/>
              <a:chOff x="827584" y="836712"/>
              <a:chExt cx="6192688" cy="4320480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1259632" y="1556792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3779912" y="836712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4644008" y="3038019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827584" y="3645024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3779912" y="4941168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04248" y="319416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cxnSp>
            <p:nvCxnSpPr>
              <p:cNvPr id="74" name="Straight Connector 73"/>
              <p:cNvCxnSpPr>
                <a:stCxn id="71" idx="0"/>
                <a:endCxn id="68" idx="4"/>
              </p:cNvCxnSpPr>
              <p:nvPr/>
            </p:nvCxnSpPr>
            <p:spPr>
              <a:xfrm flipV="1">
                <a:off x="935596" y="1772816"/>
                <a:ext cx="432048" cy="1872208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>
                <a:stCxn id="68" idx="7"/>
                <a:endCxn id="69" idx="2"/>
              </p:cNvCxnSpPr>
              <p:nvPr/>
            </p:nvCxnSpPr>
            <p:spPr>
              <a:xfrm flipV="1">
                <a:off x="1444020" y="944724"/>
                <a:ext cx="2335892" cy="643704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>
                <a:stCxn id="71" idx="6"/>
                <a:endCxn id="70" idx="2"/>
              </p:cNvCxnSpPr>
              <p:nvPr/>
            </p:nvCxnSpPr>
            <p:spPr>
              <a:xfrm flipV="1">
                <a:off x="1043608" y="3146031"/>
                <a:ext cx="3600400" cy="607005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>
                <a:stCxn id="70" idx="0"/>
                <a:endCxn id="69" idx="4"/>
              </p:cNvCxnSpPr>
              <p:nvPr/>
            </p:nvCxnSpPr>
            <p:spPr>
              <a:xfrm flipH="1" flipV="1">
                <a:off x="3887924" y="1052736"/>
                <a:ext cx="864096" cy="1985283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>
                <a:stCxn id="71" idx="5"/>
                <a:endCxn id="72" idx="2"/>
              </p:cNvCxnSpPr>
              <p:nvPr/>
            </p:nvCxnSpPr>
            <p:spPr>
              <a:xfrm>
                <a:off x="1011972" y="3829412"/>
                <a:ext cx="2767940" cy="1219768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>
                <a:stCxn id="69" idx="6"/>
                <a:endCxn id="73" idx="1"/>
              </p:cNvCxnSpPr>
              <p:nvPr/>
            </p:nvCxnSpPr>
            <p:spPr>
              <a:xfrm>
                <a:off x="3995936" y="944724"/>
                <a:ext cx="2839948" cy="2281078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>
                <a:endCxn id="73" idx="3"/>
              </p:cNvCxnSpPr>
              <p:nvPr/>
            </p:nvCxnSpPr>
            <p:spPr>
              <a:xfrm flipV="1">
                <a:off x="4011129" y="3378554"/>
                <a:ext cx="2824755" cy="1670626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>
                <a:stCxn id="72" idx="7"/>
                <a:endCxn id="70" idx="4"/>
              </p:cNvCxnSpPr>
              <p:nvPr/>
            </p:nvCxnSpPr>
            <p:spPr>
              <a:xfrm flipV="1">
                <a:off x="3964300" y="3254043"/>
                <a:ext cx="787720" cy="1718761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>
                <a:stCxn id="70" idx="6"/>
                <a:endCxn id="73" idx="2"/>
              </p:cNvCxnSpPr>
              <p:nvPr/>
            </p:nvCxnSpPr>
            <p:spPr>
              <a:xfrm>
                <a:off x="4860032" y="3146031"/>
                <a:ext cx="1944216" cy="156147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2" name="TextBox 61"/>
            <p:cNvSpPr txBox="1"/>
            <p:nvPr/>
          </p:nvSpPr>
          <p:spPr>
            <a:xfrm>
              <a:off x="3450070" y="48501"/>
              <a:ext cx="3945251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Žiogai</a:t>
              </a:r>
              <a:endParaRPr lang="lt-LT" sz="14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394306" y="2815904"/>
              <a:ext cx="2467082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Pelkė</a:t>
              </a:r>
              <a:endParaRPr lang="lt-LT" sz="14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269914" y="5752143"/>
              <a:ext cx="3852797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Musmirės</a:t>
              </a:r>
              <a:endParaRPr lang="lt-LT" sz="14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006729" y="2725125"/>
              <a:ext cx="2413930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Boružėlė</a:t>
              </a:r>
              <a:endParaRPr lang="lt-LT" sz="1400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-186356" y="874147"/>
              <a:ext cx="3110959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Pušynas</a:t>
              </a:r>
              <a:endParaRPr lang="lt-LT" sz="14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-641090" y="4300218"/>
              <a:ext cx="2155793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Elniukai</a:t>
              </a:r>
              <a:endParaRPr lang="lt-LT" sz="1400" dirty="0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5382659" y="4207569"/>
            <a:ext cx="3849548" cy="2387003"/>
            <a:chOff x="-641090" y="48501"/>
            <a:chExt cx="10502478" cy="6547922"/>
          </a:xfrm>
        </p:grpSpPr>
        <p:grpSp>
          <p:nvGrpSpPr>
            <p:cNvPr id="84" name="Group 83"/>
            <p:cNvGrpSpPr/>
            <p:nvPr/>
          </p:nvGrpSpPr>
          <p:grpSpPr>
            <a:xfrm>
              <a:off x="827583" y="836712"/>
              <a:ext cx="7056785" cy="5112568"/>
              <a:chOff x="827584" y="836712"/>
              <a:chExt cx="6192688" cy="4320480"/>
            </a:xfrm>
          </p:grpSpPr>
          <p:sp>
            <p:nvSpPr>
              <p:cNvPr id="91" name="Oval 90"/>
              <p:cNvSpPr/>
              <p:nvPr/>
            </p:nvSpPr>
            <p:spPr>
              <a:xfrm>
                <a:off x="1259632" y="1556792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3779912" y="836712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4644008" y="3038019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827584" y="3645024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3779912" y="4941168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6804248" y="319416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cxnSp>
            <p:nvCxnSpPr>
              <p:cNvPr id="97" name="Straight Connector 96"/>
              <p:cNvCxnSpPr>
                <a:stCxn id="94" idx="0"/>
                <a:endCxn id="91" idx="4"/>
              </p:cNvCxnSpPr>
              <p:nvPr/>
            </p:nvCxnSpPr>
            <p:spPr>
              <a:xfrm flipV="1">
                <a:off x="935596" y="1772816"/>
                <a:ext cx="432048" cy="1872208"/>
              </a:xfrm>
              <a:prstGeom prst="line">
                <a:avLst/>
              </a:prstGeom>
              <a:ln w="25400">
                <a:solidFill>
                  <a:srgbClr val="FF99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>
                <a:stCxn id="91" idx="7"/>
                <a:endCxn id="92" idx="2"/>
              </p:cNvCxnSpPr>
              <p:nvPr/>
            </p:nvCxnSpPr>
            <p:spPr>
              <a:xfrm flipV="1">
                <a:off x="1444020" y="944724"/>
                <a:ext cx="2335892" cy="643704"/>
              </a:xfrm>
              <a:prstGeom prst="line">
                <a:avLst/>
              </a:prstGeom>
              <a:ln w="25400">
                <a:solidFill>
                  <a:srgbClr val="FF99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>
                <a:stCxn id="94" idx="6"/>
                <a:endCxn id="93" idx="2"/>
              </p:cNvCxnSpPr>
              <p:nvPr/>
            </p:nvCxnSpPr>
            <p:spPr>
              <a:xfrm flipV="1">
                <a:off x="1043608" y="3146031"/>
                <a:ext cx="3600400" cy="607005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>
                <a:stCxn id="93" idx="0"/>
                <a:endCxn id="92" idx="4"/>
              </p:cNvCxnSpPr>
              <p:nvPr/>
            </p:nvCxnSpPr>
            <p:spPr>
              <a:xfrm flipH="1" flipV="1">
                <a:off x="3887924" y="1052736"/>
                <a:ext cx="864096" cy="1985283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>
                <a:stCxn id="94" idx="5"/>
                <a:endCxn id="95" idx="2"/>
              </p:cNvCxnSpPr>
              <p:nvPr/>
            </p:nvCxnSpPr>
            <p:spPr>
              <a:xfrm>
                <a:off x="1011972" y="3829412"/>
                <a:ext cx="2767940" cy="1219768"/>
              </a:xfrm>
              <a:prstGeom prst="line">
                <a:avLst/>
              </a:prstGeom>
              <a:ln w="25400">
                <a:solidFill>
                  <a:srgbClr val="FF99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>
                <a:stCxn id="92" idx="6"/>
                <a:endCxn id="96" idx="1"/>
              </p:cNvCxnSpPr>
              <p:nvPr/>
            </p:nvCxnSpPr>
            <p:spPr>
              <a:xfrm>
                <a:off x="3995936" y="944724"/>
                <a:ext cx="2839948" cy="2281078"/>
              </a:xfrm>
              <a:prstGeom prst="line">
                <a:avLst/>
              </a:prstGeom>
              <a:ln w="25400">
                <a:solidFill>
                  <a:srgbClr val="FF99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>
                <a:endCxn id="96" idx="3"/>
              </p:cNvCxnSpPr>
              <p:nvPr/>
            </p:nvCxnSpPr>
            <p:spPr>
              <a:xfrm flipV="1">
                <a:off x="4011129" y="3378554"/>
                <a:ext cx="2824755" cy="1670626"/>
              </a:xfrm>
              <a:prstGeom prst="line">
                <a:avLst/>
              </a:prstGeom>
              <a:ln w="25400">
                <a:solidFill>
                  <a:srgbClr val="FF99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>
                <a:stCxn id="95" idx="7"/>
                <a:endCxn id="93" idx="4"/>
              </p:cNvCxnSpPr>
              <p:nvPr/>
            </p:nvCxnSpPr>
            <p:spPr>
              <a:xfrm flipV="1">
                <a:off x="3964300" y="3254043"/>
                <a:ext cx="787720" cy="1718761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>
                <a:stCxn id="93" idx="6"/>
                <a:endCxn id="96" idx="2"/>
              </p:cNvCxnSpPr>
              <p:nvPr/>
            </p:nvCxnSpPr>
            <p:spPr>
              <a:xfrm>
                <a:off x="4860032" y="3146031"/>
                <a:ext cx="1944216" cy="156147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5" name="TextBox 84"/>
            <p:cNvSpPr txBox="1"/>
            <p:nvPr/>
          </p:nvSpPr>
          <p:spPr>
            <a:xfrm>
              <a:off x="3450070" y="48501"/>
              <a:ext cx="3945251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Žiogai</a:t>
              </a:r>
              <a:endParaRPr lang="lt-LT" sz="14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7394306" y="2815904"/>
              <a:ext cx="2467082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Pelkė</a:t>
              </a:r>
              <a:endParaRPr lang="lt-LT" sz="1400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269914" y="5752143"/>
              <a:ext cx="3852797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Musmirės</a:t>
              </a:r>
              <a:endParaRPr lang="lt-LT" sz="1400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006729" y="2725125"/>
              <a:ext cx="2413930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Boružėlė</a:t>
              </a:r>
              <a:endParaRPr lang="lt-LT" sz="1400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-186356" y="874147"/>
              <a:ext cx="3110959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Pušynas</a:t>
              </a:r>
              <a:endParaRPr lang="lt-LT" sz="1400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-641090" y="4300218"/>
              <a:ext cx="2155793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Elniukai</a:t>
              </a:r>
              <a:endParaRPr lang="lt-LT" sz="1400" dirty="0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2686620" y="2131420"/>
            <a:ext cx="3849548" cy="2387003"/>
            <a:chOff x="-641090" y="48501"/>
            <a:chExt cx="10502478" cy="6547922"/>
          </a:xfrm>
        </p:grpSpPr>
        <p:grpSp>
          <p:nvGrpSpPr>
            <p:cNvPr id="107" name="Group 106"/>
            <p:cNvGrpSpPr/>
            <p:nvPr/>
          </p:nvGrpSpPr>
          <p:grpSpPr>
            <a:xfrm>
              <a:off x="827583" y="836712"/>
              <a:ext cx="7056785" cy="5112568"/>
              <a:chOff x="827584" y="836712"/>
              <a:chExt cx="6192688" cy="4320480"/>
            </a:xfrm>
          </p:grpSpPr>
          <p:sp>
            <p:nvSpPr>
              <p:cNvPr id="114" name="Oval 113"/>
              <p:cNvSpPr/>
              <p:nvPr/>
            </p:nvSpPr>
            <p:spPr>
              <a:xfrm>
                <a:off x="1259632" y="1556792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3779912" y="836712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4644008" y="3038019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827584" y="3645024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3779912" y="4941168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6804248" y="319416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cxnSp>
            <p:nvCxnSpPr>
              <p:cNvPr id="120" name="Straight Connector 119"/>
              <p:cNvCxnSpPr>
                <a:stCxn id="117" idx="0"/>
                <a:endCxn id="114" idx="4"/>
              </p:cNvCxnSpPr>
              <p:nvPr/>
            </p:nvCxnSpPr>
            <p:spPr>
              <a:xfrm flipV="1">
                <a:off x="935596" y="1772816"/>
                <a:ext cx="432048" cy="1872208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>
                <a:stCxn id="114" idx="7"/>
                <a:endCxn id="115" idx="2"/>
              </p:cNvCxnSpPr>
              <p:nvPr/>
            </p:nvCxnSpPr>
            <p:spPr>
              <a:xfrm flipV="1">
                <a:off x="1444020" y="944724"/>
                <a:ext cx="2335892" cy="643704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>
                <a:stCxn id="117" idx="6"/>
                <a:endCxn id="116" idx="2"/>
              </p:cNvCxnSpPr>
              <p:nvPr/>
            </p:nvCxnSpPr>
            <p:spPr>
              <a:xfrm flipV="1">
                <a:off x="1043608" y="3146031"/>
                <a:ext cx="3600400" cy="607005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>
                <a:stCxn id="116" idx="0"/>
                <a:endCxn id="115" idx="4"/>
              </p:cNvCxnSpPr>
              <p:nvPr/>
            </p:nvCxnSpPr>
            <p:spPr>
              <a:xfrm flipH="1" flipV="1">
                <a:off x="3887924" y="1052736"/>
                <a:ext cx="864096" cy="1985283"/>
              </a:xfrm>
              <a:prstGeom prst="line">
                <a:avLst/>
              </a:prstGeom>
              <a:ln w="25400">
                <a:solidFill>
                  <a:srgbClr val="00B0F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>
                <a:stCxn id="117" idx="5"/>
                <a:endCxn id="118" idx="2"/>
              </p:cNvCxnSpPr>
              <p:nvPr/>
            </p:nvCxnSpPr>
            <p:spPr>
              <a:xfrm>
                <a:off x="1011972" y="3829412"/>
                <a:ext cx="2767940" cy="1219768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>
                <a:stCxn id="115" idx="6"/>
                <a:endCxn id="119" idx="1"/>
              </p:cNvCxnSpPr>
              <p:nvPr/>
            </p:nvCxnSpPr>
            <p:spPr>
              <a:xfrm>
                <a:off x="3995936" y="944724"/>
                <a:ext cx="2839948" cy="2281078"/>
              </a:xfrm>
              <a:prstGeom prst="line">
                <a:avLst/>
              </a:prstGeom>
              <a:ln w="25400">
                <a:solidFill>
                  <a:srgbClr val="00B0F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>
                <a:endCxn id="119" idx="3"/>
              </p:cNvCxnSpPr>
              <p:nvPr/>
            </p:nvCxnSpPr>
            <p:spPr>
              <a:xfrm flipV="1">
                <a:off x="4011129" y="3378554"/>
                <a:ext cx="2824755" cy="1670626"/>
              </a:xfrm>
              <a:prstGeom prst="line">
                <a:avLst/>
              </a:prstGeom>
              <a:ln w="25400">
                <a:solidFill>
                  <a:srgbClr val="00B0F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>
                <a:stCxn id="118" idx="7"/>
                <a:endCxn id="116" idx="4"/>
              </p:cNvCxnSpPr>
              <p:nvPr/>
            </p:nvCxnSpPr>
            <p:spPr>
              <a:xfrm flipV="1">
                <a:off x="3964300" y="3254043"/>
                <a:ext cx="787720" cy="1718761"/>
              </a:xfrm>
              <a:prstGeom prst="line">
                <a:avLst/>
              </a:prstGeom>
              <a:ln w="25400">
                <a:solidFill>
                  <a:srgbClr val="00B0F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>
                <a:stCxn id="116" idx="6"/>
                <a:endCxn id="119" idx="2"/>
              </p:cNvCxnSpPr>
              <p:nvPr/>
            </p:nvCxnSpPr>
            <p:spPr>
              <a:xfrm>
                <a:off x="4860032" y="3146031"/>
                <a:ext cx="1944216" cy="156147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8" name="TextBox 107"/>
            <p:cNvSpPr txBox="1"/>
            <p:nvPr/>
          </p:nvSpPr>
          <p:spPr>
            <a:xfrm>
              <a:off x="3450070" y="48501"/>
              <a:ext cx="3945251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Žiogai</a:t>
              </a:r>
              <a:endParaRPr lang="lt-LT" sz="1400" dirty="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7394306" y="2815904"/>
              <a:ext cx="2467082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Pelkė</a:t>
              </a:r>
              <a:endParaRPr lang="lt-LT" sz="1400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3269914" y="5752143"/>
              <a:ext cx="3852797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Musmirės</a:t>
              </a:r>
              <a:endParaRPr lang="lt-LT" sz="1400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3006729" y="2725125"/>
              <a:ext cx="2413930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Boružėlė</a:t>
              </a:r>
              <a:endParaRPr lang="lt-LT" sz="1400" dirty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-186356" y="874147"/>
              <a:ext cx="3110959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Pušynas</a:t>
              </a:r>
              <a:endParaRPr lang="lt-LT" sz="1400" dirty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-641090" y="4300218"/>
              <a:ext cx="2155793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Elniukai</a:t>
              </a:r>
              <a:endParaRPr lang="lt-LT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83604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6615431" y="599247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Grįžkime prie pradinio uždavinio</a:t>
            </a:r>
            <a:endParaRPr lang="lt-LT" dirty="0"/>
          </a:p>
        </p:txBody>
      </p:sp>
      <p:sp>
        <p:nvSpPr>
          <p:cNvPr id="7" name="TextBox 6"/>
          <p:cNvSpPr txBox="1"/>
          <p:nvPr/>
        </p:nvSpPr>
        <p:spPr>
          <a:xfrm>
            <a:off x="6614324" y="1721367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Suteikime briaunoms kryptis ir numerius</a:t>
            </a:r>
            <a:endParaRPr lang="lt-LT" dirty="0"/>
          </a:p>
        </p:txBody>
      </p:sp>
      <p:grpSp>
        <p:nvGrpSpPr>
          <p:cNvPr id="10" name="Group 9"/>
          <p:cNvGrpSpPr/>
          <p:nvPr/>
        </p:nvGrpSpPr>
        <p:grpSpPr>
          <a:xfrm>
            <a:off x="510655" y="305737"/>
            <a:ext cx="6365601" cy="4332463"/>
            <a:chOff x="510655" y="305737"/>
            <a:chExt cx="6365601" cy="4332463"/>
          </a:xfrm>
        </p:grpSpPr>
        <p:grpSp>
          <p:nvGrpSpPr>
            <p:cNvPr id="51" name="Group 50"/>
            <p:cNvGrpSpPr/>
            <p:nvPr/>
          </p:nvGrpSpPr>
          <p:grpSpPr>
            <a:xfrm>
              <a:off x="510655" y="305737"/>
              <a:ext cx="6365601" cy="4332463"/>
              <a:chOff x="510654" y="234497"/>
              <a:chExt cx="8526397" cy="6395826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827583" y="836712"/>
                <a:ext cx="7056785" cy="5112568"/>
                <a:chOff x="827584" y="836712"/>
                <a:chExt cx="6192688" cy="4320480"/>
              </a:xfrm>
            </p:grpSpPr>
            <p:sp>
              <p:nvSpPr>
                <p:cNvPr id="2" name="Oval 1"/>
                <p:cNvSpPr/>
                <p:nvPr/>
              </p:nvSpPr>
              <p:spPr>
                <a:xfrm>
                  <a:off x="1259632" y="1556792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t-LT"/>
                </a:p>
              </p:txBody>
            </p:sp>
            <p:sp>
              <p:nvSpPr>
                <p:cNvPr id="3" name="Oval 2"/>
                <p:cNvSpPr/>
                <p:nvPr/>
              </p:nvSpPr>
              <p:spPr>
                <a:xfrm>
                  <a:off x="3779912" y="836712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t-LT"/>
                </a:p>
              </p:txBody>
            </p:sp>
            <p:sp>
              <p:nvSpPr>
                <p:cNvPr id="4" name="Oval 3"/>
                <p:cNvSpPr/>
                <p:nvPr/>
              </p:nvSpPr>
              <p:spPr>
                <a:xfrm>
                  <a:off x="4644008" y="3038019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t-LT"/>
                </a:p>
              </p:txBody>
            </p:sp>
            <p:sp>
              <p:nvSpPr>
                <p:cNvPr id="5" name="Oval 4"/>
                <p:cNvSpPr/>
                <p:nvPr/>
              </p:nvSpPr>
              <p:spPr>
                <a:xfrm>
                  <a:off x="827584" y="3645024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t-LT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>
                  <a:off x="3779912" y="4941168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t-LT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6804248" y="3194166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t-LT"/>
                </a:p>
              </p:txBody>
            </p:sp>
            <p:cxnSp>
              <p:nvCxnSpPr>
                <p:cNvPr id="12" name="Straight Connector 11"/>
                <p:cNvCxnSpPr>
                  <a:stCxn id="5" idx="0"/>
                  <a:endCxn id="2" idx="4"/>
                </p:cNvCxnSpPr>
                <p:nvPr/>
              </p:nvCxnSpPr>
              <p:spPr>
                <a:xfrm flipV="1">
                  <a:off x="935596" y="1772816"/>
                  <a:ext cx="432048" cy="1872208"/>
                </a:xfrm>
                <a:prstGeom prst="line">
                  <a:avLst/>
                </a:prstGeom>
                <a:ln w="25400">
                  <a:headEnd type="stealth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>
                  <a:stCxn id="2" idx="7"/>
                  <a:endCxn id="3" idx="2"/>
                </p:cNvCxnSpPr>
                <p:nvPr/>
              </p:nvCxnSpPr>
              <p:spPr>
                <a:xfrm flipV="1">
                  <a:off x="1444020" y="944724"/>
                  <a:ext cx="2335892" cy="643704"/>
                </a:xfrm>
                <a:prstGeom prst="line">
                  <a:avLst/>
                </a:prstGeom>
                <a:ln w="25400">
                  <a:headEnd type="stealth" w="lg" len="lg"/>
                  <a:tailEnd type="non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>
                  <a:stCxn id="5" idx="6"/>
                  <a:endCxn id="4" idx="2"/>
                </p:cNvCxnSpPr>
                <p:nvPr/>
              </p:nvCxnSpPr>
              <p:spPr>
                <a:xfrm flipV="1">
                  <a:off x="1043608" y="3146031"/>
                  <a:ext cx="3600400" cy="607005"/>
                </a:xfrm>
                <a:prstGeom prst="line">
                  <a:avLst/>
                </a:prstGeom>
                <a:ln w="25400">
                  <a:headEnd type="stealth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>
                  <a:stCxn id="4" idx="0"/>
                  <a:endCxn id="3" idx="4"/>
                </p:cNvCxnSpPr>
                <p:nvPr/>
              </p:nvCxnSpPr>
              <p:spPr>
                <a:xfrm flipH="1" flipV="1">
                  <a:off x="3887924" y="1052736"/>
                  <a:ext cx="864096" cy="1985283"/>
                </a:xfrm>
                <a:prstGeom prst="line">
                  <a:avLst/>
                </a:prstGeom>
                <a:ln w="25400">
                  <a:headEnd type="stealth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>
                  <a:stCxn id="5" idx="5"/>
                  <a:endCxn id="6" idx="2"/>
                </p:cNvCxnSpPr>
                <p:nvPr/>
              </p:nvCxnSpPr>
              <p:spPr>
                <a:xfrm>
                  <a:off x="1011972" y="3829412"/>
                  <a:ext cx="2767940" cy="1219768"/>
                </a:xfrm>
                <a:prstGeom prst="line">
                  <a:avLst/>
                </a:prstGeom>
                <a:ln w="25400">
                  <a:headEnd type="stealth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>
                  <a:stCxn id="3" idx="6"/>
                  <a:endCxn id="9" idx="1"/>
                </p:cNvCxnSpPr>
                <p:nvPr/>
              </p:nvCxnSpPr>
              <p:spPr>
                <a:xfrm>
                  <a:off x="3995936" y="944724"/>
                  <a:ext cx="2839948" cy="2281078"/>
                </a:xfrm>
                <a:prstGeom prst="line">
                  <a:avLst/>
                </a:prstGeom>
                <a:ln w="25400">
                  <a:headEnd type="stealth" w="lg" len="lg"/>
                  <a:tailEnd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>
                  <a:endCxn id="9" idx="3"/>
                </p:cNvCxnSpPr>
                <p:nvPr/>
              </p:nvCxnSpPr>
              <p:spPr>
                <a:xfrm flipV="1">
                  <a:off x="4011129" y="3378554"/>
                  <a:ext cx="2824755" cy="1670626"/>
                </a:xfrm>
                <a:prstGeom prst="line">
                  <a:avLst/>
                </a:prstGeom>
                <a:ln w="25400">
                  <a:headEnd type="stealth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>
                  <a:stCxn id="6" idx="7"/>
                  <a:endCxn id="4" idx="4"/>
                </p:cNvCxnSpPr>
                <p:nvPr/>
              </p:nvCxnSpPr>
              <p:spPr>
                <a:xfrm flipV="1">
                  <a:off x="3964300" y="3254043"/>
                  <a:ext cx="787720" cy="1718761"/>
                </a:xfrm>
                <a:prstGeom prst="line">
                  <a:avLst/>
                </a:prstGeom>
                <a:ln w="25400">
                  <a:headEnd type="stealth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>
                  <a:stCxn id="4" idx="6"/>
                  <a:endCxn id="9" idx="2"/>
                </p:cNvCxnSpPr>
                <p:nvPr/>
              </p:nvCxnSpPr>
              <p:spPr>
                <a:xfrm>
                  <a:off x="4860032" y="3146031"/>
                  <a:ext cx="1944216" cy="156147"/>
                </a:xfrm>
                <a:prstGeom prst="line">
                  <a:avLst/>
                </a:prstGeom>
                <a:ln w="25400">
                  <a:headEnd type="stealth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5" name="TextBox 44"/>
              <p:cNvSpPr txBox="1"/>
              <p:nvPr/>
            </p:nvSpPr>
            <p:spPr>
              <a:xfrm>
                <a:off x="3937888" y="234497"/>
                <a:ext cx="148480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Žiogai</a:t>
                </a:r>
                <a:endParaRPr lang="lt-LT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7552243" y="3169296"/>
                <a:ext cx="14848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Pelkė</a:t>
                </a:r>
                <a:endParaRPr lang="lt-LT" dirty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3821451" y="6039658"/>
                <a:ext cx="1936263" cy="590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Musmirės</a:t>
                </a:r>
                <a:endParaRPr lang="lt-LT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5422699" y="3041482"/>
                <a:ext cx="14848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Boružėlė</a:t>
                </a:r>
                <a:endParaRPr lang="lt-LT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852785" y="945275"/>
                <a:ext cx="148480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Pušynas</a:t>
                </a:r>
                <a:endParaRPr lang="lt-LT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10654" y="4609281"/>
                <a:ext cx="14848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Elniukai</a:t>
                </a:r>
                <a:endParaRPr lang="lt-LT" dirty="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580842" y="585734"/>
              <a:ext cx="4705549" cy="3523634"/>
              <a:chOff x="580842" y="585734"/>
              <a:chExt cx="4705549" cy="3523634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2131869" y="585734"/>
                <a:ext cx="3704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1</a:t>
                </a:r>
                <a:endParaRPr lang="lt-LT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80842" y="1957823"/>
                <a:ext cx="3704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2</a:t>
                </a:r>
                <a:endParaRPr lang="lt-LT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333414" y="2357933"/>
                <a:ext cx="3704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3</a:t>
                </a:r>
                <a:endParaRPr lang="lt-LT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946629" y="3709258"/>
                <a:ext cx="3704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4</a:t>
                </a:r>
                <a:endParaRPr lang="lt-LT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347933" y="1477449"/>
                <a:ext cx="3704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5</a:t>
                </a:r>
                <a:endParaRPr lang="lt-LT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601920" y="1263976"/>
                <a:ext cx="3704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6</a:t>
                </a:r>
                <a:endParaRPr lang="lt-LT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4601919" y="2651219"/>
                <a:ext cx="3704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7</a:t>
                </a:r>
                <a:endParaRPr lang="lt-LT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915912" y="3340208"/>
                <a:ext cx="3704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8</a:t>
                </a:r>
                <a:endParaRPr lang="lt-LT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442739" y="3069113"/>
                <a:ext cx="3704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9</a:t>
                </a:r>
                <a:endParaRPr lang="lt-LT" dirty="0"/>
              </a:p>
            </p:txBody>
          </p:sp>
        </p:grpSp>
      </p:grpSp>
      <p:sp>
        <p:nvSpPr>
          <p:cNvPr id="39" name="TextBox 38"/>
          <p:cNvSpPr txBox="1"/>
          <p:nvPr/>
        </p:nvSpPr>
        <p:spPr>
          <a:xfrm>
            <a:off x="5650925" y="4638200"/>
            <a:ext cx="31247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Užrašysime visus autobusų maršrutus į matricą. Laikykime, kad visi vairuotojai juda prieš laikrodžio rodyklę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29107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07157" y="305737"/>
            <a:ext cx="4048819" cy="2489022"/>
            <a:chOff x="173781" y="305737"/>
            <a:chExt cx="6702475" cy="4487214"/>
          </a:xfrm>
        </p:grpSpPr>
        <p:grpSp>
          <p:nvGrpSpPr>
            <p:cNvPr id="51" name="Group 50"/>
            <p:cNvGrpSpPr/>
            <p:nvPr/>
          </p:nvGrpSpPr>
          <p:grpSpPr>
            <a:xfrm>
              <a:off x="173781" y="305737"/>
              <a:ext cx="6702475" cy="4487214"/>
              <a:chOff x="59429" y="234497"/>
              <a:chExt cx="8977622" cy="6624278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827583" y="836712"/>
                <a:ext cx="7056785" cy="5112568"/>
                <a:chOff x="827584" y="836712"/>
                <a:chExt cx="6192688" cy="4320480"/>
              </a:xfrm>
            </p:grpSpPr>
            <p:sp>
              <p:nvSpPr>
                <p:cNvPr id="2" name="Oval 1"/>
                <p:cNvSpPr/>
                <p:nvPr/>
              </p:nvSpPr>
              <p:spPr>
                <a:xfrm>
                  <a:off x="1259632" y="1556792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t-LT"/>
                </a:p>
              </p:txBody>
            </p:sp>
            <p:sp>
              <p:nvSpPr>
                <p:cNvPr id="3" name="Oval 2"/>
                <p:cNvSpPr/>
                <p:nvPr/>
              </p:nvSpPr>
              <p:spPr>
                <a:xfrm>
                  <a:off x="3779912" y="836712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t-LT"/>
                </a:p>
              </p:txBody>
            </p:sp>
            <p:sp>
              <p:nvSpPr>
                <p:cNvPr id="4" name="Oval 3"/>
                <p:cNvSpPr/>
                <p:nvPr/>
              </p:nvSpPr>
              <p:spPr>
                <a:xfrm>
                  <a:off x="4644008" y="3038019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t-LT"/>
                </a:p>
              </p:txBody>
            </p:sp>
            <p:sp>
              <p:nvSpPr>
                <p:cNvPr id="5" name="Oval 4"/>
                <p:cNvSpPr/>
                <p:nvPr/>
              </p:nvSpPr>
              <p:spPr>
                <a:xfrm>
                  <a:off x="827584" y="3645024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t-LT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>
                  <a:off x="3779912" y="4941168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t-LT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6804248" y="3194166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t-LT"/>
                </a:p>
              </p:txBody>
            </p:sp>
            <p:cxnSp>
              <p:nvCxnSpPr>
                <p:cNvPr id="12" name="Straight Connector 11"/>
                <p:cNvCxnSpPr>
                  <a:stCxn id="5" idx="0"/>
                  <a:endCxn id="2" idx="4"/>
                </p:cNvCxnSpPr>
                <p:nvPr/>
              </p:nvCxnSpPr>
              <p:spPr>
                <a:xfrm flipV="1">
                  <a:off x="935596" y="1772816"/>
                  <a:ext cx="432048" cy="1872208"/>
                </a:xfrm>
                <a:prstGeom prst="line">
                  <a:avLst/>
                </a:prstGeom>
                <a:ln w="25400">
                  <a:headEnd type="stealth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>
                  <a:stCxn id="2" idx="7"/>
                  <a:endCxn id="3" idx="2"/>
                </p:cNvCxnSpPr>
                <p:nvPr/>
              </p:nvCxnSpPr>
              <p:spPr>
                <a:xfrm flipV="1">
                  <a:off x="1444020" y="944724"/>
                  <a:ext cx="2335892" cy="643704"/>
                </a:xfrm>
                <a:prstGeom prst="line">
                  <a:avLst/>
                </a:prstGeom>
                <a:ln w="25400">
                  <a:headEnd type="stealth" w="lg" len="lg"/>
                  <a:tailEnd type="non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>
                  <a:stCxn id="5" idx="6"/>
                  <a:endCxn id="4" idx="2"/>
                </p:cNvCxnSpPr>
                <p:nvPr/>
              </p:nvCxnSpPr>
              <p:spPr>
                <a:xfrm flipV="1">
                  <a:off x="1043608" y="3146031"/>
                  <a:ext cx="3600400" cy="607005"/>
                </a:xfrm>
                <a:prstGeom prst="line">
                  <a:avLst/>
                </a:prstGeom>
                <a:ln w="25400">
                  <a:headEnd type="stealth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>
                  <a:stCxn id="4" idx="0"/>
                  <a:endCxn id="3" idx="4"/>
                </p:cNvCxnSpPr>
                <p:nvPr/>
              </p:nvCxnSpPr>
              <p:spPr>
                <a:xfrm flipH="1" flipV="1">
                  <a:off x="3887924" y="1052736"/>
                  <a:ext cx="864096" cy="1985283"/>
                </a:xfrm>
                <a:prstGeom prst="line">
                  <a:avLst/>
                </a:prstGeom>
                <a:ln w="25400">
                  <a:headEnd type="stealth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>
                  <a:stCxn id="5" idx="5"/>
                  <a:endCxn id="6" idx="2"/>
                </p:cNvCxnSpPr>
                <p:nvPr/>
              </p:nvCxnSpPr>
              <p:spPr>
                <a:xfrm>
                  <a:off x="1011972" y="3829412"/>
                  <a:ext cx="2767940" cy="1219768"/>
                </a:xfrm>
                <a:prstGeom prst="line">
                  <a:avLst/>
                </a:prstGeom>
                <a:ln w="25400">
                  <a:headEnd type="stealth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>
                  <a:stCxn id="3" idx="6"/>
                  <a:endCxn id="9" idx="1"/>
                </p:cNvCxnSpPr>
                <p:nvPr/>
              </p:nvCxnSpPr>
              <p:spPr>
                <a:xfrm>
                  <a:off x="3995936" y="944724"/>
                  <a:ext cx="2839948" cy="2281078"/>
                </a:xfrm>
                <a:prstGeom prst="line">
                  <a:avLst/>
                </a:prstGeom>
                <a:ln w="25400">
                  <a:headEnd type="stealth" w="lg" len="lg"/>
                  <a:tailEnd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>
                  <a:endCxn id="9" idx="3"/>
                </p:cNvCxnSpPr>
                <p:nvPr/>
              </p:nvCxnSpPr>
              <p:spPr>
                <a:xfrm flipV="1">
                  <a:off x="4011129" y="3378554"/>
                  <a:ext cx="2824755" cy="1670626"/>
                </a:xfrm>
                <a:prstGeom prst="line">
                  <a:avLst/>
                </a:prstGeom>
                <a:ln w="25400">
                  <a:headEnd type="stealth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>
                  <a:stCxn id="6" idx="7"/>
                  <a:endCxn id="4" idx="4"/>
                </p:cNvCxnSpPr>
                <p:nvPr/>
              </p:nvCxnSpPr>
              <p:spPr>
                <a:xfrm flipV="1">
                  <a:off x="3964300" y="3254043"/>
                  <a:ext cx="787720" cy="1718761"/>
                </a:xfrm>
                <a:prstGeom prst="line">
                  <a:avLst/>
                </a:prstGeom>
                <a:ln w="25400">
                  <a:headEnd type="stealth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>
                  <a:stCxn id="4" idx="6"/>
                  <a:endCxn id="9" idx="2"/>
                </p:cNvCxnSpPr>
                <p:nvPr/>
              </p:nvCxnSpPr>
              <p:spPr>
                <a:xfrm>
                  <a:off x="4860032" y="3146031"/>
                  <a:ext cx="1944216" cy="156147"/>
                </a:xfrm>
                <a:prstGeom prst="line">
                  <a:avLst/>
                </a:prstGeom>
                <a:ln w="25400">
                  <a:headEnd type="stealth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5" name="TextBox 44"/>
              <p:cNvSpPr txBox="1"/>
              <p:nvPr/>
            </p:nvSpPr>
            <p:spPr>
              <a:xfrm>
                <a:off x="3937889" y="234497"/>
                <a:ext cx="1819827" cy="819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1400" dirty="0" smtClean="0"/>
                  <a:t>Žiogai</a:t>
                </a:r>
                <a:endParaRPr lang="lt-LT" sz="1400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7552243" y="3169295"/>
                <a:ext cx="1484808" cy="819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1400" dirty="0" smtClean="0"/>
                  <a:t>Pelkė</a:t>
                </a:r>
                <a:endParaRPr lang="lt-LT" sz="1400" dirty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3821452" y="6039658"/>
                <a:ext cx="2820603" cy="819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1400" dirty="0" smtClean="0"/>
                  <a:t>Musmirės</a:t>
                </a:r>
                <a:endParaRPr lang="lt-LT" sz="1400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5207606" y="2667334"/>
                <a:ext cx="2712815" cy="819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1400" dirty="0" smtClean="0"/>
                  <a:t>Boružėlė</a:t>
                </a:r>
                <a:endParaRPr lang="lt-LT" sz="1400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67232" y="945274"/>
                <a:ext cx="2170362" cy="819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1400" dirty="0" smtClean="0"/>
                  <a:t>Pušynas</a:t>
                </a:r>
                <a:endParaRPr lang="lt-LT" sz="1400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9429" y="4609282"/>
                <a:ext cx="1936033" cy="819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1400" dirty="0" smtClean="0"/>
                  <a:t>Elniukai</a:t>
                </a:r>
                <a:endParaRPr lang="lt-LT" sz="1400" dirty="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50127" y="364482"/>
              <a:ext cx="5021394" cy="3894863"/>
              <a:chOff x="350127" y="364482"/>
              <a:chExt cx="5021394" cy="3894863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927648" y="364482"/>
                <a:ext cx="627745" cy="721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1</a:t>
                </a:r>
                <a:endParaRPr lang="lt-LT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50127" y="1957823"/>
                <a:ext cx="601194" cy="721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2</a:t>
                </a:r>
                <a:endParaRPr lang="lt-LT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333413" y="2003439"/>
                <a:ext cx="593382" cy="721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3</a:t>
                </a:r>
                <a:endParaRPr lang="lt-LT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678125" y="3538026"/>
                <a:ext cx="830997" cy="721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4</a:t>
                </a:r>
                <a:endParaRPr lang="lt-LT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347933" y="1477449"/>
                <a:ext cx="3704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5</a:t>
                </a:r>
                <a:endParaRPr lang="lt-LT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573273" y="1116789"/>
                <a:ext cx="798248" cy="721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6</a:t>
                </a:r>
                <a:endParaRPr lang="lt-LT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4427983" y="2516315"/>
                <a:ext cx="643239" cy="721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7</a:t>
                </a:r>
                <a:endParaRPr lang="lt-LT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915912" y="3340208"/>
                <a:ext cx="3704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8</a:t>
                </a:r>
                <a:endParaRPr lang="lt-LT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286760" y="2943101"/>
                <a:ext cx="743874" cy="721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9</a:t>
                </a:r>
                <a:endParaRPr lang="lt-LT" dirty="0"/>
              </a:p>
            </p:txBody>
          </p:sp>
        </p:grpSp>
      </p:grpSp>
      <p:sp>
        <p:nvSpPr>
          <p:cNvPr id="39" name="TextBox 38"/>
          <p:cNvSpPr txBox="1"/>
          <p:nvPr/>
        </p:nvSpPr>
        <p:spPr>
          <a:xfrm>
            <a:off x="4572000" y="192322"/>
            <a:ext cx="4097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Laikykime, kad visi vairuotojai juda prieš laikrodžio rodyklę</a:t>
            </a:r>
            <a:endParaRPr lang="lt-LT" dirty="0"/>
          </a:p>
        </p:txBody>
      </p:sp>
      <p:grpSp>
        <p:nvGrpSpPr>
          <p:cNvPr id="40" name="Group 39"/>
          <p:cNvGrpSpPr/>
          <p:nvPr/>
        </p:nvGrpSpPr>
        <p:grpSpPr>
          <a:xfrm>
            <a:off x="4567104" y="1501039"/>
            <a:ext cx="3849548" cy="2387003"/>
            <a:chOff x="-641090" y="48501"/>
            <a:chExt cx="10502478" cy="6547922"/>
          </a:xfrm>
        </p:grpSpPr>
        <p:grpSp>
          <p:nvGrpSpPr>
            <p:cNvPr id="41" name="Group 40"/>
            <p:cNvGrpSpPr/>
            <p:nvPr/>
          </p:nvGrpSpPr>
          <p:grpSpPr>
            <a:xfrm>
              <a:off x="827583" y="836712"/>
              <a:ext cx="7056785" cy="5112568"/>
              <a:chOff x="827584" y="836712"/>
              <a:chExt cx="6192688" cy="4320480"/>
            </a:xfrm>
          </p:grpSpPr>
          <p:sp>
            <p:nvSpPr>
              <p:cNvPr id="57" name="Oval 56"/>
              <p:cNvSpPr/>
              <p:nvPr/>
            </p:nvSpPr>
            <p:spPr>
              <a:xfrm>
                <a:off x="1259632" y="1556792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3779912" y="836712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644008" y="3038019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827584" y="3645024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3779912" y="4941168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6804248" y="319416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cxnSp>
            <p:nvCxnSpPr>
              <p:cNvPr id="63" name="Straight Connector 62"/>
              <p:cNvCxnSpPr>
                <a:stCxn id="60" idx="0"/>
                <a:endCxn id="57" idx="4"/>
              </p:cNvCxnSpPr>
              <p:nvPr/>
            </p:nvCxnSpPr>
            <p:spPr>
              <a:xfrm flipV="1">
                <a:off x="935596" y="1772816"/>
                <a:ext cx="432048" cy="1872208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>
                <a:stCxn id="57" idx="7"/>
                <a:endCxn id="58" idx="2"/>
              </p:cNvCxnSpPr>
              <p:nvPr/>
            </p:nvCxnSpPr>
            <p:spPr>
              <a:xfrm flipV="1">
                <a:off x="1444020" y="944724"/>
                <a:ext cx="2335892" cy="643704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>
                <a:stCxn id="60" idx="6"/>
                <a:endCxn id="59" idx="2"/>
              </p:cNvCxnSpPr>
              <p:nvPr/>
            </p:nvCxnSpPr>
            <p:spPr>
              <a:xfrm flipV="1">
                <a:off x="1043608" y="3146031"/>
                <a:ext cx="3600400" cy="607005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>
                <a:stCxn id="59" idx="0"/>
                <a:endCxn id="58" idx="4"/>
              </p:cNvCxnSpPr>
              <p:nvPr/>
            </p:nvCxnSpPr>
            <p:spPr>
              <a:xfrm flipH="1" flipV="1">
                <a:off x="3887924" y="1052736"/>
                <a:ext cx="864096" cy="1985283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>
                <a:stCxn id="60" idx="5"/>
                <a:endCxn id="61" idx="2"/>
              </p:cNvCxnSpPr>
              <p:nvPr/>
            </p:nvCxnSpPr>
            <p:spPr>
              <a:xfrm>
                <a:off x="1011972" y="3829412"/>
                <a:ext cx="2767940" cy="1219768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>
                <a:stCxn id="58" idx="6"/>
                <a:endCxn id="62" idx="1"/>
              </p:cNvCxnSpPr>
              <p:nvPr/>
            </p:nvCxnSpPr>
            <p:spPr>
              <a:xfrm>
                <a:off x="3995936" y="944724"/>
                <a:ext cx="2839948" cy="2281078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>
                <a:endCxn id="62" idx="3"/>
              </p:cNvCxnSpPr>
              <p:nvPr/>
            </p:nvCxnSpPr>
            <p:spPr>
              <a:xfrm flipV="1">
                <a:off x="4011129" y="3378554"/>
                <a:ext cx="2824755" cy="167062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>
                <a:stCxn id="61" idx="7"/>
                <a:endCxn id="59" idx="4"/>
              </p:cNvCxnSpPr>
              <p:nvPr/>
            </p:nvCxnSpPr>
            <p:spPr>
              <a:xfrm flipV="1">
                <a:off x="3964300" y="3254043"/>
                <a:ext cx="787720" cy="1718761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>
                <a:stCxn id="59" idx="6"/>
                <a:endCxn id="62" idx="2"/>
              </p:cNvCxnSpPr>
              <p:nvPr/>
            </p:nvCxnSpPr>
            <p:spPr>
              <a:xfrm>
                <a:off x="4860032" y="3146031"/>
                <a:ext cx="1944216" cy="156147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>
              <a:off x="3450070" y="48501"/>
              <a:ext cx="3945251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Žiogai</a:t>
              </a:r>
              <a:endParaRPr lang="lt-LT" sz="14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394306" y="2815904"/>
              <a:ext cx="2467082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Pelkė</a:t>
              </a:r>
              <a:endParaRPr lang="lt-LT" sz="14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269914" y="5752143"/>
              <a:ext cx="3852797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Musmirės</a:t>
              </a:r>
              <a:endParaRPr lang="lt-LT" sz="14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006729" y="2725125"/>
              <a:ext cx="2413930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Boružėlė</a:t>
              </a:r>
              <a:endParaRPr lang="lt-LT" sz="14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-186356" y="874147"/>
              <a:ext cx="3110959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Pušynas</a:t>
              </a:r>
              <a:endParaRPr lang="lt-LT" sz="14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-641090" y="4300218"/>
              <a:ext cx="2155793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Elniukai</a:t>
              </a:r>
              <a:endParaRPr lang="lt-LT" sz="1400" dirty="0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561967"/>
              </p:ext>
            </p:extLst>
          </p:nvPr>
        </p:nvGraphicFramePr>
        <p:xfrm>
          <a:off x="3364223" y="4262231"/>
          <a:ext cx="554182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2276124898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226784112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40875271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879691389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781505163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53130289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173063570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3846555906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53963690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11050163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1315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108197" r="-1000000" b="-4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1154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208197" r="-1000000" b="-3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7683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313333" r="-1000000" b="-22833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353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406557" r="-1000000" b="-1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321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506557" r="-1000000" b="-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15337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678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07157" y="305737"/>
            <a:ext cx="4048819" cy="2489022"/>
            <a:chOff x="173781" y="305737"/>
            <a:chExt cx="6702475" cy="4487214"/>
          </a:xfrm>
        </p:grpSpPr>
        <p:grpSp>
          <p:nvGrpSpPr>
            <p:cNvPr id="51" name="Group 50"/>
            <p:cNvGrpSpPr/>
            <p:nvPr/>
          </p:nvGrpSpPr>
          <p:grpSpPr>
            <a:xfrm>
              <a:off x="173781" y="305737"/>
              <a:ext cx="6702475" cy="4487214"/>
              <a:chOff x="59429" y="234497"/>
              <a:chExt cx="8977622" cy="6624278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827583" y="836712"/>
                <a:ext cx="7056785" cy="5112568"/>
                <a:chOff x="827584" y="836712"/>
                <a:chExt cx="6192688" cy="4320480"/>
              </a:xfrm>
            </p:grpSpPr>
            <p:sp>
              <p:nvSpPr>
                <p:cNvPr id="2" name="Oval 1"/>
                <p:cNvSpPr/>
                <p:nvPr/>
              </p:nvSpPr>
              <p:spPr>
                <a:xfrm>
                  <a:off x="1259632" y="1556792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t-LT"/>
                </a:p>
              </p:txBody>
            </p:sp>
            <p:sp>
              <p:nvSpPr>
                <p:cNvPr id="3" name="Oval 2"/>
                <p:cNvSpPr/>
                <p:nvPr/>
              </p:nvSpPr>
              <p:spPr>
                <a:xfrm>
                  <a:off x="3779912" y="836712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t-LT"/>
                </a:p>
              </p:txBody>
            </p:sp>
            <p:sp>
              <p:nvSpPr>
                <p:cNvPr id="4" name="Oval 3"/>
                <p:cNvSpPr/>
                <p:nvPr/>
              </p:nvSpPr>
              <p:spPr>
                <a:xfrm>
                  <a:off x="4644008" y="3038019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t-LT"/>
                </a:p>
              </p:txBody>
            </p:sp>
            <p:sp>
              <p:nvSpPr>
                <p:cNvPr id="5" name="Oval 4"/>
                <p:cNvSpPr/>
                <p:nvPr/>
              </p:nvSpPr>
              <p:spPr>
                <a:xfrm>
                  <a:off x="827584" y="3645024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t-LT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>
                  <a:off x="3779912" y="4941168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t-LT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6804248" y="3194166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t-LT"/>
                </a:p>
              </p:txBody>
            </p:sp>
            <p:cxnSp>
              <p:nvCxnSpPr>
                <p:cNvPr id="12" name="Straight Connector 11"/>
                <p:cNvCxnSpPr>
                  <a:stCxn id="5" idx="0"/>
                  <a:endCxn id="2" idx="4"/>
                </p:cNvCxnSpPr>
                <p:nvPr/>
              </p:nvCxnSpPr>
              <p:spPr>
                <a:xfrm flipV="1">
                  <a:off x="935596" y="1772816"/>
                  <a:ext cx="432048" cy="1872208"/>
                </a:xfrm>
                <a:prstGeom prst="line">
                  <a:avLst/>
                </a:prstGeom>
                <a:ln w="25400">
                  <a:headEnd type="stealth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>
                  <a:stCxn id="2" idx="7"/>
                  <a:endCxn id="3" idx="2"/>
                </p:cNvCxnSpPr>
                <p:nvPr/>
              </p:nvCxnSpPr>
              <p:spPr>
                <a:xfrm flipV="1">
                  <a:off x="1444020" y="944724"/>
                  <a:ext cx="2335892" cy="643704"/>
                </a:xfrm>
                <a:prstGeom prst="line">
                  <a:avLst/>
                </a:prstGeom>
                <a:ln w="25400">
                  <a:headEnd type="stealth" w="lg" len="lg"/>
                  <a:tailEnd type="non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>
                  <a:stCxn id="5" idx="6"/>
                  <a:endCxn id="4" idx="2"/>
                </p:cNvCxnSpPr>
                <p:nvPr/>
              </p:nvCxnSpPr>
              <p:spPr>
                <a:xfrm flipV="1">
                  <a:off x="1043608" y="3146031"/>
                  <a:ext cx="3600400" cy="607005"/>
                </a:xfrm>
                <a:prstGeom prst="line">
                  <a:avLst/>
                </a:prstGeom>
                <a:ln w="25400">
                  <a:headEnd type="stealth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>
                  <a:stCxn id="4" idx="0"/>
                  <a:endCxn id="3" idx="4"/>
                </p:cNvCxnSpPr>
                <p:nvPr/>
              </p:nvCxnSpPr>
              <p:spPr>
                <a:xfrm flipH="1" flipV="1">
                  <a:off x="3887924" y="1052736"/>
                  <a:ext cx="864096" cy="1985283"/>
                </a:xfrm>
                <a:prstGeom prst="line">
                  <a:avLst/>
                </a:prstGeom>
                <a:ln w="25400">
                  <a:headEnd type="stealth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>
                  <a:stCxn id="5" idx="5"/>
                  <a:endCxn id="6" idx="2"/>
                </p:cNvCxnSpPr>
                <p:nvPr/>
              </p:nvCxnSpPr>
              <p:spPr>
                <a:xfrm>
                  <a:off x="1011972" y="3829412"/>
                  <a:ext cx="2767940" cy="1219768"/>
                </a:xfrm>
                <a:prstGeom prst="line">
                  <a:avLst/>
                </a:prstGeom>
                <a:ln w="25400">
                  <a:headEnd type="stealth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>
                  <a:stCxn id="3" idx="6"/>
                  <a:endCxn id="9" idx="1"/>
                </p:cNvCxnSpPr>
                <p:nvPr/>
              </p:nvCxnSpPr>
              <p:spPr>
                <a:xfrm>
                  <a:off x="3995936" y="944724"/>
                  <a:ext cx="2839948" cy="2281078"/>
                </a:xfrm>
                <a:prstGeom prst="line">
                  <a:avLst/>
                </a:prstGeom>
                <a:ln w="25400">
                  <a:headEnd type="stealth" w="lg" len="lg"/>
                  <a:tailEnd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>
                  <a:endCxn id="9" idx="3"/>
                </p:cNvCxnSpPr>
                <p:nvPr/>
              </p:nvCxnSpPr>
              <p:spPr>
                <a:xfrm flipV="1">
                  <a:off x="4011129" y="3378554"/>
                  <a:ext cx="2824755" cy="1670626"/>
                </a:xfrm>
                <a:prstGeom prst="line">
                  <a:avLst/>
                </a:prstGeom>
                <a:ln w="25400">
                  <a:headEnd type="stealth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>
                  <a:stCxn id="6" idx="7"/>
                  <a:endCxn id="4" idx="4"/>
                </p:cNvCxnSpPr>
                <p:nvPr/>
              </p:nvCxnSpPr>
              <p:spPr>
                <a:xfrm flipV="1">
                  <a:off x="3964300" y="3254043"/>
                  <a:ext cx="787720" cy="1718761"/>
                </a:xfrm>
                <a:prstGeom prst="line">
                  <a:avLst/>
                </a:prstGeom>
                <a:ln w="25400">
                  <a:headEnd type="stealth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>
                  <a:stCxn id="4" idx="6"/>
                  <a:endCxn id="9" idx="2"/>
                </p:cNvCxnSpPr>
                <p:nvPr/>
              </p:nvCxnSpPr>
              <p:spPr>
                <a:xfrm>
                  <a:off x="4860032" y="3146031"/>
                  <a:ext cx="1944216" cy="156147"/>
                </a:xfrm>
                <a:prstGeom prst="line">
                  <a:avLst/>
                </a:prstGeom>
                <a:ln w="25400">
                  <a:headEnd type="stealth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5" name="TextBox 44"/>
              <p:cNvSpPr txBox="1"/>
              <p:nvPr/>
            </p:nvSpPr>
            <p:spPr>
              <a:xfrm>
                <a:off x="3937889" y="234497"/>
                <a:ext cx="1819827" cy="819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1400" dirty="0" smtClean="0"/>
                  <a:t>Žiogai</a:t>
                </a:r>
                <a:endParaRPr lang="lt-LT" sz="1400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7552243" y="3169295"/>
                <a:ext cx="1484808" cy="819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1400" dirty="0" smtClean="0"/>
                  <a:t>Pelkė</a:t>
                </a:r>
                <a:endParaRPr lang="lt-LT" sz="1400" dirty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3821452" y="6039658"/>
                <a:ext cx="2820603" cy="819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1400" dirty="0" smtClean="0"/>
                  <a:t>Musmirės</a:t>
                </a:r>
                <a:endParaRPr lang="lt-LT" sz="1400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5207606" y="2667334"/>
                <a:ext cx="2712815" cy="819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1400" dirty="0" smtClean="0"/>
                  <a:t>Boružėlė</a:t>
                </a:r>
                <a:endParaRPr lang="lt-LT" sz="1400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67232" y="945274"/>
                <a:ext cx="2170362" cy="819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1400" dirty="0" smtClean="0"/>
                  <a:t>Pušynas</a:t>
                </a:r>
                <a:endParaRPr lang="lt-LT" sz="1400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9429" y="4609282"/>
                <a:ext cx="1936033" cy="819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1400" dirty="0" smtClean="0"/>
                  <a:t>Elniukai</a:t>
                </a:r>
                <a:endParaRPr lang="lt-LT" sz="1400" dirty="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50127" y="364482"/>
              <a:ext cx="5021394" cy="3894863"/>
              <a:chOff x="350127" y="364482"/>
              <a:chExt cx="5021394" cy="3894863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927648" y="364482"/>
                <a:ext cx="627745" cy="721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1</a:t>
                </a:r>
                <a:endParaRPr lang="lt-LT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50127" y="1957823"/>
                <a:ext cx="601194" cy="721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2</a:t>
                </a:r>
                <a:endParaRPr lang="lt-LT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333413" y="2003439"/>
                <a:ext cx="593382" cy="721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3</a:t>
                </a:r>
                <a:endParaRPr lang="lt-LT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678125" y="3538026"/>
                <a:ext cx="830997" cy="721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4</a:t>
                </a:r>
                <a:endParaRPr lang="lt-LT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347933" y="1477449"/>
                <a:ext cx="3704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5</a:t>
                </a:r>
                <a:endParaRPr lang="lt-LT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573273" y="1116789"/>
                <a:ext cx="798248" cy="721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6</a:t>
                </a:r>
                <a:endParaRPr lang="lt-LT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4427983" y="2516315"/>
                <a:ext cx="643239" cy="721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7</a:t>
                </a:r>
                <a:endParaRPr lang="lt-LT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915912" y="3340208"/>
                <a:ext cx="3704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8</a:t>
                </a:r>
                <a:endParaRPr lang="lt-LT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286760" y="2943101"/>
                <a:ext cx="743874" cy="721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9</a:t>
                </a:r>
                <a:endParaRPr lang="lt-LT" dirty="0"/>
              </a:p>
            </p:txBody>
          </p:sp>
        </p:grpSp>
      </p:grpSp>
      <p:sp>
        <p:nvSpPr>
          <p:cNvPr id="39" name="TextBox 38"/>
          <p:cNvSpPr txBox="1"/>
          <p:nvPr/>
        </p:nvSpPr>
        <p:spPr>
          <a:xfrm>
            <a:off x="4572000" y="192322"/>
            <a:ext cx="4097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Laikykime, kad visi vairuotojai juda prieš laikrodžio rodyklę</a:t>
            </a:r>
            <a:endParaRPr lang="lt-LT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872312"/>
              </p:ext>
            </p:extLst>
          </p:nvPr>
        </p:nvGraphicFramePr>
        <p:xfrm>
          <a:off x="3364223" y="4262231"/>
          <a:ext cx="554182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2276124898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226784112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40875271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879691389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781505163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53130289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173063570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3846555906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53963690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11050163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1315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108197" r="-1000000" b="-4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1154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208197" r="-1000000" b="-3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7683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313333" r="-1000000" b="-22833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353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406557" r="-1000000" b="-1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321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506557" r="-1000000" b="-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1533717"/>
                  </a:ext>
                </a:extLst>
              </a:tr>
            </a:tbl>
          </a:graphicData>
        </a:graphic>
      </p:graphicFrame>
      <p:grpSp>
        <p:nvGrpSpPr>
          <p:cNvPr id="72" name="Group 71"/>
          <p:cNvGrpSpPr/>
          <p:nvPr/>
        </p:nvGrpSpPr>
        <p:grpSpPr>
          <a:xfrm>
            <a:off x="4820062" y="1406015"/>
            <a:ext cx="3849548" cy="2387003"/>
            <a:chOff x="-641090" y="48501"/>
            <a:chExt cx="10502478" cy="6547922"/>
          </a:xfrm>
        </p:grpSpPr>
        <p:grpSp>
          <p:nvGrpSpPr>
            <p:cNvPr id="73" name="Group 72"/>
            <p:cNvGrpSpPr/>
            <p:nvPr/>
          </p:nvGrpSpPr>
          <p:grpSpPr>
            <a:xfrm>
              <a:off x="827583" y="836712"/>
              <a:ext cx="7056785" cy="5112568"/>
              <a:chOff x="827584" y="836712"/>
              <a:chExt cx="6192688" cy="4320480"/>
            </a:xfrm>
          </p:grpSpPr>
          <p:sp>
            <p:nvSpPr>
              <p:cNvPr id="80" name="Oval 79"/>
              <p:cNvSpPr/>
              <p:nvPr/>
            </p:nvSpPr>
            <p:spPr>
              <a:xfrm>
                <a:off x="1259632" y="1556792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3779912" y="836712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4644008" y="3038019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827584" y="3645024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3779912" y="4941168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6804248" y="319416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cxnSp>
            <p:nvCxnSpPr>
              <p:cNvPr id="86" name="Straight Connector 85"/>
              <p:cNvCxnSpPr>
                <a:stCxn id="83" idx="0"/>
                <a:endCxn id="80" idx="4"/>
              </p:cNvCxnSpPr>
              <p:nvPr/>
            </p:nvCxnSpPr>
            <p:spPr>
              <a:xfrm flipV="1">
                <a:off x="935596" y="1772816"/>
                <a:ext cx="432048" cy="1872208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>
                <a:stCxn id="80" idx="7"/>
                <a:endCxn id="81" idx="2"/>
              </p:cNvCxnSpPr>
              <p:nvPr/>
            </p:nvCxnSpPr>
            <p:spPr>
              <a:xfrm flipV="1">
                <a:off x="1444020" y="944724"/>
                <a:ext cx="2335892" cy="643704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>
                <a:stCxn id="83" idx="6"/>
                <a:endCxn id="82" idx="2"/>
              </p:cNvCxnSpPr>
              <p:nvPr/>
            </p:nvCxnSpPr>
            <p:spPr>
              <a:xfrm flipV="1">
                <a:off x="1043608" y="3146031"/>
                <a:ext cx="3600400" cy="607005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>
                <a:stCxn id="82" idx="0"/>
                <a:endCxn id="81" idx="4"/>
              </p:cNvCxnSpPr>
              <p:nvPr/>
            </p:nvCxnSpPr>
            <p:spPr>
              <a:xfrm flipH="1" flipV="1">
                <a:off x="3887924" y="1052736"/>
                <a:ext cx="864096" cy="1985283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>
                <a:stCxn id="83" idx="5"/>
                <a:endCxn id="84" idx="2"/>
              </p:cNvCxnSpPr>
              <p:nvPr/>
            </p:nvCxnSpPr>
            <p:spPr>
              <a:xfrm>
                <a:off x="1011972" y="3829412"/>
                <a:ext cx="2767940" cy="1219768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>
                <a:stCxn id="81" idx="6"/>
                <a:endCxn id="85" idx="1"/>
              </p:cNvCxnSpPr>
              <p:nvPr/>
            </p:nvCxnSpPr>
            <p:spPr>
              <a:xfrm>
                <a:off x="3995936" y="944724"/>
                <a:ext cx="2839948" cy="2281078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>
                <a:endCxn id="85" idx="3"/>
              </p:cNvCxnSpPr>
              <p:nvPr/>
            </p:nvCxnSpPr>
            <p:spPr>
              <a:xfrm flipV="1">
                <a:off x="4011129" y="3378554"/>
                <a:ext cx="2824755" cy="1670626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>
                <a:stCxn id="84" idx="7"/>
                <a:endCxn id="82" idx="4"/>
              </p:cNvCxnSpPr>
              <p:nvPr/>
            </p:nvCxnSpPr>
            <p:spPr>
              <a:xfrm flipV="1">
                <a:off x="3964300" y="3254043"/>
                <a:ext cx="787720" cy="1718761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>
                <a:stCxn id="82" idx="6"/>
                <a:endCxn id="85" idx="2"/>
              </p:cNvCxnSpPr>
              <p:nvPr/>
            </p:nvCxnSpPr>
            <p:spPr>
              <a:xfrm>
                <a:off x="4860032" y="3146031"/>
                <a:ext cx="1944216" cy="156147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4" name="TextBox 73"/>
            <p:cNvSpPr txBox="1"/>
            <p:nvPr/>
          </p:nvSpPr>
          <p:spPr>
            <a:xfrm>
              <a:off x="3450070" y="48501"/>
              <a:ext cx="3945251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Žiogai</a:t>
              </a:r>
              <a:endParaRPr lang="lt-LT" sz="14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394306" y="2815904"/>
              <a:ext cx="2467082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Pelkė</a:t>
              </a:r>
              <a:endParaRPr lang="lt-LT" sz="14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269914" y="5752143"/>
              <a:ext cx="3852797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Musmirės</a:t>
              </a:r>
              <a:endParaRPr lang="lt-LT" sz="14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006729" y="2725125"/>
              <a:ext cx="2413930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Boružėlė</a:t>
              </a:r>
              <a:endParaRPr lang="lt-LT" sz="14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-186356" y="874147"/>
              <a:ext cx="3110959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Pušynas</a:t>
              </a:r>
              <a:endParaRPr lang="lt-LT" sz="14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-641090" y="4300218"/>
              <a:ext cx="2155793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Elniukai</a:t>
              </a:r>
              <a:endParaRPr lang="lt-LT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72028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07157" y="305737"/>
            <a:ext cx="4048819" cy="2489022"/>
            <a:chOff x="173781" y="305737"/>
            <a:chExt cx="6702475" cy="4487214"/>
          </a:xfrm>
        </p:grpSpPr>
        <p:grpSp>
          <p:nvGrpSpPr>
            <p:cNvPr id="51" name="Group 50"/>
            <p:cNvGrpSpPr/>
            <p:nvPr/>
          </p:nvGrpSpPr>
          <p:grpSpPr>
            <a:xfrm>
              <a:off x="173781" y="305737"/>
              <a:ext cx="6702475" cy="4487214"/>
              <a:chOff x="59429" y="234497"/>
              <a:chExt cx="8977622" cy="6624278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827583" y="836712"/>
                <a:ext cx="7056785" cy="5112568"/>
                <a:chOff x="827584" y="836712"/>
                <a:chExt cx="6192688" cy="4320480"/>
              </a:xfrm>
            </p:grpSpPr>
            <p:sp>
              <p:nvSpPr>
                <p:cNvPr id="2" name="Oval 1"/>
                <p:cNvSpPr/>
                <p:nvPr/>
              </p:nvSpPr>
              <p:spPr>
                <a:xfrm>
                  <a:off x="1259632" y="1556792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t-LT"/>
                </a:p>
              </p:txBody>
            </p:sp>
            <p:sp>
              <p:nvSpPr>
                <p:cNvPr id="3" name="Oval 2"/>
                <p:cNvSpPr/>
                <p:nvPr/>
              </p:nvSpPr>
              <p:spPr>
                <a:xfrm>
                  <a:off x="3779912" y="836712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t-LT"/>
                </a:p>
              </p:txBody>
            </p:sp>
            <p:sp>
              <p:nvSpPr>
                <p:cNvPr id="4" name="Oval 3"/>
                <p:cNvSpPr/>
                <p:nvPr/>
              </p:nvSpPr>
              <p:spPr>
                <a:xfrm>
                  <a:off x="4644008" y="3038019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t-LT"/>
                </a:p>
              </p:txBody>
            </p:sp>
            <p:sp>
              <p:nvSpPr>
                <p:cNvPr id="5" name="Oval 4"/>
                <p:cNvSpPr/>
                <p:nvPr/>
              </p:nvSpPr>
              <p:spPr>
                <a:xfrm>
                  <a:off x="827584" y="3645024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t-LT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>
                  <a:off x="3779912" y="4941168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t-LT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6804248" y="3194166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t-LT"/>
                </a:p>
              </p:txBody>
            </p:sp>
            <p:cxnSp>
              <p:nvCxnSpPr>
                <p:cNvPr id="12" name="Straight Connector 11"/>
                <p:cNvCxnSpPr>
                  <a:stCxn id="5" idx="0"/>
                  <a:endCxn id="2" idx="4"/>
                </p:cNvCxnSpPr>
                <p:nvPr/>
              </p:nvCxnSpPr>
              <p:spPr>
                <a:xfrm flipV="1">
                  <a:off x="935596" y="1772816"/>
                  <a:ext cx="432048" cy="1872208"/>
                </a:xfrm>
                <a:prstGeom prst="line">
                  <a:avLst/>
                </a:prstGeom>
                <a:ln w="25400">
                  <a:headEnd type="stealth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>
                  <a:stCxn id="2" idx="7"/>
                  <a:endCxn id="3" idx="2"/>
                </p:cNvCxnSpPr>
                <p:nvPr/>
              </p:nvCxnSpPr>
              <p:spPr>
                <a:xfrm flipV="1">
                  <a:off x="1444020" y="944724"/>
                  <a:ext cx="2335892" cy="643704"/>
                </a:xfrm>
                <a:prstGeom prst="line">
                  <a:avLst/>
                </a:prstGeom>
                <a:ln w="25400">
                  <a:headEnd type="stealth" w="lg" len="lg"/>
                  <a:tailEnd type="non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>
                  <a:stCxn id="5" idx="6"/>
                  <a:endCxn id="4" idx="2"/>
                </p:cNvCxnSpPr>
                <p:nvPr/>
              </p:nvCxnSpPr>
              <p:spPr>
                <a:xfrm flipV="1">
                  <a:off x="1043608" y="3146031"/>
                  <a:ext cx="3600400" cy="607005"/>
                </a:xfrm>
                <a:prstGeom prst="line">
                  <a:avLst/>
                </a:prstGeom>
                <a:ln w="25400">
                  <a:headEnd type="stealth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>
                  <a:stCxn id="4" idx="0"/>
                  <a:endCxn id="3" idx="4"/>
                </p:cNvCxnSpPr>
                <p:nvPr/>
              </p:nvCxnSpPr>
              <p:spPr>
                <a:xfrm flipH="1" flipV="1">
                  <a:off x="3887924" y="1052736"/>
                  <a:ext cx="864096" cy="1985283"/>
                </a:xfrm>
                <a:prstGeom prst="line">
                  <a:avLst/>
                </a:prstGeom>
                <a:ln w="25400">
                  <a:headEnd type="stealth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>
                  <a:stCxn id="5" idx="5"/>
                  <a:endCxn id="6" idx="2"/>
                </p:cNvCxnSpPr>
                <p:nvPr/>
              </p:nvCxnSpPr>
              <p:spPr>
                <a:xfrm>
                  <a:off x="1011972" y="3829412"/>
                  <a:ext cx="2767940" cy="1219768"/>
                </a:xfrm>
                <a:prstGeom prst="line">
                  <a:avLst/>
                </a:prstGeom>
                <a:ln w="25400">
                  <a:headEnd type="stealth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>
                  <a:stCxn id="3" idx="6"/>
                  <a:endCxn id="9" idx="1"/>
                </p:cNvCxnSpPr>
                <p:nvPr/>
              </p:nvCxnSpPr>
              <p:spPr>
                <a:xfrm>
                  <a:off x="3995936" y="944724"/>
                  <a:ext cx="2839948" cy="2281078"/>
                </a:xfrm>
                <a:prstGeom prst="line">
                  <a:avLst/>
                </a:prstGeom>
                <a:ln w="25400">
                  <a:headEnd type="stealth" w="lg" len="lg"/>
                  <a:tailEnd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>
                  <a:endCxn id="9" idx="3"/>
                </p:cNvCxnSpPr>
                <p:nvPr/>
              </p:nvCxnSpPr>
              <p:spPr>
                <a:xfrm flipV="1">
                  <a:off x="4011129" y="3378554"/>
                  <a:ext cx="2824755" cy="1670626"/>
                </a:xfrm>
                <a:prstGeom prst="line">
                  <a:avLst/>
                </a:prstGeom>
                <a:ln w="25400">
                  <a:headEnd type="stealth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>
                  <a:stCxn id="6" idx="7"/>
                  <a:endCxn id="4" idx="4"/>
                </p:cNvCxnSpPr>
                <p:nvPr/>
              </p:nvCxnSpPr>
              <p:spPr>
                <a:xfrm flipV="1">
                  <a:off x="3964300" y="3254043"/>
                  <a:ext cx="787720" cy="1718761"/>
                </a:xfrm>
                <a:prstGeom prst="line">
                  <a:avLst/>
                </a:prstGeom>
                <a:ln w="25400">
                  <a:headEnd type="stealth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>
                  <a:stCxn id="4" idx="6"/>
                  <a:endCxn id="9" idx="2"/>
                </p:cNvCxnSpPr>
                <p:nvPr/>
              </p:nvCxnSpPr>
              <p:spPr>
                <a:xfrm>
                  <a:off x="4860032" y="3146031"/>
                  <a:ext cx="1944216" cy="156147"/>
                </a:xfrm>
                <a:prstGeom prst="line">
                  <a:avLst/>
                </a:prstGeom>
                <a:ln w="25400">
                  <a:headEnd type="stealth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5" name="TextBox 44"/>
              <p:cNvSpPr txBox="1"/>
              <p:nvPr/>
            </p:nvSpPr>
            <p:spPr>
              <a:xfrm>
                <a:off x="3937889" y="234497"/>
                <a:ext cx="1819827" cy="819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1400" dirty="0" smtClean="0"/>
                  <a:t>Žiogai</a:t>
                </a:r>
                <a:endParaRPr lang="lt-LT" sz="1400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7552243" y="3169295"/>
                <a:ext cx="1484808" cy="819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1400" dirty="0" smtClean="0"/>
                  <a:t>Pelkė</a:t>
                </a:r>
                <a:endParaRPr lang="lt-LT" sz="1400" dirty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3821452" y="6039658"/>
                <a:ext cx="2820603" cy="819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1400" dirty="0" smtClean="0"/>
                  <a:t>Musmirės</a:t>
                </a:r>
                <a:endParaRPr lang="lt-LT" sz="1400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5207606" y="2667334"/>
                <a:ext cx="2712815" cy="819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1400" dirty="0" smtClean="0"/>
                  <a:t>Boružėlė</a:t>
                </a:r>
                <a:endParaRPr lang="lt-LT" sz="1400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67232" y="945274"/>
                <a:ext cx="2170362" cy="819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1400" dirty="0" smtClean="0"/>
                  <a:t>Pušynas</a:t>
                </a:r>
                <a:endParaRPr lang="lt-LT" sz="1400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9429" y="4609282"/>
                <a:ext cx="1936033" cy="819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1400" dirty="0" smtClean="0"/>
                  <a:t>Elniukai</a:t>
                </a:r>
                <a:endParaRPr lang="lt-LT" sz="1400" dirty="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50127" y="364482"/>
              <a:ext cx="5021394" cy="3894863"/>
              <a:chOff x="350127" y="364482"/>
              <a:chExt cx="5021394" cy="3894863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927648" y="364482"/>
                <a:ext cx="627745" cy="721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1</a:t>
                </a:r>
                <a:endParaRPr lang="lt-LT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50127" y="1957823"/>
                <a:ext cx="601194" cy="721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2</a:t>
                </a:r>
                <a:endParaRPr lang="lt-LT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333413" y="2003439"/>
                <a:ext cx="593382" cy="721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3</a:t>
                </a:r>
                <a:endParaRPr lang="lt-LT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678125" y="3538026"/>
                <a:ext cx="830997" cy="721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4</a:t>
                </a:r>
                <a:endParaRPr lang="lt-LT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347933" y="1477449"/>
                <a:ext cx="3704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5</a:t>
                </a:r>
                <a:endParaRPr lang="lt-LT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573273" y="1116789"/>
                <a:ext cx="798248" cy="721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6</a:t>
                </a:r>
                <a:endParaRPr lang="lt-LT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4427983" y="2516315"/>
                <a:ext cx="643239" cy="721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7</a:t>
                </a:r>
                <a:endParaRPr lang="lt-LT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915912" y="3340208"/>
                <a:ext cx="3704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8</a:t>
                </a:r>
                <a:endParaRPr lang="lt-LT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286760" y="2943101"/>
                <a:ext cx="743874" cy="721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9</a:t>
                </a:r>
                <a:endParaRPr lang="lt-LT" dirty="0"/>
              </a:p>
            </p:txBody>
          </p:sp>
        </p:grpSp>
      </p:grpSp>
      <p:sp>
        <p:nvSpPr>
          <p:cNvPr id="39" name="TextBox 38"/>
          <p:cNvSpPr txBox="1"/>
          <p:nvPr/>
        </p:nvSpPr>
        <p:spPr>
          <a:xfrm>
            <a:off x="4572000" y="192322"/>
            <a:ext cx="4097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Laikykime, kad visi vairuotojai juda prieš laikrodžio rodyklę</a:t>
            </a:r>
            <a:endParaRPr lang="lt-LT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170302"/>
              </p:ext>
            </p:extLst>
          </p:nvPr>
        </p:nvGraphicFramePr>
        <p:xfrm>
          <a:off x="3364223" y="4262231"/>
          <a:ext cx="554182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2276124898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226784112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40875271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879691389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781505163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53130289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173063570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3846555906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53963690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11050163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1315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108197" r="-1000000" b="-4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1154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208197" r="-1000000" b="-3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7683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313333" r="-1000000" b="-22833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353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406557" r="-1000000" b="-1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321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506557" r="-1000000" b="-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1533717"/>
                  </a:ext>
                </a:extLst>
              </a:tr>
            </a:tbl>
          </a:graphicData>
        </a:graphic>
      </p:graphicFrame>
      <p:grpSp>
        <p:nvGrpSpPr>
          <p:cNvPr id="61" name="Group 60"/>
          <p:cNvGrpSpPr/>
          <p:nvPr/>
        </p:nvGrpSpPr>
        <p:grpSpPr>
          <a:xfrm>
            <a:off x="4532362" y="1447368"/>
            <a:ext cx="3849548" cy="2387003"/>
            <a:chOff x="-641090" y="48501"/>
            <a:chExt cx="10502478" cy="6547922"/>
          </a:xfrm>
        </p:grpSpPr>
        <p:grpSp>
          <p:nvGrpSpPr>
            <p:cNvPr id="62" name="Group 61"/>
            <p:cNvGrpSpPr/>
            <p:nvPr/>
          </p:nvGrpSpPr>
          <p:grpSpPr>
            <a:xfrm>
              <a:off x="827583" y="836712"/>
              <a:ext cx="7056785" cy="5112568"/>
              <a:chOff x="827584" y="836712"/>
              <a:chExt cx="6192688" cy="4320480"/>
            </a:xfrm>
          </p:grpSpPr>
          <p:sp>
            <p:nvSpPr>
              <p:cNvPr id="69" name="Oval 68"/>
              <p:cNvSpPr/>
              <p:nvPr/>
            </p:nvSpPr>
            <p:spPr>
              <a:xfrm>
                <a:off x="1259632" y="1556792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3779912" y="836712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4644008" y="3038019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827584" y="3645024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3779912" y="4941168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6804248" y="319416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cxnSp>
            <p:nvCxnSpPr>
              <p:cNvPr id="98" name="Straight Connector 97"/>
              <p:cNvCxnSpPr>
                <a:stCxn id="95" idx="0"/>
                <a:endCxn id="69" idx="4"/>
              </p:cNvCxnSpPr>
              <p:nvPr/>
            </p:nvCxnSpPr>
            <p:spPr>
              <a:xfrm flipV="1">
                <a:off x="935596" y="1772816"/>
                <a:ext cx="432048" cy="1872208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>
                <a:stCxn id="69" idx="7"/>
                <a:endCxn id="70" idx="2"/>
              </p:cNvCxnSpPr>
              <p:nvPr/>
            </p:nvCxnSpPr>
            <p:spPr>
              <a:xfrm flipV="1">
                <a:off x="1444020" y="944724"/>
                <a:ext cx="2335892" cy="643704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>
                <a:stCxn id="95" idx="6"/>
                <a:endCxn id="71" idx="2"/>
              </p:cNvCxnSpPr>
              <p:nvPr/>
            </p:nvCxnSpPr>
            <p:spPr>
              <a:xfrm flipV="1">
                <a:off x="1043608" y="3146031"/>
                <a:ext cx="3600400" cy="607005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>
                <a:stCxn id="71" idx="0"/>
                <a:endCxn id="70" idx="4"/>
              </p:cNvCxnSpPr>
              <p:nvPr/>
            </p:nvCxnSpPr>
            <p:spPr>
              <a:xfrm flipH="1" flipV="1">
                <a:off x="3887924" y="1052736"/>
                <a:ext cx="864096" cy="1985283"/>
              </a:xfrm>
              <a:prstGeom prst="line">
                <a:avLst/>
              </a:prstGeom>
              <a:ln w="25400">
                <a:solidFill>
                  <a:srgbClr val="00B0F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>
                <a:stCxn id="95" idx="5"/>
                <a:endCxn id="96" idx="2"/>
              </p:cNvCxnSpPr>
              <p:nvPr/>
            </p:nvCxnSpPr>
            <p:spPr>
              <a:xfrm>
                <a:off x="1011972" y="3829412"/>
                <a:ext cx="2767940" cy="1219768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>
                <a:stCxn id="70" idx="6"/>
                <a:endCxn id="97" idx="1"/>
              </p:cNvCxnSpPr>
              <p:nvPr/>
            </p:nvCxnSpPr>
            <p:spPr>
              <a:xfrm>
                <a:off x="3995936" y="944724"/>
                <a:ext cx="2839948" cy="2281078"/>
              </a:xfrm>
              <a:prstGeom prst="line">
                <a:avLst/>
              </a:prstGeom>
              <a:ln w="25400">
                <a:solidFill>
                  <a:srgbClr val="00B0F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>
                <a:endCxn id="97" idx="3"/>
              </p:cNvCxnSpPr>
              <p:nvPr/>
            </p:nvCxnSpPr>
            <p:spPr>
              <a:xfrm flipV="1">
                <a:off x="4011129" y="3378554"/>
                <a:ext cx="2824755" cy="1670626"/>
              </a:xfrm>
              <a:prstGeom prst="line">
                <a:avLst/>
              </a:prstGeom>
              <a:ln w="25400">
                <a:solidFill>
                  <a:srgbClr val="00B0F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>
                <a:stCxn id="96" idx="7"/>
                <a:endCxn id="71" idx="4"/>
              </p:cNvCxnSpPr>
              <p:nvPr/>
            </p:nvCxnSpPr>
            <p:spPr>
              <a:xfrm flipV="1">
                <a:off x="3964300" y="3254043"/>
                <a:ext cx="787720" cy="1718761"/>
              </a:xfrm>
              <a:prstGeom prst="line">
                <a:avLst/>
              </a:prstGeom>
              <a:ln w="25400">
                <a:solidFill>
                  <a:srgbClr val="00B0F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>
                <a:stCxn id="71" idx="6"/>
                <a:endCxn id="97" idx="2"/>
              </p:cNvCxnSpPr>
              <p:nvPr/>
            </p:nvCxnSpPr>
            <p:spPr>
              <a:xfrm>
                <a:off x="4860032" y="3146031"/>
                <a:ext cx="1944216" cy="156147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3" name="TextBox 62"/>
            <p:cNvSpPr txBox="1"/>
            <p:nvPr/>
          </p:nvSpPr>
          <p:spPr>
            <a:xfrm>
              <a:off x="3450070" y="48501"/>
              <a:ext cx="3945251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Žiogai</a:t>
              </a:r>
              <a:endParaRPr lang="lt-LT" sz="14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394306" y="2815904"/>
              <a:ext cx="2467082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Pelkė</a:t>
              </a:r>
              <a:endParaRPr lang="lt-LT" sz="14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269914" y="5752143"/>
              <a:ext cx="3852797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Musmirės</a:t>
              </a:r>
              <a:endParaRPr lang="lt-LT" sz="1400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006729" y="2725125"/>
              <a:ext cx="2413930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Boružėlė</a:t>
              </a:r>
              <a:endParaRPr lang="lt-LT" sz="14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-186356" y="874147"/>
              <a:ext cx="3110959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Pušynas</a:t>
              </a:r>
              <a:endParaRPr lang="lt-LT" sz="14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-641090" y="4300218"/>
              <a:ext cx="2155793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Elniukai</a:t>
              </a:r>
              <a:endParaRPr lang="lt-LT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0176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07157" y="305737"/>
            <a:ext cx="4048819" cy="2489022"/>
            <a:chOff x="173781" y="305737"/>
            <a:chExt cx="6702475" cy="4487214"/>
          </a:xfrm>
        </p:grpSpPr>
        <p:grpSp>
          <p:nvGrpSpPr>
            <p:cNvPr id="51" name="Group 50"/>
            <p:cNvGrpSpPr/>
            <p:nvPr/>
          </p:nvGrpSpPr>
          <p:grpSpPr>
            <a:xfrm>
              <a:off x="173781" y="305737"/>
              <a:ext cx="6702475" cy="4487214"/>
              <a:chOff x="59429" y="234497"/>
              <a:chExt cx="8977622" cy="6624278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827583" y="836712"/>
                <a:ext cx="7056785" cy="5112568"/>
                <a:chOff x="827584" y="836712"/>
                <a:chExt cx="6192688" cy="4320480"/>
              </a:xfrm>
            </p:grpSpPr>
            <p:sp>
              <p:nvSpPr>
                <p:cNvPr id="2" name="Oval 1"/>
                <p:cNvSpPr/>
                <p:nvPr/>
              </p:nvSpPr>
              <p:spPr>
                <a:xfrm>
                  <a:off x="1259632" y="1556792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t-LT"/>
                </a:p>
              </p:txBody>
            </p:sp>
            <p:sp>
              <p:nvSpPr>
                <p:cNvPr id="3" name="Oval 2"/>
                <p:cNvSpPr/>
                <p:nvPr/>
              </p:nvSpPr>
              <p:spPr>
                <a:xfrm>
                  <a:off x="3779912" y="836712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t-LT"/>
                </a:p>
              </p:txBody>
            </p:sp>
            <p:sp>
              <p:nvSpPr>
                <p:cNvPr id="4" name="Oval 3"/>
                <p:cNvSpPr/>
                <p:nvPr/>
              </p:nvSpPr>
              <p:spPr>
                <a:xfrm>
                  <a:off x="4644008" y="3038019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t-LT"/>
                </a:p>
              </p:txBody>
            </p:sp>
            <p:sp>
              <p:nvSpPr>
                <p:cNvPr id="5" name="Oval 4"/>
                <p:cNvSpPr/>
                <p:nvPr/>
              </p:nvSpPr>
              <p:spPr>
                <a:xfrm>
                  <a:off x="827584" y="3645024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t-LT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>
                  <a:off x="3779912" y="4941168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t-LT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6804248" y="3194166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t-LT"/>
                </a:p>
              </p:txBody>
            </p:sp>
            <p:cxnSp>
              <p:nvCxnSpPr>
                <p:cNvPr id="12" name="Straight Connector 11"/>
                <p:cNvCxnSpPr>
                  <a:stCxn id="5" idx="0"/>
                  <a:endCxn id="2" idx="4"/>
                </p:cNvCxnSpPr>
                <p:nvPr/>
              </p:nvCxnSpPr>
              <p:spPr>
                <a:xfrm flipV="1">
                  <a:off x="935596" y="1772816"/>
                  <a:ext cx="432048" cy="1872208"/>
                </a:xfrm>
                <a:prstGeom prst="line">
                  <a:avLst/>
                </a:prstGeom>
                <a:ln w="25400">
                  <a:headEnd type="stealth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>
                  <a:stCxn id="2" idx="7"/>
                  <a:endCxn id="3" idx="2"/>
                </p:cNvCxnSpPr>
                <p:nvPr/>
              </p:nvCxnSpPr>
              <p:spPr>
                <a:xfrm flipV="1">
                  <a:off x="1444020" y="944724"/>
                  <a:ext cx="2335892" cy="643704"/>
                </a:xfrm>
                <a:prstGeom prst="line">
                  <a:avLst/>
                </a:prstGeom>
                <a:ln w="25400">
                  <a:headEnd type="stealth" w="lg" len="lg"/>
                  <a:tailEnd type="non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>
                  <a:stCxn id="5" idx="6"/>
                  <a:endCxn id="4" idx="2"/>
                </p:cNvCxnSpPr>
                <p:nvPr/>
              </p:nvCxnSpPr>
              <p:spPr>
                <a:xfrm flipV="1">
                  <a:off x="1043608" y="3146031"/>
                  <a:ext cx="3600400" cy="607005"/>
                </a:xfrm>
                <a:prstGeom prst="line">
                  <a:avLst/>
                </a:prstGeom>
                <a:ln w="25400">
                  <a:headEnd type="stealth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>
                  <a:stCxn id="4" idx="0"/>
                  <a:endCxn id="3" idx="4"/>
                </p:cNvCxnSpPr>
                <p:nvPr/>
              </p:nvCxnSpPr>
              <p:spPr>
                <a:xfrm flipH="1" flipV="1">
                  <a:off x="3887924" y="1052736"/>
                  <a:ext cx="864096" cy="1985283"/>
                </a:xfrm>
                <a:prstGeom prst="line">
                  <a:avLst/>
                </a:prstGeom>
                <a:ln w="25400">
                  <a:headEnd type="stealth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>
                  <a:stCxn id="5" idx="5"/>
                  <a:endCxn id="6" idx="2"/>
                </p:cNvCxnSpPr>
                <p:nvPr/>
              </p:nvCxnSpPr>
              <p:spPr>
                <a:xfrm>
                  <a:off x="1011972" y="3829412"/>
                  <a:ext cx="2767940" cy="1219768"/>
                </a:xfrm>
                <a:prstGeom prst="line">
                  <a:avLst/>
                </a:prstGeom>
                <a:ln w="25400">
                  <a:headEnd type="stealth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>
                  <a:stCxn id="3" idx="6"/>
                  <a:endCxn id="9" idx="1"/>
                </p:cNvCxnSpPr>
                <p:nvPr/>
              </p:nvCxnSpPr>
              <p:spPr>
                <a:xfrm>
                  <a:off x="3995936" y="944724"/>
                  <a:ext cx="2839948" cy="2281078"/>
                </a:xfrm>
                <a:prstGeom prst="line">
                  <a:avLst/>
                </a:prstGeom>
                <a:ln w="25400">
                  <a:headEnd type="stealth" w="lg" len="lg"/>
                  <a:tailEnd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>
                  <a:endCxn id="9" idx="3"/>
                </p:cNvCxnSpPr>
                <p:nvPr/>
              </p:nvCxnSpPr>
              <p:spPr>
                <a:xfrm flipV="1">
                  <a:off x="4011129" y="3378554"/>
                  <a:ext cx="2824755" cy="1670626"/>
                </a:xfrm>
                <a:prstGeom prst="line">
                  <a:avLst/>
                </a:prstGeom>
                <a:ln w="25400">
                  <a:headEnd type="stealth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>
                  <a:stCxn id="6" idx="7"/>
                  <a:endCxn id="4" idx="4"/>
                </p:cNvCxnSpPr>
                <p:nvPr/>
              </p:nvCxnSpPr>
              <p:spPr>
                <a:xfrm flipV="1">
                  <a:off x="3964300" y="3254043"/>
                  <a:ext cx="787720" cy="1718761"/>
                </a:xfrm>
                <a:prstGeom prst="line">
                  <a:avLst/>
                </a:prstGeom>
                <a:ln w="25400">
                  <a:headEnd type="stealth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>
                  <a:stCxn id="4" idx="6"/>
                  <a:endCxn id="9" idx="2"/>
                </p:cNvCxnSpPr>
                <p:nvPr/>
              </p:nvCxnSpPr>
              <p:spPr>
                <a:xfrm>
                  <a:off x="4860032" y="3146031"/>
                  <a:ext cx="1944216" cy="156147"/>
                </a:xfrm>
                <a:prstGeom prst="line">
                  <a:avLst/>
                </a:prstGeom>
                <a:ln w="25400">
                  <a:headEnd type="stealth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5" name="TextBox 44"/>
              <p:cNvSpPr txBox="1"/>
              <p:nvPr/>
            </p:nvSpPr>
            <p:spPr>
              <a:xfrm>
                <a:off x="3937889" y="234497"/>
                <a:ext cx="1819827" cy="819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1400" dirty="0" smtClean="0"/>
                  <a:t>Žiogai</a:t>
                </a:r>
                <a:endParaRPr lang="lt-LT" sz="1400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7552243" y="3169295"/>
                <a:ext cx="1484808" cy="819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1400" dirty="0" smtClean="0"/>
                  <a:t>Pelkė</a:t>
                </a:r>
                <a:endParaRPr lang="lt-LT" sz="1400" dirty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3821452" y="6039658"/>
                <a:ext cx="2820603" cy="819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1400" dirty="0" smtClean="0"/>
                  <a:t>Musmirės</a:t>
                </a:r>
                <a:endParaRPr lang="lt-LT" sz="1400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5207606" y="2667334"/>
                <a:ext cx="2712815" cy="819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1400" dirty="0" smtClean="0"/>
                  <a:t>Boružėlė</a:t>
                </a:r>
                <a:endParaRPr lang="lt-LT" sz="1400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67232" y="945274"/>
                <a:ext cx="2170362" cy="819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1400" dirty="0" smtClean="0"/>
                  <a:t>Pušynas</a:t>
                </a:r>
                <a:endParaRPr lang="lt-LT" sz="1400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9429" y="4609282"/>
                <a:ext cx="1936033" cy="819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1400" dirty="0" smtClean="0"/>
                  <a:t>Elniukai</a:t>
                </a:r>
                <a:endParaRPr lang="lt-LT" sz="1400" dirty="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50127" y="364482"/>
              <a:ext cx="5021394" cy="3894863"/>
              <a:chOff x="350127" y="364482"/>
              <a:chExt cx="5021394" cy="3894863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927648" y="364482"/>
                <a:ext cx="627745" cy="721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1</a:t>
                </a:r>
                <a:endParaRPr lang="lt-LT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50127" y="1957823"/>
                <a:ext cx="601194" cy="721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2</a:t>
                </a:r>
                <a:endParaRPr lang="lt-LT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333413" y="2003439"/>
                <a:ext cx="593382" cy="721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3</a:t>
                </a:r>
                <a:endParaRPr lang="lt-LT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678125" y="3538026"/>
                <a:ext cx="830997" cy="721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4</a:t>
                </a:r>
                <a:endParaRPr lang="lt-LT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347933" y="1477449"/>
                <a:ext cx="3704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5</a:t>
                </a:r>
                <a:endParaRPr lang="lt-LT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573273" y="1116789"/>
                <a:ext cx="798248" cy="721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6</a:t>
                </a:r>
                <a:endParaRPr lang="lt-LT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4427983" y="2516315"/>
                <a:ext cx="643239" cy="721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7</a:t>
                </a:r>
                <a:endParaRPr lang="lt-LT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915912" y="3340208"/>
                <a:ext cx="3704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8</a:t>
                </a:r>
                <a:endParaRPr lang="lt-LT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286760" y="2943101"/>
                <a:ext cx="743874" cy="721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9</a:t>
                </a:r>
                <a:endParaRPr lang="lt-LT" dirty="0"/>
              </a:p>
            </p:txBody>
          </p:sp>
        </p:grpSp>
      </p:grpSp>
      <p:sp>
        <p:nvSpPr>
          <p:cNvPr id="39" name="TextBox 38"/>
          <p:cNvSpPr txBox="1"/>
          <p:nvPr/>
        </p:nvSpPr>
        <p:spPr>
          <a:xfrm>
            <a:off x="4572000" y="192322"/>
            <a:ext cx="4097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Laikykime, kad visi vairuotojai juda prieš laikrodžio rodyklę</a:t>
            </a:r>
            <a:endParaRPr lang="lt-LT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255181"/>
              </p:ext>
            </p:extLst>
          </p:nvPr>
        </p:nvGraphicFramePr>
        <p:xfrm>
          <a:off x="3364223" y="4262231"/>
          <a:ext cx="554182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2276124898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226784112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40875271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879691389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781505163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53130289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173063570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3846555906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53963690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11050163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1315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108197" r="-1000000" b="-4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1154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208197" r="-1000000" b="-3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7683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313333" r="-1000000" b="-22833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353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406557" r="-1000000" b="-1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321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506557" r="-1000000" b="-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1533717"/>
                  </a:ext>
                </a:extLst>
              </a:tr>
            </a:tbl>
          </a:graphicData>
        </a:graphic>
      </p:graphicFrame>
      <p:grpSp>
        <p:nvGrpSpPr>
          <p:cNvPr id="72" name="Group 71"/>
          <p:cNvGrpSpPr/>
          <p:nvPr/>
        </p:nvGrpSpPr>
        <p:grpSpPr>
          <a:xfrm>
            <a:off x="4610327" y="1422191"/>
            <a:ext cx="3849548" cy="2387003"/>
            <a:chOff x="-641090" y="48501"/>
            <a:chExt cx="10502478" cy="6547922"/>
          </a:xfrm>
        </p:grpSpPr>
        <p:grpSp>
          <p:nvGrpSpPr>
            <p:cNvPr id="73" name="Group 72"/>
            <p:cNvGrpSpPr/>
            <p:nvPr/>
          </p:nvGrpSpPr>
          <p:grpSpPr>
            <a:xfrm>
              <a:off x="827583" y="836712"/>
              <a:ext cx="7056785" cy="5112568"/>
              <a:chOff x="827584" y="836712"/>
              <a:chExt cx="6192688" cy="4320480"/>
            </a:xfrm>
          </p:grpSpPr>
          <p:sp>
            <p:nvSpPr>
              <p:cNvPr id="80" name="Oval 79"/>
              <p:cNvSpPr/>
              <p:nvPr/>
            </p:nvSpPr>
            <p:spPr>
              <a:xfrm>
                <a:off x="1259632" y="1556792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3779912" y="836712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4644008" y="3038019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827584" y="3645024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3779912" y="4941168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6804248" y="319416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cxnSp>
            <p:nvCxnSpPr>
              <p:cNvPr id="86" name="Straight Connector 85"/>
              <p:cNvCxnSpPr>
                <a:stCxn id="83" idx="0"/>
                <a:endCxn id="80" idx="4"/>
              </p:cNvCxnSpPr>
              <p:nvPr/>
            </p:nvCxnSpPr>
            <p:spPr>
              <a:xfrm flipV="1">
                <a:off x="935596" y="1772816"/>
                <a:ext cx="432048" cy="1872208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>
                <a:stCxn id="80" idx="7"/>
                <a:endCxn id="81" idx="2"/>
              </p:cNvCxnSpPr>
              <p:nvPr/>
            </p:nvCxnSpPr>
            <p:spPr>
              <a:xfrm flipV="1">
                <a:off x="1444020" y="944724"/>
                <a:ext cx="2335892" cy="643704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>
                <a:stCxn id="83" idx="6"/>
                <a:endCxn id="82" idx="2"/>
              </p:cNvCxnSpPr>
              <p:nvPr/>
            </p:nvCxnSpPr>
            <p:spPr>
              <a:xfrm flipV="1">
                <a:off x="1043608" y="3146031"/>
                <a:ext cx="3600400" cy="607005"/>
              </a:xfrm>
              <a:prstGeom prst="line">
                <a:avLst/>
              </a:prstGeom>
              <a:ln w="25400">
                <a:solidFill>
                  <a:srgbClr val="FF66CC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>
                <a:stCxn id="82" idx="0"/>
                <a:endCxn id="81" idx="4"/>
              </p:cNvCxnSpPr>
              <p:nvPr/>
            </p:nvCxnSpPr>
            <p:spPr>
              <a:xfrm flipH="1" flipV="1">
                <a:off x="3887924" y="1052736"/>
                <a:ext cx="864096" cy="1985283"/>
              </a:xfrm>
              <a:prstGeom prst="line">
                <a:avLst/>
              </a:prstGeom>
              <a:ln w="25400">
                <a:solidFill>
                  <a:srgbClr val="FF66CC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>
                <a:stCxn id="83" idx="5"/>
                <a:endCxn id="84" idx="2"/>
              </p:cNvCxnSpPr>
              <p:nvPr/>
            </p:nvCxnSpPr>
            <p:spPr>
              <a:xfrm>
                <a:off x="1011972" y="3829412"/>
                <a:ext cx="2767940" cy="1219768"/>
              </a:xfrm>
              <a:prstGeom prst="line">
                <a:avLst/>
              </a:prstGeom>
              <a:ln w="25400">
                <a:solidFill>
                  <a:srgbClr val="FF66CC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>
                <a:stCxn id="81" idx="6"/>
                <a:endCxn id="85" idx="1"/>
              </p:cNvCxnSpPr>
              <p:nvPr/>
            </p:nvCxnSpPr>
            <p:spPr>
              <a:xfrm>
                <a:off x="3995936" y="944724"/>
                <a:ext cx="2839948" cy="2281078"/>
              </a:xfrm>
              <a:prstGeom prst="line">
                <a:avLst/>
              </a:prstGeom>
              <a:ln w="25400">
                <a:solidFill>
                  <a:srgbClr val="FF66CC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>
                <a:endCxn id="85" idx="3"/>
              </p:cNvCxnSpPr>
              <p:nvPr/>
            </p:nvCxnSpPr>
            <p:spPr>
              <a:xfrm flipV="1">
                <a:off x="4011129" y="3378554"/>
                <a:ext cx="2824755" cy="1670626"/>
              </a:xfrm>
              <a:prstGeom prst="line">
                <a:avLst/>
              </a:prstGeom>
              <a:ln w="25400">
                <a:solidFill>
                  <a:srgbClr val="FF66CC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>
                <a:stCxn id="84" idx="7"/>
                <a:endCxn id="82" idx="4"/>
              </p:cNvCxnSpPr>
              <p:nvPr/>
            </p:nvCxnSpPr>
            <p:spPr>
              <a:xfrm flipV="1">
                <a:off x="3964300" y="3254043"/>
                <a:ext cx="787720" cy="1718761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>
                <a:stCxn id="82" idx="6"/>
                <a:endCxn id="85" idx="2"/>
              </p:cNvCxnSpPr>
              <p:nvPr/>
            </p:nvCxnSpPr>
            <p:spPr>
              <a:xfrm>
                <a:off x="4860032" y="3146031"/>
                <a:ext cx="1944216" cy="156147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4" name="TextBox 73"/>
            <p:cNvSpPr txBox="1"/>
            <p:nvPr/>
          </p:nvSpPr>
          <p:spPr>
            <a:xfrm>
              <a:off x="3450070" y="48501"/>
              <a:ext cx="3945251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Žiogai</a:t>
              </a:r>
              <a:endParaRPr lang="lt-LT" sz="14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394306" y="2815904"/>
              <a:ext cx="2467082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Pelkė</a:t>
              </a:r>
              <a:endParaRPr lang="lt-LT" sz="14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269914" y="5752143"/>
              <a:ext cx="3852797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Musmirės</a:t>
              </a:r>
              <a:endParaRPr lang="lt-LT" sz="14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006729" y="2725125"/>
              <a:ext cx="2413930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Boružėlė</a:t>
              </a:r>
              <a:endParaRPr lang="lt-LT" sz="14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-186356" y="874147"/>
              <a:ext cx="3110959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Pušynas</a:t>
              </a:r>
              <a:endParaRPr lang="lt-LT" sz="14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-641090" y="4300218"/>
              <a:ext cx="2155793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Elniukai</a:t>
              </a:r>
              <a:endParaRPr lang="lt-LT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928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07157" y="305737"/>
            <a:ext cx="4048819" cy="2489022"/>
            <a:chOff x="173781" y="305737"/>
            <a:chExt cx="6702475" cy="4487214"/>
          </a:xfrm>
        </p:grpSpPr>
        <p:grpSp>
          <p:nvGrpSpPr>
            <p:cNvPr id="51" name="Group 50"/>
            <p:cNvGrpSpPr/>
            <p:nvPr/>
          </p:nvGrpSpPr>
          <p:grpSpPr>
            <a:xfrm>
              <a:off x="173781" y="305737"/>
              <a:ext cx="6702475" cy="4487214"/>
              <a:chOff x="59429" y="234497"/>
              <a:chExt cx="8977622" cy="6624278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827583" y="836712"/>
                <a:ext cx="7056785" cy="5112568"/>
                <a:chOff x="827584" y="836712"/>
                <a:chExt cx="6192688" cy="4320480"/>
              </a:xfrm>
            </p:grpSpPr>
            <p:sp>
              <p:nvSpPr>
                <p:cNvPr id="2" name="Oval 1"/>
                <p:cNvSpPr/>
                <p:nvPr/>
              </p:nvSpPr>
              <p:spPr>
                <a:xfrm>
                  <a:off x="1259632" y="1556792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t-LT"/>
                </a:p>
              </p:txBody>
            </p:sp>
            <p:sp>
              <p:nvSpPr>
                <p:cNvPr id="3" name="Oval 2"/>
                <p:cNvSpPr/>
                <p:nvPr/>
              </p:nvSpPr>
              <p:spPr>
                <a:xfrm>
                  <a:off x="3779912" y="836712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t-LT"/>
                </a:p>
              </p:txBody>
            </p:sp>
            <p:sp>
              <p:nvSpPr>
                <p:cNvPr id="4" name="Oval 3"/>
                <p:cNvSpPr/>
                <p:nvPr/>
              </p:nvSpPr>
              <p:spPr>
                <a:xfrm>
                  <a:off x="4644008" y="3038019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t-LT"/>
                </a:p>
              </p:txBody>
            </p:sp>
            <p:sp>
              <p:nvSpPr>
                <p:cNvPr id="5" name="Oval 4"/>
                <p:cNvSpPr/>
                <p:nvPr/>
              </p:nvSpPr>
              <p:spPr>
                <a:xfrm>
                  <a:off x="827584" y="3645024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t-LT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>
                  <a:off x="3779912" y="4941168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t-LT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6804248" y="3194166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t-LT"/>
                </a:p>
              </p:txBody>
            </p:sp>
            <p:cxnSp>
              <p:nvCxnSpPr>
                <p:cNvPr id="12" name="Straight Connector 11"/>
                <p:cNvCxnSpPr>
                  <a:stCxn id="5" idx="0"/>
                  <a:endCxn id="2" idx="4"/>
                </p:cNvCxnSpPr>
                <p:nvPr/>
              </p:nvCxnSpPr>
              <p:spPr>
                <a:xfrm flipV="1">
                  <a:off x="935596" y="1772816"/>
                  <a:ext cx="432048" cy="1872208"/>
                </a:xfrm>
                <a:prstGeom prst="line">
                  <a:avLst/>
                </a:prstGeom>
                <a:ln w="25400">
                  <a:headEnd type="stealth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>
                  <a:stCxn id="2" idx="7"/>
                  <a:endCxn id="3" idx="2"/>
                </p:cNvCxnSpPr>
                <p:nvPr/>
              </p:nvCxnSpPr>
              <p:spPr>
                <a:xfrm flipV="1">
                  <a:off x="1444020" y="944724"/>
                  <a:ext cx="2335892" cy="643704"/>
                </a:xfrm>
                <a:prstGeom prst="line">
                  <a:avLst/>
                </a:prstGeom>
                <a:ln w="25400">
                  <a:headEnd type="stealth" w="lg" len="lg"/>
                  <a:tailEnd type="non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>
                  <a:stCxn id="5" idx="6"/>
                  <a:endCxn id="4" idx="2"/>
                </p:cNvCxnSpPr>
                <p:nvPr/>
              </p:nvCxnSpPr>
              <p:spPr>
                <a:xfrm flipV="1">
                  <a:off x="1043608" y="3146031"/>
                  <a:ext cx="3600400" cy="607005"/>
                </a:xfrm>
                <a:prstGeom prst="line">
                  <a:avLst/>
                </a:prstGeom>
                <a:ln w="25400">
                  <a:headEnd type="stealth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>
                  <a:stCxn id="4" idx="0"/>
                  <a:endCxn id="3" idx="4"/>
                </p:cNvCxnSpPr>
                <p:nvPr/>
              </p:nvCxnSpPr>
              <p:spPr>
                <a:xfrm flipH="1" flipV="1">
                  <a:off x="3887924" y="1052736"/>
                  <a:ext cx="864096" cy="1985283"/>
                </a:xfrm>
                <a:prstGeom prst="line">
                  <a:avLst/>
                </a:prstGeom>
                <a:ln w="25400">
                  <a:headEnd type="stealth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>
                  <a:stCxn id="5" idx="5"/>
                  <a:endCxn id="6" idx="2"/>
                </p:cNvCxnSpPr>
                <p:nvPr/>
              </p:nvCxnSpPr>
              <p:spPr>
                <a:xfrm>
                  <a:off x="1011972" y="3829412"/>
                  <a:ext cx="2767940" cy="1219768"/>
                </a:xfrm>
                <a:prstGeom prst="line">
                  <a:avLst/>
                </a:prstGeom>
                <a:ln w="25400">
                  <a:headEnd type="stealth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>
                  <a:stCxn id="3" idx="6"/>
                  <a:endCxn id="9" idx="1"/>
                </p:cNvCxnSpPr>
                <p:nvPr/>
              </p:nvCxnSpPr>
              <p:spPr>
                <a:xfrm>
                  <a:off x="3995936" y="944724"/>
                  <a:ext cx="2839948" cy="2281078"/>
                </a:xfrm>
                <a:prstGeom prst="line">
                  <a:avLst/>
                </a:prstGeom>
                <a:ln w="25400">
                  <a:headEnd type="stealth" w="lg" len="lg"/>
                  <a:tailEnd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>
                  <a:endCxn id="9" idx="3"/>
                </p:cNvCxnSpPr>
                <p:nvPr/>
              </p:nvCxnSpPr>
              <p:spPr>
                <a:xfrm flipV="1">
                  <a:off x="4011129" y="3378554"/>
                  <a:ext cx="2824755" cy="1670626"/>
                </a:xfrm>
                <a:prstGeom prst="line">
                  <a:avLst/>
                </a:prstGeom>
                <a:ln w="25400">
                  <a:headEnd type="stealth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>
                  <a:stCxn id="6" idx="7"/>
                  <a:endCxn id="4" idx="4"/>
                </p:cNvCxnSpPr>
                <p:nvPr/>
              </p:nvCxnSpPr>
              <p:spPr>
                <a:xfrm flipV="1">
                  <a:off x="3964300" y="3254043"/>
                  <a:ext cx="787720" cy="1718761"/>
                </a:xfrm>
                <a:prstGeom prst="line">
                  <a:avLst/>
                </a:prstGeom>
                <a:ln w="25400">
                  <a:headEnd type="stealth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>
                  <a:stCxn id="4" idx="6"/>
                  <a:endCxn id="9" idx="2"/>
                </p:cNvCxnSpPr>
                <p:nvPr/>
              </p:nvCxnSpPr>
              <p:spPr>
                <a:xfrm>
                  <a:off x="4860032" y="3146031"/>
                  <a:ext cx="1944216" cy="156147"/>
                </a:xfrm>
                <a:prstGeom prst="line">
                  <a:avLst/>
                </a:prstGeom>
                <a:ln w="25400">
                  <a:headEnd type="stealth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5" name="TextBox 44"/>
              <p:cNvSpPr txBox="1"/>
              <p:nvPr/>
            </p:nvSpPr>
            <p:spPr>
              <a:xfrm>
                <a:off x="3937889" y="234497"/>
                <a:ext cx="1819827" cy="819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1400" dirty="0" smtClean="0"/>
                  <a:t>Žiogai</a:t>
                </a:r>
                <a:endParaRPr lang="lt-LT" sz="1400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7552243" y="3169295"/>
                <a:ext cx="1484808" cy="819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1400" dirty="0" smtClean="0"/>
                  <a:t>Pelkė</a:t>
                </a:r>
                <a:endParaRPr lang="lt-LT" sz="1400" dirty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3821452" y="6039658"/>
                <a:ext cx="2820603" cy="819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1400" dirty="0" smtClean="0"/>
                  <a:t>Musmirės</a:t>
                </a:r>
                <a:endParaRPr lang="lt-LT" sz="1400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5207606" y="2667334"/>
                <a:ext cx="2712815" cy="819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1400" dirty="0" smtClean="0"/>
                  <a:t>Boružėlė</a:t>
                </a:r>
                <a:endParaRPr lang="lt-LT" sz="1400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67232" y="945274"/>
                <a:ext cx="2170362" cy="819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1400" dirty="0" smtClean="0"/>
                  <a:t>Pušynas</a:t>
                </a:r>
                <a:endParaRPr lang="lt-LT" sz="1400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9429" y="4609282"/>
                <a:ext cx="1936033" cy="819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1400" dirty="0" smtClean="0"/>
                  <a:t>Elniukai</a:t>
                </a:r>
                <a:endParaRPr lang="lt-LT" sz="1400" dirty="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50127" y="364482"/>
              <a:ext cx="5021394" cy="3894863"/>
              <a:chOff x="350127" y="364482"/>
              <a:chExt cx="5021394" cy="3894863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927648" y="364482"/>
                <a:ext cx="627745" cy="721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1</a:t>
                </a:r>
                <a:endParaRPr lang="lt-LT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50127" y="1957823"/>
                <a:ext cx="601194" cy="721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2</a:t>
                </a:r>
                <a:endParaRPr lang="lt-LT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333413" y="2003439"/>
                <a:ext cx="593382" cy="721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3</a:t>
                </a:r>
                <a:endParaRPr lang="lt-LT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678125" y="3538026"/>
                <a:ext cx="830997" cy="721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4</a:t>
                </a:r>
                <a:endParaRPr lang="lt-LT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347933" y="1477449"/>
                <a:ext cx="3704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5</a:t>
                </a:r>
                <a:endParaRPr lang="lt-LT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573273" y="1116789"/>
                <a:ext cx="798248" cy="721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6</a:t>
                </a:r>
                <a:endParaRPr lang="lt-LT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4427983" y="2516315"/>
                <a:ext cx="643239" cy="721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7</a:t>
                </a:r>
                <a:endParaRPr lang="lt-LT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915912" y="3340208"/>
                <a:ext cx="3704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8</a:t>
                </a:r>
                <a:endParaRPr lang="lt-LT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286760" y="2943101"/>
                <a:ext cx="743874" cy="721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9</a:t>
                </a:r>
                <a:endParaRPr lang="lt-LT" dirty="0"/>
              </a:p>
            </p:txBody>
          </p:sp>
        </p:grpSp>
      </p:grpSp>
      <p:sp>
        <p:nvSpPr>
          <p:cNvPr id="39" name="TextBox 38"/>
          <p:cNvSpPr txBox="1"/>
          <p:nvPr/>
        </p:nvSpPr>
        <p:spPr>
          <a:xfrm>
            <a:off x="4572000" y="192322"/>
            <a:ext cx="4097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Laikykime, kad visi vairuotojai juda prieš laikrodžio rodyklę</a:t>
            </a:r>
            <a:endParaRPr lang="lt-LT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852269"/>
              </p:ext>
            </p:extLst>
          </p:nvPr>
        </p:nvGraphicFramePr>
        <p:xfrm>
          <a:off x="3364223" y="4262231"/>
          <a:ext cx="554182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2276124898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226784112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40875271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879691389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781505163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53130289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173063570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3846555906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53963690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11050163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1315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108197" r="-1000000" b="-4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1154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208197" r="-1000000" b="-3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7683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313333" r="-1000000" b="-22833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353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406557" r="-1000000" b="-1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321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506557" r="-1000000" b="-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1533717"/>
                  </a:ext>
                </a:extLst>
              </a:tr>
            </a:tbl>
          </a:graphicData>
        </a:graphic>
      </p:graphicFrame>
      <p:grpSp>
        <p:nvGrpSpPr>
          <p:cNvPr id="61" name="Group 60"/>
          <p:cNvGrpSpPr/>
          <p:nvPr/>
        </p:nvGrpSpPr>
        <p:grpSpPr>
          <a:xfrm>
            <a:off x="4636486" y="1462915"/>
            <a:ext cx="3849548" cy="2387003"/>
            <a:chOff x="-641090" y="48501"/>
            <a:chExt cx="10502478" cy="6547922"/>
          </a:xfrm>
        </p:grpSpPr>
        <p:grpSp>
          <p:nvGrpSpPr>
            <p:cNvPr id="62" name="Group 61"/>
            <p:cNvGrpSpPr/>
            <p:nvPr/>
          </p:nvGrpSpPr>
          <p:grpSpPr>
            <a:xfrm>
              <a:off x="827583" y="836712"/>
              <a:ext cx="7056785" cy="5112568"/>
              <a:chOff x="827584" y="836712"/>
              <a:chExt cx="6192688" cy="4320480"/>
            </a:xfrm>
          </p:grpSpPr>
          <p:sp>
            <p:nvSpPr>
              <p:cNvPr id="69" name="Oval 68"/>
              <p:cNvSpPr/>
              <p:nvPr/>
            </p:nvSpPr>
            <p:spPr>
              <a:xfrm>
                <a:off x="1259632" y="1556792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3779912" y="836712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4644008" y="3038019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827584" y="3645024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3779912" y="4941168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6804248" y="319416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cxnSp>
            <p:nvCxnSpPr>
              <p:cNvPr id="98" name="Straight Connector 97"/>
              <p:cNvCxnSpPr>
                <a:stCxn id="95" idx="0"/>
                <a:endCxn id="69" idx="4"/>
              </p:cNvCxnSpPr>
              <p:nvPr/>
            </p:nvCxnSpPr>
            <p:spPr>
              <a:xfrm flipV="1">
                <a:off x="935596" y="1772816"/>
                <a:ext cx="432048" cy="1872208"/>
              </a:xfrm>
              <a:prstGeom prst="line">
                <a:avLst/>
              </a:prstGeom>
              <a:ln w="25400">
                <a:solidFill>
                  <a:srgbClr val="FF99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>
                <a:stCxn id="69" idx="7"/>
                <a:endCxn id="70" idx="2"/>
              </p:cNvCxnSpPr>
              <p:nvPr/>
            </p:nvCxnSpPr>
            <p:spPr>
              <a:xfrm flipV="1">
                <a:off x="1444020" y="944724"/>
                <a:ext cx="2335892" cy="643704"/>
              </a:xfrm>
              <a:prstGeom prst="line">
                <a:avLst/>
              </a:prstGeom>
              <a:ln w="25400">
                <a:solidFill>
                  <a:srgbClr val="FF99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>
                <a:stCxn id="95" idx="6"/>
                <a:endCxn id="71" idx="2"/>
              </p:cNvCxnSpPr>
              <p:nvPr/>
            </p:nvCxnSpPr>
            <p:spPr>
              <a:xfrm flipV="1">
                <a:off x="1043608" y="3146031"/>
                <a:ext cx="3600400" cy="607005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>
                <a:stCxn id="71" idx="0"/>
                <a:endCxn id="70" idx="4"/>
              </p:cNvCxnSpPr>
              <p:nvPr/>
            </p:nvCxnSpPr>
            <p:spPr>
              <a:xfrm flipH="1" flipV="1">
                <a:off x="3887924" y="1052736"/>
                <a:ext cx="864096" cy="1985283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>
                <a:stCxn id="95" idx="5"/>
                <a:endCxn id="96" idx="2"/>
              </p:cNvCxnSpPr>
              <p:nvPr/>
            </p:nvCxnSpPr>
            <p:spPr>
              <a:xfrm>
                <a:off x="1011972" y="3829412"/>
                <a:ext cx="2767940" cy="1219768"/>
              </a:xfrm>
              <a:prstGeom prst="line">
                <a:avLst/>
              </a:prstGeom>
              <a:ln w="25400">
                <a:solidFill>
                  <a:srgbClr val="FF99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>
                <a:stCxn id="70" idx="6"/>
                <a:endCxn id="97" idx="1"/>
              </p:cNvCxnSpPr>
              <p:nvPr/>
            </p:nvCxnSpPr>
            <p:spPr>
              <a:xfrm>
                <a:off x="3995936" y="944724"/>
                <a:ext cx="2839948" cy="2281078"/>
              </a:xfrm>
              <a:prstGeom prst="line">
                <a:avLst/>
              </a:prstGeom>
              <a:ln w="25400">
                <a:solidFill>
                  <a:srgbClr val="FF99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>
                <a:endCxn id="97" idx="3"/>
              </p:cNvCxnSpPr>
              <p:nvPr/>
            </p:nvCxnSpPr>
            <p:spPr>
              <a:xfrm flipV="1">
                <a:off x="4011129" y="3378554"/>
                <a:ext cx="2824755" cy="1670626"/>
              </a:xfrm>
              <a:prstGeom prst="line">
                <a:avLst/>
              </a:prstGeom>
              <a:ln w="25400">
                <a:solidFill>
                  <a:srgbClr val="FF99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>
                <a:stCxn id="96" idx="7"/>
                <a:endCxn id="71" idx="4"/>
              </p:cNvCxnSpPr>
              <p:nvPr/>
            </p:nvCxnSpPr>
            <p:spPr>
              <a:xfrm flipV="1">
                <a:off x="3964300" y="3254043"/>
                <a:ext cx="787720" cy="1718761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>
                <a:stCxn id="71" idx="6"/>
                <a:endCxn id="97" idx="2"/>
              </p:cNvCxnSpPr>
              <p:nvPr/>
            </p:nvCxnSpPr>
            <p:spPr>
              <a:xfrm>
                <a:off x="4860032" y="3146031"/>
                <a:ext cx="1944216" cy="156147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3" name="TextBox 62"/>
            <p:cNvSpPr txBox="1"/>
            <p:nvPr/>
          </p:nvSpPr>
          <p:spPr>
            <a:xfrm>
              <a:off x="3450070" y="48501"/>
              <a:ext cx="3945251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Žiogai</a:t>
              </a:r>
              <a:endParaRPr lang="lt-LT" sz="14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394306" y="2815904"/>
              <a:ext cx="2467082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Pelkė</a:t>
              </a:r>
              <a:endParaRPr lang="lt-LT" sz="14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269914" y="5752143"/>
              <a:ext cx="3852797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Musmirės</a:t>
              </a:r>
              <a:endParaRPr lang="lt-LT" sz="1400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006729" y="2725125"/>
              <a:ext cx="2413930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Boružėlė</a:t>
              </a:r>
              <a:endParaRPr lang="lt-LT" sz="14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-186356" y="874147"/>
              <a:ext cx="3110959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Pušynas</a:t>
              </a:r>
              <a:endParaRPr lang="lt-LT" sz="14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-641090" y="4300218"/>
              <a:ext cx="2155793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Elniukai</a:t>
              </a:r>
              <a:endParaRPr lang="lt-LT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52111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6372200" y="192322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Apskaičiuokime rangą.</a:t>
            </a:r>
            <a:endParaRPr lang="lt-LT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600541"/>
              </p:ext>
            </p:extLst>
          </p:nvPr>
        </p:nvGraphicFramePr>
        <p:xfrm>
          <a:off x="323528" y="403241"/>
          <a:ext cx="554182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2276124898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226784112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40875271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879691389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781505163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53130289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173063570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3846555906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53963690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11050163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1315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108197" r="-1000000" b="-4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1154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208197" r="-1000000" b="-3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7683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313333" r="-1000000" b="-22833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353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406557" r="-1000000" b="-1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321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506557" r="-1000000" b="-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1533717"/>
                  </a:ext>
                </a:extLst>
              </a:tr>
            </a:tbl>
          </a:graphicData>
        </a:graphic>
      </p:graphicFrame>
      <p:sp>
        <p:nvSpPr>
          <p:cNvPr id="72" name="TextBox 71"/>
          <p:cNvSpPr txBox="1"/>
          <p:nvPr/>
        </p:nvSpPr>
        <p:spPr>
          <a:xfrm>
            <a:off x="6084168" y="764704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1 </a:t>
            </a:r>
            <a:r>
              <a:rPr lang="lt-LT" dirty="0" err="1" smtClean="0"/>
              <a:t>st</a:t>
            </a:r>
            <a:r>
              <a:rPr lang="en-US" dirty="0" smtClean="0"/>
              <a:t>. = 2 </a:t>
            </a:r>
            <a:r>
              <a:rPr lang="en-US" dirty="0" err="1" smtClean="0"/>
              <a:t>st.</a:t>
            </a:r>
            <a:r>
              <a:rPr lang="en-US" dirty="0" smtClean="0"/>
              <a:t>, </a:t>
            </a:r>
            <a:r>
              <a:rPr lang="en-US" dirty="0" err="1" smtClean="0"/>
              <a:t>i</a:t>
            </a:r>
            <a:r>
              <a:rPr lang="lt-LT" dirty="0" err="1" smtClean="0"/>
              <a:t>šbrauksime</a:t>
            </a:r>
            <a:r>
              <a:rPr lang="lt-LT" dirty="0" smtClean="0"/>
              <a:t> 2.</a:t>
            </a:r>
            <a:endParaRPr lang="lt-LT" dirty="0"/>
          </a:p>
        </p:txBody>
      </p:sp>
      <p:sp>
        <p:nvSpPr>
          <p:cNvPr id="73" name="TextBox 72"/>
          <p:cNvSpPr txBox="1"/>
          <p:nvPr/>
        </p:nvSpPr>
        <p:spPr>
          <a:xfrm>
            <a:off x="6084168" y="1337086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8 </a:t>
            </a:r>
            <a:r>
              <a:rPr lang="lt-LT" dirty="0" err="1" smtClean="0"/>
              <a:t>st</a:t>
            </a:r>
            <a:r>
              <a:rPr lang="en-US" dirty="0" smtClean="0"/>
              <a:t>.</a:t>
            </a:r>
            <a:r>
              <a:rPr lang="lt-LT" dirty="0" smtClean="0"/>
              <a:t>+ 9st. </a:t>
            </a:r>
            <a:r>
              <a:rPr lang="en-US" dirty="0" smtClean="0"/>
              <a:t>= </a:t>
            </a:r>
            <a:r>
              <a:rPr lang="lt-LT" dirty="0" smtClean="0"/>
              <a:t>4</a:t>
            </a:r>
            <a:r>
              <a:rPr lang="en-US" dirty="0" smtClean="0"/>
              <a:t> </a:t>
            </a:r>
            <a:r>
              <a:rPr lang="en-US" dirty="0" err="1" smtClean="0"/>
              <a:t>st.</a:t>
            </a:r>
            <a:r>
              <a:rPr lang="en-US" dirty="0" smtClean="0"/>
              <a:t>, </a:t>
            </a:r>
            <a:r>
              <a:rPr lang="en-US" dirty="0" err="1" smtClean="0"/>
              <a:t>i</a:t>
            </a:r>
            <a:r>
              <a:rPr lang="lt-LT" dirty="0" err="1" smtClean="0"/>
              <a:t>šbrauksime</a:t>
            </a:r>
            <a:r>
              <a:rPr lang="lt-LT" dirty="0" smtClean="0"/>
              <a:t> 8.</a:t>
            </a:r>
            <a:endParaRPr lang="lt-LT" dirty="0"/>
          </a:p>
        </p:txBody>
      </p:sp>
      <p:sp>
        <p:nvSpPr>
          <p:cNvPr id="74" name="TextBox 73"/>
          <p:cNvSpPr txBox="1"/>
          <p:nvPr/>
        </p:nvSpPr>
        <p:spPr>
          <a:xfrm>
            <a:off x="6084168" y="2132856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8 </a:t>
            </a:r>
            <a:r>
              <a:rPr lang="lt-LT" dirty="0" err="1" smtClean="0"/>
              <a:t>st</a:t>
            </a:r>
            <a:r>
              <a:rPr lang="en-US" dirty="0" smtClean="0"/>
              <a:t>.</a:t>
            </a:r>
            <a:r>
              <a:rPr lang="lt-LT" dirty="0" smtClean="0"/>
              <a:t>+ 7st.+6 st. </a:t>
            </a:r>
            <a:r>
              <a:rPr lang="en-US" dirty="0" smtClean="0"/>
              <a:t>= </a:t>
            </a:r>
            <a:r>
              <a:rPr lang="lt-LT" dirty="0" smtClean="0"/>
              <a:t>nuliai</a:t>
            </a:r>
            <a:r>
              <a:rPr lang="en-US" dirty="0" smtClean="0"/>
              <a:t>, </a:t>
            </a:r>
            <a:r>
              <a:rPr lang="en-US" dirty="0" err="1" smtClean="0"/>
              <a:t>i</a:t>
            </a:r>
            <a:r>
              <a:rPr lang="lt-LT" dirty="0" err="1" smtClean="0"/>
              <a:t>šbrauksime</a:t>
            </a:r>
            <a:r>
              <a:rPr lang="lt-LT" dirty="0" smtClean="0"/>
              <a:t> 6.</a:t>
            </a:r>
            <a:endParaRPr lang="lt-LT" dirty="0"/>
          </a:p>
        </p:txBody>
      </p:sp>
      <p:graphicFrame>
        <p:nvGraphicFramePr>
          <p:cNvPr id="75" name="Table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488352"/>
              </p:ext>
            </p:extLst>
          </p:nvPr>
        </p:nvGraphicFramePr>
        <p:xfrm>
          <a:off x="323528" y="3068960"/>
          <a:ext cx="332509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2276124898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226784112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879691389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53130289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3846555906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11050163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1315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108197" r="-1000000" b="-4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1154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208197" r="-1000000" b="-3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7683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313333" r="-1000000" b="-22833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353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406557" r="-1000000" b="-1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321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506557" r="-1000000" b="-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1533717"/>
                  </a:ext>
                </a:extLst>
              </a:tr>
            </a:tbl>
          </a:graphicData>
        </a:graphic>
      </p:graphicFrame>
      <p:sp>
        <p:nvSpPr>
          <p:cNvPr id="76" name="TextBox 75"/>
          <p:cNvSpPr txBox="1"/>
          <p:nvPr/>
        </p:nvSpPr>
        <p:spPr>
          <a:xfrm>
            <a:off x="6117894" y="2946655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1 </a:t>
            </a:r>
            <a:r>
              <a:rPr lang="lt-LT" dirty="0" err="1" smtClean="0"/>
              <a:t>st</a:t>
            </a:r>
            <a:r>
              <a:rPr lang="en-US" dirty="0" smtClean="0"/>
              <a:t>.</a:t>
            </a:r>
            <a:r>
              <a:rPr lang="lt-LT" dirty="0" smtClean="0"/>
              <a:t>+ 3st.+4 st. </a:t>
            </a:r>
            <a:r>
              <a:rPr lang="en-US" dirty="0" smtClean="0"/>
              <a:t>= </a:t>
            </a:r>
            <a:r>
              <a:rPr lang="lt-LT" dirty="0" smtClean="0"/>
              <a:t>nuliai</a:t>
            </a:r>
            <a:r>
              <a:rPr lang="en-US" dirty="0" smtClean="0"/>
              <a:t>, </a:t>
            </a:r>
            <a:r>
              <a:rPr lang="en-US" dirty="0" err="1" smtClean="0"/>
              <a:t>i</a:t>
            </a:r>
            <a:r>
              <a:rPr lang="lt-LT" dirty="0" err="1" smtClean="0"/>
              <a:t>šbrauksime</a:t>
            </a:r>
            <a:r>
              <a:rPr lang="lt-LT" dirty="0" smtClean="0"/>
              <a:t> 4.</a:t>
            </a:r>
            <a:endParaRPr lang="lt-LT" dirty="0"/>
          </a:p>
        </p:txBody>
      </p:sp>
      <p:sp>
        <p:nvSpPr>
          <p:cNvPr id="77" name="TextBox 76"/>
          <p:cNvSpPr txBox="1"/>
          <p:nvPr/>
        </p:nvSpPr>
        <p:spPr>
          <a:xfrm>
            <a:off x="4427984" y="3914697"/>
            <a:ext cx="4625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Sukeisime vietomis 1 ir 5 eilutes ir atliksime elementariuosius pertvarkius.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20593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/>
      <p:bldP spid="76" grpId="0"/>
      <p:bldP spid="7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1"/>
          <p:cNvSpPr txBox="1"/>
          <p:nvPr/>
        </p:nvSpPr>
        <p:spPr>
          <a:xfrm>
            <a:off x="4112132" y="294646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1 </a:t>
            </a:r>
            <a:r>
              <a:rPr lang="lt-LT" dirty="0" err="1" smtClean="0"/>
              <a:t>eil</a:t>
            </a:r>
            <a:r>
              <a:rPr lang="lt-LT" dirty="0" smtClean="0"/>
              <a:t>*(-1)+5 </a:t>
            </a:r>
            <a:r>
              <a:rPr lang="lt-LT" dirty="0" err="1" smtClean="0"/>
              <a:t>eil</a:t>
            </a:r>
            <a:r>
              <a:rPr lang="en-US" dirty="0" smtClean="0"/>
              <a:t>.</a:t>
            </a:r>
            <a:endParaRPr lang="lt-LT" dirty="0"/>
          </a:p>
        </p:txBody>
      </p:sp>
      <p:sp>
        <p:nvSpPr>
          <p:cNvPr id="73" name="TextBox 72"/>
          <p:cNvSpPr txBox="1"/>
          <p:nvPr/>
        </p:nvSpPr>
        <p:spPr>
          <a:xfrm>
            <a:off x="4112132" y="800669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2 eil.*(-1)+4 eil.</a:t>
            </a:r>
            <a:endParaRPr lang="lt-LT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93256517"/>
                  </p:ext>
                </p:extLst>
              </p:nvPr>
            </p:nvGraphicFramePr>
            <p:xfrm>
              <a:off x="323528" y="261759"/>
              <a:ext cx="3335112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55852">
                      <a:extLst>
                        <a:ext uri="{9D8B030D-6E8A-4147-A177-3AD203B41FA5}">
                          <a16:colId xmlns:a16="http://schemas.microsoft.com/office/drawing/2014/main" val="3732653529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1372138226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1875375559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3332070306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1311764111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29107145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55089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56872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11285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537326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968542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3034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93256517"/>
                  </p:ext>
                </p:extLst>
              </p:nvPr>
            </p:nvGraphicFramePr>
            <p:xfrm>
              <a:off x="323528" y="261759"/>
              <a:ext cx="3335112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55852">
                      <a:extLst>
                        <a:ext uri="{9D8B030D-6E8A-4147-A177-3AD203B41FA5}">
                          <a16:colId xmlns:a16="http://schemas.microsoft.com/office/drawing/2014/main" val="3732653529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1372138226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1875375559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3332070306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1311764111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29107145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55089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99" t="-108197" r="-504396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56872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99" t="-208197" r="-504396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11285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99" t="-308197" r="-504396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537326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99" t="-408197" r="-504396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968542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99" t="-508197" r="-504396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30343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0468976"/>
                  </p:ext>
                </p:extLst>
              </p:nvPr>
            </p:nvGraphicFramePr>
            <p:xfrm>
              <a:off x="5396904" y="1374279"/>
              <a:ext cx="3335112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55852">
                      <a:extLst>
                        <a:ext uri="{9D8B030D-6E8A-4147-A177-3AD203B41FA5}">
                          <a16:colId xmlns:a16="http://schemas.microsoft.com/office/drawing/2014/main" val="3732653529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1372138226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1875375559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3332070306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1311764111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29107145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55089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56872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11285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537326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968542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3034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0468976"/>
                  </p:ext>
                </p:extLst>
              </p:nvPr>
            </p:nvGraphicFramePr>
            <p:xfrm>
              <a:off x="5396904" y="1374279"/>
              <a:ext cx="3335112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55852">
                      <a:extLst>
                        <a:ext uri="{9D8B030D-6E8A-4147-A177-3AD203B41FA5}">
                          <a16:colId xmlns:a16="http://schemas.microsoft.com/office/drawing/2014/main" val="3732653529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1372138226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1875375559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3332070306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1311764111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29107145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55089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99" t="-108197" r="-504396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56872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99" t="-208197" r="-504396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11285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99" t="-308197" r="-504396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537326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99" t="-408197" r="-504396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968542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99" t="-508197" r="-504396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30343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3" name="TextBox 12"/>
          <p:cNvSpPr txBox="1"/>
          <p:nvPr/>
        </p:nvSpPr>
        <p:spPr>
          <a:xfrm>
            <a:off x="514920" y="2924944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3 eil.*(-1)+4 eil.</a:t>
            </a:r>
            <a:endParaRPr lang="lt-LT" dirty="0"/>
          </a:p>
        </p:txBody>
      </p:sp>
      <p:sp>
        <p:nvSpPr>
          <p:cNvPr id="14" name="TextBox 13"/>
          <p:cNvSpPr txBox="1"/>
          <p:nvPr/>
        </p:nvSpPr>
        <p:spPr>
          <a:xfrm>
            <a:off x="501228" y="3325054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3 eil.*(-1)+5 eil.</a:t>
            </a:r>
            <a:endParaRPr lang="lt-LT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8251226"/>
                  </p:ext>
                </p:extLst>
              </p:nvPr>
            </p:nvGraphicFramePr>
            <p:xfrm>
              <a:off x="467544" y="4005064"/>
              <a:ext cx="3335112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55852">
                      <a:extLst>
                        <a:ext uri="{9D8B030D-6E8A-4147-A177-3AD203B41FA5}">
                          <a16:colId xmlns:a16="http://schemas.microsoft.com/office/drawing/2014/main" val="3732653529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1372138226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1875375559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3332070306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1311764111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29107145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55089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56872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11285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537326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968542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3034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8251226"/>
                  </p:ext>
                </p:extLst>
              </p:nvPr>
            </p:nvGraphicFramePr>
            <p:xfrm>
              <a:off x="467544" y="4005064"/>
              <a:ext cx="3335112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55852">
                      <a:extLst>
                        <a:ext uri="{9D8B030D-6E8A-4147-A177-3AD203B41FA5}">
                          <a16:colId xmlns:a16="http://schemas.microsoft.com/office/drawing/2014/main" val="3732653529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1372138226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1875375559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3332070306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1311764111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29107145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55089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99" t="-108197" r="-504396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56872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99" t="-208197" r="-504396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11285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99" t="-308197" r="-504396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537326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99" t="-408197" r="-504396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968542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99" t="-508197" r="-504396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30343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6" name="TextBox 15"/>
          <p:cNvSpPr txBox="1"/>
          <p:nvPr/>
        </p:nvSpPr>
        <p:spPr>
          <a:xfrm>
            <a:off x="4716016" y="3794968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Matome, kad  4 eil+5 eil. </a:t>
            </a:r>
            <a:r>
              <a:rPr lang="en-US" dirty="0" smtClean="0"/>
              <a:t>= </a:t>
            </a:r>
            <a:r>
              <a:rPr lang="lt-LT" dirty="0" smtClean="0"/>
              <a:t>nuliai, taigi 5 eilutę išbrauksime.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71927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13" grpId="0"/>
      <p:bldP spid="14" grpId="0"/>
      <p:bldP spid="1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1"/>
          <p:cNvSpPr txBox="1"/>
          <p:nvPr/>
        </p:nvSpPr>
        <p:spPr>
          <a:xfrm>
            <a:off x="4112132" y="294646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2 </a:t>
            </a:r>
            <a:r>
              <a:rPr lang="lt-LT" dirty="0" err="1" smtClean="0"/>
              <a:t>st</a:t>
            </a:r>
            <a:r>
              <a:rPr lang="lt-LT" dirty="0" smtClean="0"/>
              <a:t>*(-1)+4 </a:t>
            </a:r>
            <a:r>
              <a:rPr lang="lt-LT" dirty="0" err="1" smtClean="0"/>
              <a:t>st</a:t>
            </a:r>
            <a:r>
              <a:rPr lang="en-US" dirty="0" smtClean="0"/>
              <a:t>.</a:t>
            </a:r>
            <a:endParaRPr lang="lt-LT" dirty="0"/>
          </a:p>
        </p:txBody>
      </p:sp>
      <p:sp>
        <p:nvSpPr>
          <p:cNvPr id="73" name="TextBox 72"/>
          <p:cNvSpPr txBox="1"/>
          <p:nvPr/>
        </p:nvSpPr>
        <p:spPr>
          <a:xfrm>
            <a:off x="4112132" y="800669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3 </a:t>
            </a:r>
            <a:r>
              <a:rPr lang="lt-LT" dirty="0" err="1" smtClean="0"/>
              <a:t>st</a:t>
            </a:r>
            <a:r>
              <a:rPr lang="lt-LT" dirty="0" smtClean="0"/>
              <a:t>*(-1)+5 st.</a:t>
            </a:r>
            <a:endParaRPr lang="lt-LT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0669169"/>
                  </p:ext>
                </p:extLst>
              </p:nvPr>
            </p:nvGraphicFramePr>
            <p:xfrm>
              <a:off x="309836" y="276983"/>
              <a:ext cx="3335112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55852">
                      <a:extLst>
                        <a:ext uri="{9D8B030D-6E8A-4147-A177-3AD203B41FA5}">
                          <a16:colId xmlns:a16="http://schemas.microsoft.com/office/drawing/2014/main" val="3732653529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1372138226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1875375559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3332070306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1311764111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29107145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55089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56872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11285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537326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968542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0669169"/>
                  </p:ext>
                </p:extLst>
              </p:nvPr>
            </p:nvGraphicFramePr>
            <p:xfrm>
              <a:off x="309836" y="276983"/>
              <a:ext cx="3335112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55852">
                      <a:extLst>
                        <a:ext uri="{9D8B030D-6E8A-4147-A177-3AD203B41FA5}">
                          <a16:colId xmlns:a16="http://schemas.microsoft.com/office/drawing/2014/main" val="3732653529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1372138226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1875375559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3332070306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1311764111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29107145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55089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99" t="-108197" r="-505495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56872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99" t="-208197" r="-505495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11285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99" t="-308197" r="-505495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537326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99" t="-408197" r="-505495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9685425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21250596"/>
                  </p:ext>
                </p:extLst>
              </p:nvPr>
            </p:nvGraphicFramePr>
            <p:xfrm>
              <a:off x="4788024" y="1484784"/>
              <a:ext cx="3335112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55852">
                      <a:extLst>
                        <a:ext uri="{9D8B030D-6E8A-4147-A177-3AD203B41FA5}">
                          <a16:colId xmlns:a16="http://schemas.microsoft.com/office/drawing/2014/main" val="3732653529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1372138226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1875375559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3332070306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1311764111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29107145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55089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56872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11285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537326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968542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21250596"/>
                  </p:ext>
                </p:extLst>
              </p:nvPr>
            </p:nvGraphicFramePr>
            <p:xfrm>
              <a:off x="4788024" y="1484784"/>
              <a:ext cx="3335112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55852">
                      <a:extLst>
                        <a:ext uri="{9D8B030D-6E8A-4147-A177-3AD203B41FA5}">
                          <a16:colId xmlns:a16="http://schemas.microsoft.com/office/drawing/2014/main" val="3732653529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1372138226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1875375559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3332070306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1311764111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29107145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55089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99" t="-108197" r="-504396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56872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99" t="-208197" r="-504396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11285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99" t="-308197" r="-504396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537326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99" t="-408197" r="-504396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9685425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/>
          <p:cNvSpPr txBox="1"/>
          <p:nvPr/>
        </p:nvSpPr>
        <p:spPr>
          <a:xfrm>
            <a:off x="971600" y="2780928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5 st. išbraukiame, 4 </a:t>
            </a:r>
            <a:r>
              <a:rPr lang="lt-LT" dirty="0" err="1" smtClean="0"/>
              <a:t>st</a:t>
            </a:r>
            <a:r>
              <a:rPr lang="lt-LT" dirty="0" smtClean="0"/>
              <a:t>*(-1)</a:t>
            </a:r>
            <a:endParaRPr lang="lt-LT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52807918"/>
                  </p:ext>
                </p:extLst>
              </p:nvPr>
            </p:nvGraphicFramePr>
            <p:xfrm>
              <a:off x="780208" y="3861048"/>
              <a:ext cx="277926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55852">
                      <a:extLst>
                        <a:ext uri="{9D8B030D-6E8A-4147-A177-3AD203B41FA5}">
                          <a16:colId xmlns:a16="http://schemas.microsoft.com/office/drawing/2014/main" val="3732653529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1372138226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1875375559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3332070306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13117641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55089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56872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11285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537326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968542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52807918"/>
                  </p:ext>
                </p:extLst>
              </p:nvPr>
            </p:nvGraphicFramePr>
            <p:xfrm>
              <a:off x="780208" y="3861048"/>
              <a:ext cx="277926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55852">
                      <a:extLst>
                        <a:ext uri="{9D8B030D-6E8A-4147-A177-3AD203B41FA5}">
                          <a16:colId xmlns:a16="http://schemas.microsoft.com/office/drawing/2014/main" val="3732653529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1372138226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1875375559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3332070306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13117641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55089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99" t="-108197" r="-404396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56872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99" t="-208197" r="-404396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11285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99" t="-308197" r="-404396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537326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99" t="-408197" r="-404396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9685425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8" name="TextBox 17"/>
          <p:cNvSpPr txBox="1"/>
          <p:nvPr/>
        </p:nvSpPr>
        <p:spPr>
          <a:xfrm>
            <a:off x="4427984" y="3856711"/>
            <a:ext cx="41764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Rangas lygus 4, taigi galime daryti išvadą, kad 4 vairuotojų užteks. Mažiau – ne, taigi susirgus dar vienam vairuotojui teks keisti maršrutus. </a:t>
            </a:r>
          </a:p>
          <a:p>
            <a:endParaRPr lang="lt-LT" dirty="0"/>
          </a:p>
          <a:p>
            <a:r>
              <a:rPr lang="lt-LT" dirty="0" smtClean="0"/>
              <a:t>Klausimas – </a:t>
            </a:r>
            <a:r>
              <a:rPr lang="lt-LT" dirty="0" smtClean="0">
                <a:solidFill>
                  <a:srgbClr val="FF0000"/>
                </a:solidFill>
              </a:rPr>
              <a:t>kurio maršruto galime atsisakyti</a:t>
            </a:r>
            <a:r>
              <a:rPr lang="lt-LT" dirty="0" smtClean="0"/>
              <a:t>?  - reikia rasti bazę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75587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11" grpId="0"/>
      <p:bldP spid="1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11560" y="2851150"/>
            <a:ext cx="2160587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dirty="0" err="1"/>
              <a:t>Sunumeruojame</a:t>
            </a:r>
            <a:r>
              <a:rPr lang="en-US" dirty="0"/>
              <a:t> b</a:t>
            </a:r>
            <a:r>
              <a:rPr lang="lt-LT" dirty="0" err="1"/>
              <a:t>riaunas</a:t>
            </a:r>
            <a:r>
              <a:rPr lang="lt-LT" dirty="0"/>
              <a:t>:</a:t>
            </a:r>
          </a:p>
          <a:p>
            <a:pPr eaLnBrk="1" hangingPunct="1"/>
            <a:r>
              <a:rPr lang="lt-LT" dirty="0"/>
              <a:t>{u, v} – 1;</a:t>
            </a:r>
          </a:p>
          <a:p>
            <a:pPr eaLnBrk="1" hangingPunct="1"/>
            <a:r>
              <a:rPr lang="lt-LT" dirty="0"/>
              <a:t>{u, w} – 2;</a:t>
            </a:r>
          </a:p>
          <a:p>
            <a:pPr eaLnBrk="1" hangingPunct="1"/>
            <a:r>
              <a:rPr lang="lt-LT" dirty="0"/>
              <a:t>{v, w} – 3;</a:t>
            </a:r>
          </a:p>
          <a:p>
            <a:pPr eaLnBrk="1" hangingPunct="1"/>
            <a:r>
              <a:rPr lang="lt-LT" dirty="0"/>
              <a:t>{u, x} – 4;</a:t>
            </a:r>
          </a:p>
          <a:p>
            <a:pPr eaLnBrk="1" hangingPunct="1"/>
            <a:r>
              <a:rPr lang="lt-LT" dirty="0"/>
              <a:t>{w, x} – 5;</a:t>
            </a:r>
          </a:p>
          <a:p>
            <a:pPr eaLnBrk="1" hangingPunct="1"/>
            <a:r>
              <a:rPr lang="lt-LT" dirty="0"/>
              <a:t>{x, v} – 6.</a:t>
            </a:r>
          </a:p>
          <a:p>
            <a:pPr eaLnBrk="1" hangingPunct="1"/>
            <a:endParaRPr lang="en-US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649663" y="2851150"/>
            <a:ext cx="4824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t-LT"/>
              <a:t>Užrašome kiekvienam ciklui po vektorių:</a:t>
            </a:r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923928" y="3830449"/>
          <a:ext cx="387927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108197" r="-600000" b="-2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208197" r="-600000" b="-1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308197" r="-600000" b="-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1520" y="332656"/>
                <a:ext cx="8222555" cy="7460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Kurie ciklai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lt-L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sudaro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grafo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{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lt-LT" dirty="0" smtClean="0"/>
                  <a:t> ciklų bazę?</a:t>
                </a:r>
                <a:endParaRPr lang="lt-LT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32656"/>
                <a:ext cx="8222555" cy="746038"/>
              </a:xfrm>
              <a:prstGeom prst="rect">
                <a:avLst/>
              </a:prstGeom>
              <a:blipFill>
                <a:blip r:embed="rId3"/>
                <a:stretch>
                  <a:fillRect l="-741" t="-4918" b="-11475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404664"/>
            <a:ext cx="903649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dirty="0" smtClean="0"/>
              <a:t>Kiekvienu iš maršrutų važinėja vienas autobusas (vienas vairuotojas vienam maršrutui). </a:t>
            </a:r>
          </a:p>
          <a:p>
            <a:endParaRPr lang="lt-LT" sz="2800" dirty="0" smtClean="0"/>
          </a:p>
          <a:p>
            <a:r>
              <a:rPr lang="lt-LT" sz="2800" dirty="0" smtClean="0"/>
              <a:t>Prasidėjus gripo epidemijai vienas vairuotojas susirgo ir į darbą neis. </a:t>
            </a:r>
          </a:p>
          <a:p>
            <a:endParaRPr lang="lt-LT" sz="2800" dirty="0" smtClean="0"/>
          </a:p>
          <a:p>
            <a:r>
              <a:rPr lang="lt-LT" sz="2800" dirty="0" smtClean="0"/>
              <a:t>Klausimai:</a:t>
            </a:r>
          </a:p>
          <a:p>
            <a:endParaRPr lang="lt-LT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800" dirty="0" smtClean="0"/>
              <a:t>Ar vis dar įmanoma nuvažiuoti iš bet kurios gyvenvietės į bet kurią kitą gyvenvietę (įskaitant smulkias, kurios nėra sužymėtos žemėlapyje)?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800" dirty="0" smtClean="0"/>
              <a:t>Jei taip – ar tai vis dar bus įmanoma susirgus dar vienam vairuotojui?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800" dirty="0" smtClean="0"/>
              <a:t>Jei ne – kaip reikėtų pertvarkyti maršrutus?</a:t>
            </a:r>
            <a:endParaRPr lang="lt-LT" sz="2800" dirty="0"/>
          </a:p>
        </p:txBody>
      </p:sp>
    </p:spTree>
    <p:extLst>
      <p:ext uri="{BB962C8B-B14F-4D97-AF65-F5344CB8AC3E}">
        <p14:creationId xmlns:p14="http://schemas.microsoft.com/office/powerpoint/2010/main" val="185215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67544" y="404664"/>
          <a:ext cx="387927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108197" r="-600000" b="-2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208197" r="-600000" b="-1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308197" r="-600000" b="-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5292725" y="476250"/>
            <a:ext cx="3167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t-LT"/>
              <a:t>6 stulpelis nulinis, išbraukiame jį.</a:t>
            </a:r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7544" y="2276872"/>
          <a:ext cx="332509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l="-1099" t="-108197" r="-500000" b="-2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l="-1099" t="-211667" r="-500000" b="-12666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l="-1099" t="-306557" r="-500000" b="-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00563" y="2349500"/>
            <a:ext cx="4392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t-LT"/>
              <a:t>4 st. + 5 st – nulinis stulpelis. Išbraukiame 5 stulpelį.</a:t>
            </a: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67544" y="4293096"/>
          <a:ext cx="277091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4"/>
                      <a:stretch>
                        <a:fillRect l="-1099" t="-108197" r="-400000" b="-2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4"/>
                      <a:stretch>
                        <a:fillRect l="-1099" t="-208197" r="-400000" b="-1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4"/>
                      <a:stretch>
                        <a:fillRect l="-1099" t="-308197" r="-400000" b="-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716463" y="4292600"/>
            <a:ext cx="4176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t-LT"/>
              <a:t>1 st. lygus 3 st., išbraukiame 3 stulpelį.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67544" y="476672"/>
          <a:ext cx="221672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108197" r="-300000" b="-2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208197" r="-300000" b="-1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308197" r="-300000" b="-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3132138" y="476250"/>
            <a:ext cx="5832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t-LT"/>
              <a:t>Skaičiuojame determinantą. Jei jis bus nenulinis, tai visi trys ciklai sudarys bazę.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159125" y="1341438"/>
            <a:ext cx="58324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t-LT"/>
              <a:t>Determinantas lygus nuliui, taigi pradedame ieškoti mažesnės dimensijos determinantų (minorų).</a:t>
            </a:r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7544" y="3212976"/>
          <a:ext cx="221672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l="-1099" t="-108197" r="-300000" b="-1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l="-1099" t="-208197" r="-300000" b="-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347864" y="3212976"/>
          <a:ext cx="221672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4"/>
                      <a:stretch>
                        <a:fillRect t="-108197" r="-300000" b="-1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4"/>
                      <a:stretch>
                        <a:fillRect t="-208197" r="-300000" b="-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228184" y="3212976"/>
          <a:ext cx="221672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5"/>
                      <a:stretch>
                        <a:fillRect l="-1099" t="-108197" r="-300000" b="-1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5"/>
                      <a:stretch>
                        <a:fillRect l="-1099" t="-208197" r="-300000" b="-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95288" y="2373313"/>
            <a:ext cx="8569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t-LT"/>
              <a:t>Pradžiai išbraukime po eilutę, tada spręskime, ar iš likusių stulpelių galime pasirinkti nenulinį determinantą:</a:t>
            </a:r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95288" y="4581525"/>
            <a:ext cx="2376487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t-LT"/>
              <a:t>Trečio stulpelio negalime naudoti, jis nulinis. Paėmus 1 ir 2 stulpelius determinantas lygus nuliui, t.y. šie ciklai yra priklausomi.</a:t>
            </a:r>
            <a:endParaRPr 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348038" y="4581525"/>
            <a:ext cx="2519362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t-LT"/>
              <a:t>Rinkimės, pvz., pirmus du stulpelius, determinantas lygus 1, ciklai nepriklausomi</a:t>
            </a:r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142038" y="4581525"/>
            <a:ext cx="2751137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t-LT"/>
              <a:t>Rinkimės, pvz., pirmus du stulpelius, determinantas lygus -1, ciklai nepriklausomi</a:t>
            </a:r>
            <a:endParaRPr lang="en-US"/>
          </a:p>
        </p:txBody>
      </p:sp>
      <p:sp>
        <p:nvSpPr>
          <p:cNvPr id="12" name="TextBox 1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159274" y="6093296"/>
            <a:ext cx="5832648" cy="400110"/>
          </a:xfrm>
          <a:prstGeom prst="rect">
            <a:avLst/>
          </a:prstGeom>
          <a:blipFill rotWithShape="1">
            <a:blip r:embed="rId6"/>
            <a:stretch>
              <a:fillRect l="-1045" t="-7692" b="-27692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9552" y="332656"/>
            <a:ext cx="8136904" cy="2246769"/>
          </a:xfrm>
          <a:prstGeom prst="rect">
            <a:avLst/>
          </a:prstGeom>
          <a:blipFill rotWithShape="1">
            <a:blip r:embed="rId2"/>
            <a:stretch>
              <a:fillRect l="-825" t="-1359" b="-4076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9552" y="2996952"/>
            <a:ext cx="8352928" cy="3196516"/>
          </a:xfrm>
          <a:prstGeom prst="rect">
            <a:avLst/>
          </a:prstGeom>
          <a:blipFill rotWithShape="1">
            <a:blip r:embed="rId3"/>
            <a:stretch>
              <a:fillRect l="-657" t="-954" r="-219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510655" y="455320"/>
            <a:ext cx="8165802" cy="5709984"/>
            <a:chOff x="510654" y="455320"/>
            <a:chExt cx="8526397" cy="5984448"/>
          </a:xfrm>
        </p:grpSpPr>
        <p:grpSp>
          <p:nvGrpSpPr>
            <p:cNvPr id="44" name="Group 43"/>
            <p:cNvGrpSpPr/>
            <p:nvPr/>
          </p:nvGrpSpPr>
          <p:grpSpPr>
            <a:xfrm>
              <a:off x="827583" y="836712"/>
              <a:ext cx="7056785" cy="5112568"/>
              <a:chOff x="827584" y="836712"/>
              <a:chExt cx="6192688" cy="4320480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1259632" y="1556792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3" name="Oval 2"/>
              <p:cNvSpPr/>
              <p:nvPr/>
            </p:nvSpPr>
            <p:spPr>
              <a:xfrm>
                <a:off x="3779912" y="836712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4" name="Oval 3"/>
              <p:cNvSpPr/>
              <p:nvPr/>
            </p:nvSpPr>
            <p:spPr>
              <a:xfrm>
                <a:off x="4644008" y="3038019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827584" y="3645024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3779912" y="4941168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804248" y="319416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cxnSp>
            <p:nvCxnSpPr>
              <p:cNvPr id="12" name="Straight Connector 11"/>
              <p:cNvCxnSpPr>
                <a:stCxn id="5" idx="0"/>
                <a:endCxn id="2" idx="4"/>
              </p:cNvCxnSpPr>
              <p:nvPr/>
            </p:nvCxnSpPr>
            <p:spPr>
              <a:xfrm flipV="1">
                <a:off x="935596" y="1772816"/>
                <a:ext cx="432048" cy="1872208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>
                <a:stCxn id="2" idx="7"/>
                <a:endCxn id="3" idx="2"/>
              </p:cNvCxnSpPr>
              <p:nvPr/>
            </p:nvCxnSpPr>
            <p:spPr>
              <a:xfrm flipV="1">
                <a:off x="1444020" y="944724"/>
                <a:ext cx="2335892" cy="643704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>
                <a:stCxn id="5" idx="6"/>
                <a:endCxn id="4" idx="2"/>
              </p:cNvCxnSpPr>
              <p:nvPr/>
            </p:nvCxnSpPr>
            <p:spPr>
              <a:xfrm flipV="1">
                <a:off x="1043608" y="3146031"/>
                <a:ext cx="3600400" cy="607005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stCxn id="4" idx="0"/>
                <a:endCxn id="3" idx="4"/>
              </p:cNvCxnSpPr>
              <p:nvPr/>
            </p:nvCxnSpPr>
            <p:spPr>
              <a:xfrm flipH="1" flipV="1">
                <a:off x="3887924" y="1052736"/>
                <a:ext cx="864096" cy="1985283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stCxn id="5" idx="5"/>
                <a:endCxn id="6" idx="2"/>
              </p:cNvCxnSpPr>
              <p:nvPr/>
            </p:nvCxnSpPr>
            <p:spPr>
              <a:xfrm>
                <a:off x="1011972" y="3829412"/>
                <a:ext cx="2767940" cy="1219768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stCxn id="3" idx="6"/>
                <a:endCxn id="9" idx="1"/>
              </p:cNvCxnSpPr>
              <p:nvPr/>
            </p:nvCxnSpPr>
            <p:spPr>
              <a:xfrm>
                <a:off x="3995936" y="944724"/>
                <a:ext cx="2839948" cy="2281078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endCxn id="9" idx="3"/>
              </p:cNvCxnSpPr>
              <p:nvPr/>
            </p:nvCxnSpPr>
            <p:spPr>
              <a:xfrm flipV="1">
                <a:off x="4011129" y="3378554"/>
                <a:ext cx="2824755" cy="1670626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stCxn id="6" idx="7"/>
                <a:endCxn id="4" idx="4"/>
              </p:cNvCxnSpPr>
              <p:nvPr/>
            </p:nvCxnSpPr>
            <p:spPr>
              <a:xfrm flipV="1">
                <a:off x="3964300" y="3254043"/>
                <a:ext cx="787720" cy="1718761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>
                <a:stCxn id="4" idx="6"/>
                <a:endCxn id="9" idx="2"/>
              </p:cNvCxnSpPr>
              <p:nvPr/>
            </p:nvCxnSpPr>
            <p:spPr>
              <a:xfrm>
                <a:off x="4860032" y="3146031"/>
                <a:ext cx="1944216" cy="156147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5" name="TextBox 44"/>
            <p:cNvSpPr txBox="1"/>
            <p:nvPr/>
          </p:nvSpPr>
          <p:spPr>
            <a:xfrm>
              <a:off x="3939116" y="455320"/>
              <a:ext cx="14848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dirty="0" smtClean="0"/>
                <a:t>Žiogai</a:t>
              </a:r>
              <a:endParaRPr lang="lt-LT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552243" y="3169296"/>
              <a:ext cx="14848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dirty="0" smtClean="0"/>
                <a:t>Pelkė</a:t>
              </a:r>
              <a:endParaRPr lang="lt-LT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821453" y="6039658"/>
              <a:ext cx="14848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dirty="0" smtClean="0"/>
                <a:t>Musmirės</a:t>
              </a:r>
              <a:endParaRPr lang="lt-LT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422699" y="3041482"/>
              <a:ext cx="14848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dirty="0" smtClean="0"/>
                <a:t>Boružėlė</a:t>
              </a:r>
              <a:endParaRPr lang="lt-LT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13360" y="1171267"/>
              <a:ext cx="14848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dirty="0" smtClean="0"/>
                <a:t>Pušynas</a:t>
              </a:r>
              <a:endParaRPr lang="lt-LT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10654" y="4609281"/>
              <a:ext cx="14848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dirty="0" smtClean="0"/>
                <a:t>Elniukai</a:t>
              </a:r>
              <a:endParaRPr lang="lt-LT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925968" y="361783"/>
                <a:ext cx="2989178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6 viršūnės, 9 briaunos, 1 jungioji komponentė.</a:t>
                </a:r>
              </a:p>
              <a:p>
                <a:endParaRPr lang="lt-LT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𝜈</m:t>
                      </m:r>
                      <m:d>
                        <m:dPr>
                          <m:ctrlPr>
                            <a:rPr lang="lt-L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=9−6+1=4</m:t>
                      </m:r>
                    </m:oMath>
                  </m:oMathPara>
                </a14:m>
                <a:endParaRPr lang="lt-LT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5968" y="361783"/>
                <a:ext cx="2989178" cy="1323439"/>
              </a:xfrm>
              <a:prstGeom prst="rect">
                <a:avLst/>
              </a:prstGeom>
              <a:blipFill>
                <a:blip r:embed="rId2"/>
                <a:stretch>
                  <a:fillRect l="-2041" t="-2304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5925968" y="5045996"/>
            <a:ext cx="29891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Maršrutų buvo 5, taigi </a:t>
            </a:r>
            <a:r>
              <a:rPr lang="lt-LT" dirty="0" smtClean="0">
                <a:solidFill>
                  <a:srgbClr val="FF0000"/>
                </a:solidFill>
              </a:rPr>
              <a:t>bent vienas</a:t>
            </a:r>
            <a:r>
              <a:rPr lang="lt-LT" dirty="0" smtClean="0"/>
              <a:t> bus likusių tiesinė kombinacija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8862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16632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Kaip pasinaudoti baziniais ciklais?</a:t>
            </a:r>
          </a:p>
          <a:p>
            <a:endParaRPr lang="lt-LT" dirty="0"/>
          </a:p>
          <a:p>
            <a:r>
              <a:rPr lang="lt-LT" dirty="0" smtClean="0"/>
              <a:t>Panaudokime ciklinę sumą ir gaukime naują ciklą:</a:t>
            </a:r>
            <a:endParaRPr lang="lt-LT" dirty="0"/>
          </a:p>
        </p:txBody>
      </p:sp>
      <p:grpSp>
        <p:nvGrpSpPr>
          <p:cNvPr id="5" name="Group 4"/>
          <p:cNvGrpSpPr/>
          <p:nvPr/>
        </p:nvGrpSpPr>
        <p:grpSpPr>
          <a:xfrm>
            <a:off x="179512" y="1700808"/>
            <a:ext cx="3849548" cy="2387003"/>
            <a:chOff x="-641090" y="48501"/>
            <a:chExt cx="10502478" cy="6547922"/>
          </a:xfrm>
        </p:grpSpPr>
        <p:grpSp>
          <p:nvGrpSpPr>
            <p:cNvPr id="6" name="Group 5"/>
            <p:cNvGrpSpPr/>
            <p:nvPr/>
          </p:nvGrpSpPr>
          <p:grpSpPr>
            <a:xfrm>
              <a:off x="827583" y="836712"/>
              <a:ext cx="7056785" cy="5112568"/>
              <a:chOff x="827584" y="836712"/>
              <a:chExt cx="6192688" cy="4320480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1259632" y="1556792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779912" y="836712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644008" y="3038019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827584" y="3645024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3779912" y="4941168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6804248" y="319416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cxnSp>
            <p:nvCxnSpPr>
              <p:cNvPr id="19" name="Straight Connector 18"/>
              <p:cNvCxnSpPr>
                <a:stCxn id="16" idx="0"/>
                <a:endCxn id="13" idx="4"/>
              </p:cNvCxnSpPr>
              <p:nvPr/>
            </p:nvCxnSpPr>
            <p:spPr>
              <a:xfrm flipV="1">
                <a:off x="935596" y="1772816"/>
                <a:ext cx="432048" cy="1872208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stCxn id="13" idx="7"/>
                <a:endCxn id="14" idx="2"/>
              </p:cNvCxnSpPr>
              <p:nvPr/>
            </p:nvCxnSpPr>
            <p:spPr>
              <a:xfrm flipV="1">
                <a:off x="1444020" y="944724"/>
                <a:ext cx="2335892" cy="643704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stCxn id="16" idx="6"/>
                <a:endCxn id="15" idx="2"/>
              </p:cNvCxnSpPr>
              <p:nvPr/>
            </p:nvCxnSpPr>
            <p:spPr>
              <a:xfrm flipV="1">
                <a:off x="1043608" y="3146031"/>
                <a:ext cx="3600400" cy="607005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stCxn id="15" idx="0"/>
                <a:endCxn id="14" idx="4"/>
              </p:cNvCxnSpPr>
              <p:nvPr/>
            </p:nvCxnSpPr>
            <p:spPr>
              <a:xfrm flipH="1" flipV="1">
                <a:off x="3887924" y="1052736"/>
                <a:ext cx="864096" cy="1985283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stCxn id="16" idx="5"/>
                <a:endCxn id="17" idx="2"/>
              </p:cNvCxnSpPr>
              <p:nvPr/>
            </p:nvCxnSpPr>
            <p:spPr>
              <a:xfrm>
                <a:off x="1011972" y="3829412"/>
                <a:ext cx="2767940" cy="1219768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stCxn id="14" idx="6"/>
                <a:endCxn id="18" idx="1"/>
              </p:cNvCxnSpPr>
              <p:nvPr/>
            </p:nvCxnSpPr>
            <p:spPr>
              <a:xfrm>
                <a:off x="3995936" y="944724"/>
                <a:ext cx="2839948" cy="2281078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>
                <a:endCxn id="18" idx="3"/>
              </p:cNvCxnSpPr>
              <p:nvPr/>
            </p:nvCxnSpPr>
            <p:spPr>
              <a:xfrm flipV="1">
                <a:off x="4011129" y="3378554"/>
                <a:ext cx="2824755" cy="167062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stCxn id="17" idx="7"/>
                <a:endCxn id="15" idx="4"/>
              </p:cNvCxnSpPr>
              <p:nvPr/>
            </p:nvCxnSpPr>
            <p:spPr>
              <a:xfrm flipV="1">
                <a:off x="3964300" y="3254043"/>
                <a:ext cx="787720" cy="1718761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stCxn id="15" idx="6"/>
                <a:endCxn id="18" idx="2"/>
              </p:cNvCxnSpPr>
              <p:nvPr/>
            </p:nvCxnSpPr>
            <p:spPr>
              <a:xfrm>
                <a:off x="4860032" y="3146031"/>
                <a:ext cx="1944216" cy="156147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3450070" y="48501"/>
              <a:ext cx="3945251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Žiogai</a:t>
              </a:r>
              <a:endParaRPr lang="lt-LT" sz="1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94306" y="2815904"/>
              <a:ext cx="2467082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Pelkė</a:t>
              </a:r>
              <a:endParaRPr lang="lt-LT" sz="1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69914" y="5752143"/>
              <a:ext cx="3852797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Musmirės</a:t>
              </a:r>
              <a:endParaRPr lang="lt-LT" sz="1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06729" y="2725125"/>
              <a:ext cx="2413930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Boružėlė</a:t>
              </a:r>
              <a:endParaRPr lang="lt-LT" sz="1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-186356" y="874147"/>
              <a:ext cx="3110959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Pušynas</a:t>
              </a:r>
              <a:endParaRPr lang="lt-LT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-641090" y="4300218"/>
              <a:ext cx="2155793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Elniukai</a:t>
              </a:r>
              <a:endParaRPr lang="lt-LT" sz="14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220072" y="1668533"/>
            <a:ext cx="3849548" cy="2387003"/>
            <a:chOff x="-641090" y="48501"/>
            <a:chExt cx="10502478" cy="6547922"/>
          </a:xfrm>
        </p:grpSpPr>
        <p:grpSp>
          <p:nvGrpSpPr>
            <p:cNvPr id="29" name="Group 28"/>
            <p:cNvGrpSpPr/>
            <p:nvPr/>
          </p:nvGrpSpPr>
          <p:grpSpPr>
            <a:xfrm>
              <a:off x="827583" y="836712"/>
              <a:ext cx="7056785" cy="5112568"/>
              <a:chOff x="827584" y="836712"/>
              <a:chExt cx="6192688" cy="4320480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1259632" y="1556792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779912" y="836712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4644008" y="3038019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827584" y="3645024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3779912" y="4941168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6804248" y="319416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cxnSp>
            <p:nvCxnSpPr>
              <p:cNvPr id="42" name="Straight Connector 41"/>
              <p:cNvCxnSpPr>
                <a:stCxn id="39" idx="0"/>
                <a:endCxn id="36" idx="4"/>
              </p:cNvCxnSpPr>
              <p:nvPr/>
            </p:nvCxnSpPr>
            <p:spPr>
              <a:xfrm flipV="1">
                <a:off x="935596" y="1772816"/>
                <a:ext cx="432048" cy="1872208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stCxn id="36" idx="7"/>
                <a:endCxn id="37" idx="2"/>
              </p:cNvCxnSpPr>
              <p:nvPr/>
            </p:nvCxnSpPr>
            <p:spPr>
              <a:xfrm flipV="1">
                <a:off x="1444020" y="944724"/>
                <a:ext cx="2335892" cy="643704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stCxn id="39" idx="6"/>
                <a:endCxn id="38" idx="2"/>
              </p:cNvCxnSpPr>
              <p:nvPr/>
            </p:nvCxnSpPr>
            <p:spPr>
              <a:xfrm flipV="1">
                <a:off x="1043608" y="3146031"/>
                <a:ext cx="3600400" cy="607005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stCxn id="38" idx="0"/>
                <a:endCxn id="37" idx="4"/>
              </p:cNvCxnSpPr>
              <p:nvPr/>
            </p:nvCxnSpPr>
            <p:spPr>
              <a:xfrm flipH="1" flipV="1">
                <a:off x="3887924" y="1052736"/>
                <a:ext cx="864096" cy="1985283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>
                <a:stCxn id="39" idx="5"/>
                <a:endCxn id="40" idx="2"/>
              </p:cNvCxnSpPr>
              <p:nvPr/>
            </p:nvCxnSpPr>
            <p:spPr>
              <a:xfrm>
                <a:off x="1011972" y="3829412"/>
                <a:ext cx="2767940" cy="1219768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stCxn id="37" idx="6"/>
                <a:endCxn id="41" idx="1"/>
              </p:cNvCxnSpPr>
              <p:nvPr/>
            </p:nvCxnSpPr>
            <p:spPr>
              <a:xfrm>
                <a:off x="3995936" y="944724"/>
                <a:ext cx="2839948" cy="2281078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>
                <a:endCxn id="41" idx="3"/>
              </p:cNvCxnSpPr>
              <p:nvPr/>
            </p:nvCxnSpPr>
            <p:spPr>
              <a:xfrm flipV="1">
                <a:off x="4011129" y="3378554"/>
                <a:ext cx="2824755" cy="1670626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>
                <a:stCxn id="40" idx="7"/>
                <a:endCxn id="38" idx="4"/>
              </p:cNvCxnSpPr>
              <p:nvPr/>
            </p:nvCxnSpPr>
            <p:spPr>
              <a:xfrm flipV="1">
                <a:off x="3964300" y="3254043"/>
                <a:ext cx="787720" cy="1718761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>
                <a:stCxn id="38" idx="6"/>
                <a:endCxn id="41" idx="2"/>
              </p:cNvCxnSpPr>
              <p:nvPr/>
            </p:nvCxnSpPr>
            <p:spPr>
              <a:xfrm>
                <a:off x="4860032" y="3146031"/>
                <a:ext cx="1944216" cy="156147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3450070" y="48501"/>
              <a:ext cx="3945251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Žiogai</a:t>
              </a:r>
              <a:endParaRPr lang="lt-LT" sz="14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394306" y="2815904"/>
              <a:ext cx="2467082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Pelkė</a:t>
              </a:r>
              <a:endParaRPr lang="lt-LT" sz="14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269914" y="5752143"/>
              <a:ext cx="3852797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Musmirės</a:t>
              </a:r>
              <a:endParaRPr lang="lt-LT" sz="14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006729" y="2725125"/>
              <a:ext cx="2413930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Boružėlė</a:t>
              </a:r>
              <a:endParaRPr lang="lt-LT" sz="14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-186356" y="874147"/>
              <a:ext cx="3110959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Pušynas</a:t>
              </a:r>
              <a:endParaRPr lang="lt-LT" sz="14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-641090" y="4300218"/>
              <a:ext cx="2155793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Elniukai</a:t>
              </a:r>
              <a:endParaRPr lang="lt-LT" sz="1400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634295" y="4190367"/>
            <a:ext cx="3849548" cy="2387003"/>
            <a:chOff x="-641090" y="48501"/>
            <a:chExt cx="10502478" cy="6547922"/>
          </a:xfrm>
        </p:grpSpPr>
        <p:grpSp>
          <p:nvGrpSpPr>
            <p:cNvPr id="52" name="Group 51"/>
            <p:cNvGrpSpPr/>
            <p:nvPr/>
          </p:nvGrpSpPr>
          <p:grpSpPr>
            <a:xfrm>
              <a:off x="827583" y="836712"/>
              <a:ext cx="7056785" cy="5112568"/>
              <a:chOff x="827584" y="836712"/>
              <a:chExt cx="6192688" cy="4320480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1259632" y="1556792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3779912" y="836712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4644008" y="3038019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827584" y="3645024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3779912" y="4941168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6804248" y="319416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cxnSp>
            <p:nvCxnSpPr>
              <p:cNvPr id="65" name="Straight Connector 64"/>
              <p:cNvCxnSpPr>
                <a:stCxn id="62" idx="0"/>
                <a:endCxn id="59" idx="4"/>
              </p:cNvCxnSpPr>
              <p:nvPr/>
            </p:nvCxnSpPr>
            <p:spPr>
              <a:xfrm flipV="1">
                <a:off x="935596" y="1772816"/>
                <a:ext cx="432048" cy="1872208"/>
              </a:xfrm>
              <a:prstGeom prst="line">
                <a:avLst/>
              </a:prstGeom>
              <a:ln w="25400">
                <a:solidFill>
                  <a:srgbClr val="FF66CC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>
                <a:stCxn id="59" idx="7"/>
                <a:endCxn id="60" idx="2"/>
              </p:cNvCxnSpPr>
              <p:nvPr/>
            </p:nvCxnSpPr>
            <p:spPr>
              <a:xfrm flipV="1">
                <a:off x="1444020" y="944724"/>
                <a:ext cx="2335892" cy="643704"/>
              </a:xfrm>
              <a:prstGeom prst="line">
                <a:avLst/>
              </a:prstGeom>
              <a:ln w="25400">
                <a:solidFill>
                  <a:srgbClr val="FF66CC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>
                <a:stCxn id="62" idx="6"/>
                <a:endCxn id="61" idx="2"/>
              </p:cNvCxnSpPr>
              <p:nvPr/>
            </p:nvCxnSpPr>
            <p:spPr>
              <a:xfrm flipV="1">
                <a:off x="1043608" y="3146031"/>
                <a:ext cx="3600400" cy="607005"/>
              </a:xfrm>
              <a:prstGeom prst="line">
                <a:avLst/>
              </a:prstGeom>
              <a:ln w="25400">
                <a:solidFill>
                  <a:srgbClr val="FF66CC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>
                <a:stCxn id="61" idx="0"/>
                <a:endCxn id="60" idx="4"/>
              </p:cNvCxnSpPr>
              <p:nvPr/>
            </p:nvCxnSpPr>
            <p:spPr>
              <a:xfrm flipH="1" flipV="1">
                <a:off x="3887924" y="1052736"/>
                <a:ext cx="864096" cy="1985283"/>
              </a:xfrm>
              <a:prstGeom prst="line">
                <a:avLst/>
              </a:prstGeom>
              <a:ln w="25400">
                <a:solidFill>
                  <a:srgbClr val="FF66CC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>
                <a:stCxn id="62" idx="5"/>
                <a:endCxn id="63" idx="2"/>
              </p:cNvCxnSpPr>
              <p:nvPr/>
            </p:nvCxnSpPr>
            <p:spPr>
              <a:xfrm>
                <a:off x="1011972" y="3829412"/>
                <a:ext cx="2767940" cy="121976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>
                <a:stCxn id="60" idx="6"/>
                <a:endCxn id="64" idx="1"/>
              </p:cNvCxnSpPr>
              <p:nvPr/>
            </p:nvCxnSpPr>
            <p:spPr>
              <a:xfrm>
                <a:off x="3995936" y="944724"/>
                <a:ext cx="2839948" cy="2281078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>
                <a:endCxn id="64" idx="3"/>
              </p:cNvCxnSpPr>
              <p:nvPr/>
            </p:nvCxnSpPr>
            <p:spPr>
              <a:xfrm flipV="1">
                <a:off x="4011129" y="3378554"/>
                <a:ext cx="2824755" cy="167062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>
                <a:stCxn id="63" idx="7"/>
                <a:endCxn id="61" idx="4"/>
              </p:cNvCxnSpPr>
              <p:nvPr/>
            </p:nvCxnSpPr>
            <p:spPr>
              <a:xfrm flipV="1">
                <a:off x="3964300" y="3254043"/>
                <a:ext cx="787720" cy="1718761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>
                <a:stCxn id="61" idx="6"/>
                <a:endCxn id="64" idx="2"/>
              </p:cNvCxnSpPr>
              <p:nvPr/>
            </p:nvCxnSpPr>
            <p:spPr>
              <a:xfrm>
                <a:off x="4860032" y="3146031"/>
                <a:ext cx="1944216" cy="15614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3" name="TextBox 52"/>
            <p:cNvSpPr txBox="1"/>
            <p:nvPr/>
          </p:nvSpPr>
          <p:spPr>
            <a:xfrm>
              <a:off x="3450070" y="48501"/>
              <a:ext cx="3945251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Žiogai</a:t>
              </a:r>
              <a:endParaRPr lang="lt-LT" sz="14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394306" y="2815904"/>
              <a:ext cx="2467082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Pelkė</a:t>
              </a:r>
              <a:endParaRPr lang="lt-LT" sz="14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269914" y="5752143"/>
              <a:ext cx="3852797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Musmirės</a:t>
              </a:r>
              <a:endParaRPr lang="lt-LT" sz="14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006729" y="2725125"/>
              <a:ext cx="2413930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Boružėlė</a:t>
              </a:r>
              <a:endParaRPr lang="lt-LT" sz="14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-186356" y="874147"/>
              <a:ext cx="3110959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Pušynas</a:t>
              </a:r>
              <a:endParaRPr lang="lt-LT" sz="14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-641090" y="4300218"/>
              <a:ext cx="2155793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Elniukai</a:t>
              </a:r>
              <a:endParaRPr lang="lt-LT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16632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Kaip pasinaudoti baziniais ciklais?</a:t>
            </a:r>
          </a:p>
          <a:p>
            <a:endParaRPr lang="lt-LT" dirty="0"/>
          </a:p>
          <a:p>
            <a:r>
              <a:rPr lang="lt-LT" dirty="0" smtClean="0"/>
              <a:t>Panaudokime ciklinę sumą ir gaukime naują ciklą:</a:t>
            </a:r>
            <a:endParaRPr lang="lt-LT" dirty="0"/>
          </a:p>
        </p:txBody>
      </p:sp>
      <p:grpSp>
        <p:nvGrpSpPr>
          <p:cNvPr id="51" name="Group 50"/>
          <p:cNvGrpSpPr/>
          <p:nvPr/>
        </p:nvGrpSpPr>
        <p:grpSpPr>
          <a:xfrm>
            <a:off x="2634295" y="4190367"/>
            <a:ext cx="3849548" cy="2387003"/>
            <a:chOff x="-641090" y="48501"/>
            <a:chExt cx="10502478" cy="6547922"/>
          </a:xfrm>
        </p:grpSpPr>
        <p:grpSp>
          <p:nvGrpSpPr>
            <p:cNvPr id="52" name="Group 51"/>
            <p:cNvGrpSpPr/>
            <p:nvPr/>
          </p:nvGrpSpPr>
          <p:grpSpPr>
            <a:xfrm>
              <a:off x="827583" y="836712"/>
              <a:ext cx="7056785" cy="5112568"/>
              <a:chOff x="827584" y="836712"/>
              <a:chExt cx="6192688" cy="4320480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1259632" y="1556792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3779912" y="836712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4644008" y="3038019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827584" y="3645024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3779912" y="4941168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6804248" y="319416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cxnSp>
            <p:nvCxnSpPr>
              <p:cNvPr id="65" name="Straight Connector 64"/>
              <p:cNvCxnSpPr>
                <a:stCxn id="62" idx="0"/>
                <a:endCxn id="59" idx="4"/>
              </p:cNvCxnSpPr>
              <p:nvPr/>
            </p:nvCxnSpPr>
            <p:spPr>
              <a:xfrm flipV="1">
                <a:off x="935596" y="1772816"/>
                <a:ext cx="432048" cy="1872208"/>
              </a:xfrm>
              <a:prstGeom prst="line">
                <a:avLst/>
              </a:prstGeom>
              <a:ln w="25400">
                <a:solidFill>
                  <a:srgbClr val="92D05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>
                <a:stCxn id="59" idx="7"/>
                <a:endCxn id="60" idx="2"/>
              </p:cNvCxnSpPr>
              <p:nvPr/>
            </p:nvCxnSpPr>
            <p:spPr>
              <a:xfrm flipV="1">
                <a:off x="1444020" y="944724"/>
                <a:ext cx="2335892" cy="643704"/>
              </a:xfrm>
              <a:prstGeom prst="line">
                <a:avLst/>
              </a:prstGeom>
              <a:ln w="25400">
                <a:solidFill>
                  <a:srgbClr val="92D05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>
                <a:stCxn id="62" idx="6"/>
                <a:endCxn id="61" idx="2"/>
              </p:cNvCxnSpPr>
              <p:nvPr/>
            </p:nvCxnSpPr>
            <p:spPr>
              <a:xfrm flipV="1">
                <a:off x="1043608" y="3146031"/>
                <a:ext cx="3600400" cy="60700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>
                <a:stCxn id="61" idx="0"/>
                <a:endCxn id="60" idx="4"/>
              </p:cNvCxnSpPr>
              <p:nvPr/>
            </p:nvCxnSpPr>
            <p:spPr>
              <a:xfrm flipH="1" flipV="1">
                <a:off x="3887924" y="1052736"/>
                <a:ext cx="864096" cy="1985283"/>
              </a:xfrm>
              <a:prstGeom prst="line">
                <a:avLst/>
              </a:prstGeom>
              <a:ln w="25400">
                <a:solidFill>
                  <a:srgbClr val="92D05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>
                <a:stCxn id="62" idx="5"/>
                <a:endCxn id="63" idx="2"/>
              </p:cNvCxnSpPr>
              <p:nvPr/>
            </p:nvCxnSpPr>
            <p:spPr>
              <a:xfrm>
                <a:off x="1011972" y="3829412"/>
                <a:ext cx="2767940" cy="1219768"/>
              </a:xfrm>
              <a:prstGeom prst="line">
                <a:avLst/>
              </a:prstGeom>
              <a:ln w="25400">
                <a:solidFill>
                  <a:srgbClr val="92D05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>
                <a:stCxn id="60" idx="6"/>
                <a:endCxn id="64" idx="1"/>
              </p:cNvCxnSpPr>
              <p:nvPr/>
            </p:nvCxnSpPr>
            <p:spPr>
              <a:xfrm>
                <a:off x="3995936" y="944724"/>
                <a:ext cx="2839948" cy="2281078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>
                <a:endCxn id="64" idx="3"/>
              </p:cNvCxnSpPr>
              <p:nvPr/>
            </p:nvCxnSpPr>
            <p:spPr>
              <a:xfrm flipV="1">
                <a:off x="4011129" y="3378554"/>
                <a:ext cx="2824755" cy="167062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>
                <a:stCxn id="63" idx="7"/>
                <a:endCxn id="61" idx="4"/>
              </p:cNvCxnSpPr>
              <p:nvPr/>
            </p:nvCxnSpPr>
            <p:spPr>
              <a:xfrm flipV="1">
                <a:off x="3964300" y="3254043"/>
                <a:ext cx="787720" cy="1718761"/>
              </a:xfrm>
              <a:prstGeom prst="line">
                <a:avLst/>
              </a:prstGeom>
              <a:ln w="25400">
                <a:solidFill>
                  <a:srgbClr val="92D05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>
                <a:stCxn id="61" idx="6"/>
                <a:endCxn id="64" idx="2"/>
              </p:cNvCxnSpPr>
              <p:nvPr/>
            </p:nvCxnSpPr>
            <p:spPr>
              <a:xfrm>
                <a:off x="4860032" y="3146031"/>
                <a:ext cx="1944216" cy="15614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3" name="TextBox 52"/>
            <p:cNvSpPr txBox="1"/>
            <p:nvPr/>
          </p:nvSpPr>
          <p:spPr>
            <a:xfrm>
              <a:off x="3450070" y="48501"/>
              <a:ext cx="3945251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Žiogai</a:t>
              </a:r>
              <a:endParaRPr lang="lt-LT" sz="14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394306" y="2815904"/>
              <a:ext cx="2467082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Pelkė</a:t>
              </a:r>
              <a:endParaRPr lang="lt-LT" sz="14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269914" y="5752143"/>
              <a:ext cx="3852797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Musmirės</a:t>
              </a:r>
              <a:endParaRPr lang="lt-LT" sz="14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006729" y="2725125"/>
              <a:ext cx="2413930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Boružėlė</a:t>
              </a:r>
              <a:endParaRPr lang="lt-LT" sz="14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-186356" y="874147"/>
              <a:ext cx="3110959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Pušynas</a:t>
              </a:r>
              <a:endParaRPr lang="lt-LT" sz="14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-641090" y="4300218"/>
              <a:ext cx="2155793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Elniukai</a:t>
              </a:r>
              <a:endParaRPr lang="lt-LT" sz="1400" dirty="0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4954078" y="1777283"/>
            <a:ext cx="3849548" cy="2387003"/>
            <a:chOff x="-641090" y="48501"/>
            <a:chExt cx="10502478" cy="6547922"/>
          </a:xfrm>
        </p:grpSpPr>
        <p:grpSp>
          <p:nvGrpSpPr>
            <p:cNvPr id="75" name="Group 74"/>
            <p:cNvGrpSpPr/>
            <p:nvPr/>
          </p:nvGrpSpPr>
          <p:grpSpPr>
            <a:xfrm>
              <a:off x="827583" y="836712"/>
              <a:ext cx="7056785" cy="5112568"/>
              <a:chOff x="827584" y="836712"/>
              <a:chExt cx="6192688" cy="4320480"/>
            </a:xfrm>
          </p:grpSpPr>
          <p:sp>
            <p:nvSpPr>
              <p:cNvPr id="82" name="Oval 81"/>
              <p:cNvSpPr/>
              <p:nvPr/>
            </p:nvSpPr>
            <p:spPr>
              <a:xfrm>
                <a:off x="1259632" y="1556792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3779912" y="836712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4644008" y="3038019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827584" y="3645024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3779912" y="4941168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6804248" y="319416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cxnSp>
            <p:nvCxnSpPr>
              <p:cNvPr id="88" name="Straight Connector 87"/>
              <p:cNvCxnSpPr>
                <a:stCxn id="85" idx="0"/>
                <a:endCxn id="82" idx="4"/>
              </p:cNvCxnSpPr>
              <p:nvPr/>
            </p:nvCxnSpPr>
            <p:spPr>
              <a:xfrm flipV="1">
                <a:off x="935596" y="1772816"/>
                <a:ext cx="432048" cy="1872208"/>
              </a:xfrm>
              <a:prstGeom prst="line">
                <a:avLst/>
              </a:prstGeom>
              <a:ln w="25400">
                <a:solidFill>
                  <a:srgbClr val="FF99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>
                <a:stCxn id="82" idx="7"/>
                <a:endCxn id="83" idx="2"/>
              </p:cNvCxnSpPr>
              <p:nvPr/>
            </p:nvCxnSpPr>
            <p:spPr>
              <a:xfrm flipV="1">
                <a:off x="1444020" y="944724"/>
                <a:ext cx="2335892" cy="643704"/>
              </a:xfrm>
              <a:prstGeom prst="line">
                <a:avLst/>
              </a:prstGeom>
              <a:ln w="25400">
                <a:solidFill>
                  <a:srgbClr val="FF99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>
                <a:stCxn id="85" idx="6"/>
                <a:endCxn id="84" idx="2"/>
              </p:cNvCxnSpPr>
              <p:nvPr/>
            </p:nvCxnSpPr>
            <p:spPr>
              <a:xfrm flipV="1">
                <a:off x="1043608" y="3146031"/>
                <a:ext cx="3600400" cy="607005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>
                <a:stCxn id="84" idx="0"/>
                <a:endCxn id="83" idx="4"/>
              </p:cNvCxnSpPr>
              <p:nvPr/>
            </p:nvCxnSpPr>
            <p:spPr>
              <a:xfrm flipH="1" flipV="1">
                <a:off x="3887924" y="1052736"/>
                <a:ext cx="864096" cy="1985283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>
                <a:stCxn id="85" idx="5"/>
                <a:endCxn id="86" idx="2"/>
              </p:cNvCxnSpPr>
              <p:nvPr/>
            </p:nvCxnSpPr>
            <p:spPr>
              <a:xfrm>
                <a:off x="1011972" y="3829412"/>
                <a:ext cx="2767940" cy="1219768"/>
              </a:xfrm>
              <a:prstGeom prst="line">
                <a:avLst/>
              </a:prstGeom>
              <a:ln w="25400">
                <a:solidFill>
                  <a:srgbClr val="FF99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>
                <a:stCxn id="83" idx="6"/>
                <a:endCxn id="87" idx="1"/>
              </p:cNvCxnSpPr>
              <p:nvPr/>
            </p:nvCxnSpPr>
            <p:spPr>
              <a:xfrm>
                <a:off x="3995936" y="944724"/>
                <a:ext cx="2839948" cy="2281078"/>
              </a:xfrm>
              <a:prstGeom prst="line">
                <a:avLst/>
              </a:prstGeom>
              <a:ln w="25400">
                <a:solidFill>
                  <a:srgbClr val="FF99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>
                <a:endCxn id="87" idx="3"/>
              </p:cNvCxnSpPr>
              <p:nvPr/>
            </p:nvCxnSpPr>
            <p:spPr>
              <a:xfrm flipV="1">
                <a:off x="4011129" y="3378554"/>
                <a:ext cx="2824755" cy="1670626"/>
              </a:xfrm>
              <a:prstGeom prst="line">
                <a:avLst/>
              </a:prstGeom>
              <a:ln w="25400">
                <a:solidFill>
                  <a:srgbClr val="FF99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>
                <a:stCxn id="86" idx="7"/>
                <a:endCxn id="84" idx="4"/>
              </p:cNvCxnSpPr>
              <p:nvPr/>
            </p:nvCxnSpPr>
            <p:spPr>
              <a:xfrm flipV="1">
                <a:off x="3964300" y="3254043"/>
                <a:ext cx="787720" cy="1718761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>
                <a:stCxn id="84" idx="6"/>
                <a:endCxn id="87" idx="2"/>
              </p:cNvCxnSpPr>
              <p:nvPr/>
            </p:nvCxnSpPr>
            <p:spPr>
              <a:xfrm>
                <a:off x="4860032" y="3146031"/>
                <a:ext cx="1944216" cy="156147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6" name="TextBox 75"/>
            <p:cNvSpPr txBox="1"/>
            <p:nvPr/>
          </p:nvSpPr>
          <p:spPr>
            <a:xfrm>
              <a:off x="3450070" y="48501"/>
              <a:ext cx="3945251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Žiogai</a:t>
              </a:r>
              <a:endParaRPr lang="lt-LT" sz="14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394306" y="2815904"/>
              <a:ext cx="2467082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Pelkė</a:t>
              </a:r>
              <a:endParaRPr lang="lt-LT" sz="14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269914" y="5752143"/>
              <a:ext cx="3852797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Musmirės</a:t>
              </a:r>
              <a:endParaRPr lang="lt-LT" sz="14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006729" y="2725125"/>
              <a:ext cx="2413930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Boružėlė</a:t>
              </a:r>
              <a:endParaRPr lang="lt-LT" sz="14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-186356" y="874147"/>
              <a:ext cx="3110959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Pušynas</a:t>
              </a:r>
              <a:endParaRPr lang="lt-LT" sz="14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-641090" y="4300218"/>
              <a:ext cx="2155793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Elniukai</a:t>
              </a:r>
              <a:endParaRPr lang="lt-LT" sz="1400" dirty="0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292466" y="1875822"/>
            <a:ext cx="3849548" cy="2387003"/>
            <a:chOff x="-641090" y="48501"/>
            <a:chExt cx="10502478" cy="6547922"/>
          </a:xfrm>
        </p:grpSpPr>
        <p:grpSp>
          <p:nvGrpSpPr>
            <p:cNvPr id="98" name="Group 97"/>
            <p:cNvGrpSpPr/>
            <p:nvPr/>
          </p:nvGrpSpPr>
          <p:grpSpPr>
            <a:xfrm>
              <a:off x="827583" y="836712"/>
              <a:ext cx="7056785" cy="5112568"/>
              <a:chOff x="827584" y="836712"/>
              <a:chExt cx="6192688" cy="4320480"/>
            </a:xfrm>
          </p:grpSpPr>
          <p:sp>
            <p:nvSpPr>
              <p:cNvPr id="105" name="Oval 104"/>
              <p:cNvSpPr/>
              <p:nvPr/>
            </p:nvSpPr>
            <p:spPr>
              <a:xfrm>
                <a:off x="1259632" y="1556792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3779912" y="836712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4644008" y="3038019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827584" y="3645024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3779912" y="4941168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6804248" y="319416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cxnSp>
            <p:nvCxnSpPr>
              <p:cNvPr id="111" name="Straight Connector 110"/>
              <p:cNvCxnSpPr>
                <a:stCxn id="108" idx="0"/>
                <a:endCxn id="105" idx="4"/>
              </p:cNvCxnSpPr>
              <p:nvPr/>
            </p:nvCxnSpPr>
            <p:spPr>
              <a:xfrm flipV="1">
                <a:off x="935596" y="1772816"/>
                <a:ext cx="432048" cy="1872208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>
                <a:stCxn id="105" idx="7"/>
                <a:endCxn id="106" idx="2"/>
              </p:cNvCxnSpPr>
              <p:nvPr/>
            </p:nvCxnSpPr>
            <p:spPr>
              <a:xfrm flipV="1">
                <a:off x="1444020" y="944724"/>
                <a:ext cx="2335892" cy="643704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>
                <a:stCxn id="108" idx="6"/>
                <a:endCxn id="107" idx="2"/>
              </p:cNvCxnSpPr>
              <p:nvPr/>
            </p:nvCxnSpPr>
            <p:spPr>
              <a:xfrm flipV="1">
                <a:off x="1043608" y="3146031"/>
                <a:ext cx="3600400" cy="607005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>
                <a:stCxn id="107" idx="0"/>
                <a:endCxn id="106" idx="4"/>
              </p:cNvCxnSpPr>
              <p:nvPr/>
            </p:nvCxnSpPr>
            <p:spPr>
              <a:xfrm flipH="1" flipV="1">
                <a:off x="3887924" y="1052736"/>
                <a:ext cx="864096" cy="1985283"/>
              </a:xfrm>
              <a:prstGeom prst="line">
                <a:avLst/>
              </a:prstGeom>
              <a:ln w="25400">
                <a:solidFill>
                  <a:srgbClr val="00B0F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>
                <a:stCxn id="108" idx="5"/>
                <a:endCxn id="109" idx="2"/>
              </p:cNvCxnSpPr>
              <p:nvPr/>
            </p:nvCxnSpPr>
            <p:spPr>
              <a:xfrm>
                <a:off x="1011972" y="3829412"/>
                <a:ext cx="2767940" cy="1219768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>
                <a:stCxn id="106" idx="6"/>
                <a:endCxn id="110" idx="1"/>
              </p:cNvCxnSpPr>
              <p:nvPr/>
            </p:nvCxnSpPr>
            <p:spPr>
              <a:xfrm>
                <a:off x="3995936" y="944724"/>
                <a:ext cx="2839948" cy="2281078"/>
              </a:xfrm>
              <a:prstGeom prst="line">
                <a:avLst/>
              </a:prstGeom>
              <a:ln w="25400">
                <a:solidFill>
                  <a:srgbClr val="00B0F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>
                <a:endCxn id="110" idx="3"/>
              </p:cNvCxnSpPr>
              <p:nvPr/>
            </p:nvCxnSpPr>
            <p:spPr>
              <a:xfrm flipV="1">
                <a:off x="4011129" y="3378554"/>
                <a:ext cx="2824755" cy="1670626"/>
              </a:xfrm>
              <a:prstGeom prst="line">
                <a:avLst/>
              </a:prstGeom>
              <a:ln w="25400">
                <a:solidFill>
                  <a:srgbClr val="00B0F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>
                <a:stCxn id="109" idx="7"/>
                <a:endCxn id="107" idx="4"/>
              </p:cNvCxnSpPr>
              <p:nvPr/>
            </p:nvCxnSpPr>
            <p:spPr>
              <a:xfrm flipV="1">
                <a:off x="3964300" y="3254043"/>
                <a:ext cx="787720" cy="1718761"/>
              </a:xfrm>
              <a:prstGeom prst="line">
                <a:avLst/>
              </a:prstGeom>
              <a:ln w="25400">
                <a:solidFill>
                  <a:srgbClr val="00B0F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>
                <a:stCxn id="107" idx="6"/>
                <a:endCxn id="110" idx="2"/>
              </p:cNvCxnSpPr>
              <p:nvPr/>
            </p:nvCxnSpPr>
            <p:spPr>
              <a:xfrm>
                <a:off x="4860032" y="3146031"/>
                <a:ext cx="1944216" cy="156147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9" name="TextBox 98"/>
            <p:cNvSpPr txBox="1"/>
            <p:nvPr/>
          </p:nvSpPr>
          <p:spPr>
            <a:xfrm>
              <a:off x="3450070" y="48501"/>
              <a:ext cx="3945251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Žiogai</a:t>
              </a:r>
              <a:endParaRPr lang="lt-LT" sz="1400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7394306" y="2815904"/>
              <a:ext cx="2467082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Pelkė</a:t>
              </a:r>
              <a:endParaRPr lang="lt-LT" sz="1400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3269914" y="5752143"/>
              <a:ext cx="3852797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Musmirės</a:t>
              </a:r>
              <a:endParaRPr lang="lt-LT" sz="1400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3006729" y="2725125"/>
              <a:ext cx="2413930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Boružėlė</a:t>
              </a:r>
              <a:endParaRPr lang="lt-LT" sz="1400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-186356" y="874147"/>
              <a:ext cx="3110959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Pušynas</a:t>
              </a:r>
              <a:endParaRPr lang="lt-LT" sz="1400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-641090" y="4300218"/>
              <a:ext cx="2155793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Elniukai</a:t>
              </a:r>
              <a:endParaRPr lang="lt-LT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99562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5"/>
          <p:cNvGrpSpPr>
            <a:grpSpLocks/>
          </p:cNvGrpSpPr>
          <p:nvPr/>
        </p:nvGrpSpPr>
        <p:grpSpPr bwMode="auto">
          <a:xfrm>
            <a:off x="5607844" y="260295"/>
            <a:ext cx="3232150" cy="1411288"/>
            <a:chOff x="5466154" y="550068"/>
            <a:chExt cx="2538811" cy="1001713"/>
          </a:xfrm>
        </p:grpSpPr>
        <p:grpSp>
          <p:nvGrpSpPr>
            <p:cNvPr id="3109" name="Group 48"/>
            <p:cNvGrpSpPr>
              <a:grpSpLocks/>
            </p:cNvGrpSpPr>
            <p:nvPr/>
          </p:nvGrpSpPr>
          <p:grpSpPr bwMode="auto">
            <a:xfrm>
              <a:off x="5466154" y="550068"/>
              <a:ext cx="2538811" cy="1001713"/>
              <a:chOff x="5466286" y="549027"/>
              <a:chExt cx="2538231" cy="1001538"/>
            </a:xfrm>
          </p:grpSpPr>
          <p:sp>
            <p:nvSpPr>
              <p:cNvPr id="17" name="Oval 16"/>
              <p:cNvSpPr/>
              <p:nvPr/>
            </p:nvSpPr>
            <p:spPr bwMode="auto">
              <a:xfrm>
                <a:off x="6047237" y="549027"/>
                <a:ext cx="286735" cy="287281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2</a:t>
                </a:r>
                <a:endParaRPr lang="en-US" dirty="0"/>
              </a:p>
            </p:txBody>
          </p:sp>
          <p:sp>
            <p:nvSpPr>
              <p:cNvPr id="18" name="Oval 17"/>
              <p:cNvSpPr/>
              <p:nvPr/>
            </p:nvSpPr>
            <p:spPr bwMode="auto">
              <a:xfrm>
                <a:off x="7164258" y="549027"/>
                <a:ext cx="286735" cy="287281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3</a:t>
                </a:r>
                <a:endParaRPr lang="en-US" dirty="0"/>
              </a:p>
            </p:txBody>
          </p:sp>
          <p:sp>
            <p:nvSpPr>
              <p:cNvPr id="19" name="Oval 18"/>
              <p:cNvSpPr/>
              <p:nvPr/>
            </p:nvSpPr>
            <p:spPr bwMode="auto">
              <a:xfrm>
                <a:off x="6047237" y="1263284"/>
                <a:ext cx="286735" cy="287281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6</a:t>
                </a:r>
                <a:endParaRPr lang="en-US" dirty="0"/>
              </a:p>
            </p:txBody>
          </p:sp>
          <p:sp>
            <p:nvSpPr>
              <p:cNvPr id="20" name="Oval 19"/>
              <p:cNvSpPr/>
              <p:nvPr/>
            </p:nvSpPr>
            <p:spPr bwMode="auto">
              <a:xfrm>
                <a:off x="7164258" y="1247512"/>
                <a:ext cx="286735" cy="287281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5</a:t>
                </a:r>
                <a:endParaRPr lang="en-US" dirty="0"/>
              </a:p>
            </p:txBody>
          </p:sp>
          <p:sp>
            <p:nvSpPr>
              <p:cNvPr id="25" name="Oval 24"/>
              <p:cNvSpPr/>
              <p:nvPr/>
            </p:nvSpPr>
            <p:spPr bwMode="auto">
              <a:xfrm>
                <a:off x="7717782" y="907282"/>
                <a:ext cx="286735" cy="287281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4</a:t>
                </a:r>
                <a:endParaRPr lang="en-US" dirty="0"/>
              </a:p>
            </p:txBody>
          </p:sp>
          <p:sp>
            <p:nvSpPr>
              <p:cNvPr id="26" name="Oval 25"/>
              <p:cNvSpPr/>
              <p:nvPr/>
            </p:nvSpPr>
            <p:spPr bwMode="auto">
              <a:xfrm>
                <a:off x="5466286" y="906156"/>
                <a:ext cx="286735" cy="28728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1</a:t>
                </a:r>
                <a:endParaRPr lang="en-US" dirty="0"/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>
                <a:off x="6605747" y="890384"/>
                <a:ext cx="286735" cy="28728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7</a:t>
                </a:r>
                <a:endParaRPr lang="en-US" dirty="0"/>
              </a:p>
            </p:txBody>
          </p:sp>
          <p:cxnSp>
            <p:nvCxnSpPr>
              <p:cNvPr id="4" name="Straight Connector 3"/>
              <p:cNvCxnSpPr>
                <a:stCxn id="17" idx="6"/>
                <a:endCxn id="18" idx="2"/>
              </p:cNvCxnSpPr>
              <p:nvPr/>
            </p:nvCxnSpPr>
            <p:spPr>
              <a:xfrm>
                <a:off x="6333972" y="693230"/>
                <a:ext cx="83028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19" idx="0"/>
                <a:endCxn id="17" idx="4"/>
              </p:cNvCxnSpPr>
              <p:nvPr/>
            </p:nvCxnSpPr>
            <p:spPr>
              <a:xfrm flipV="1">
                <a:off x="6190604" y="836308"/>
                <a:ext cx="0" cy="42697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V="1">
                <a:off x="7308872" y="820535"/>
                <a:ext cx="0" cy="42697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6333972" y="1411994"/>
                <a:ext cx="83028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endCxn id="29" idx="1"/>
              </p:cNvCxnSpPr>
              <p:nvPr/>
            </p:nvCxnSpPr>
            <p:spPr>
              <a:xfrm>
                <a:off x="6299065" y="794623"/>
                <a:ext cx="349069" cy="13744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endCxn id="25" idx="1"/>
              </p:cNvCxnSpPr>
              <p:nvPr/>
            </p:nvCxnSpPr>
            <p:spPr>
              <a:xfrm>
                <a:off x="7446006" y="724775"/>
                <a:ext cx="312915" cy="22419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>
                <a:stCxn id="19" idx="7"/>
                <a:endCxn id="29" idx="3"/>
              </p:cNvCxnSpPr>
              <p:nvPr/>
            </p:nvCxnSpPr>
            <p:spPr>
              <a:xfrm flipV="1">
                <a:off x="6291585" y="1135980"/>
                <a:ext cx="356549" cy="1689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stCxn id="29" idx="7"/>
                <a:endCxn id="18" idx="3"/>
              </p:cNvCxnSpPr>
              <p:nvPr/>
            </p:nvCxnSpPr>
            <p:spPr>
              <a:xfrm flipV="1">
                <a:off x="6850096" y="794623"/>
                <a:ext cx="356549" cy="13744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stCxn id="29" idx="5"/>
                <a:endCxn id="20" idx="1"/>
              </p:cNvCxnSpPr>
              <p:nvPr/>
            </p:nvCxnSpPr>
            <p:spPr>
              <a:xfrm>
                <a:off x="6850096" y="1135980"/>
                <a:ext cx="356549" cy="15321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2" name="Straight Connector 71"/>
            <p:cNvCxnSpPr/>
            <p:nvPr/>
          </p:nvCxnSpPr>
          <p:spPr bwMode="auto">
            <a:xfrm>
              <a:off x="5752955" y="1123602"/>
              <a:ext cx="314234" cy="2231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26" idx="7"/>
              <a:endCxn id="17" idx="3"/>
            </p:cNvCxnSpPr>
            <p:nvPr/>
          </p:nvCxnSpPr>
          <p:spPr bwMode="auto">
            <a:xfrm flipV="1">
              <a:off x="5711805" y="795707"/>
              <a:ext cx="376582" cy="15324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20" idx="7"/>
              <a:endCxn id="25" idx="3"/>
            </p:cNvCxnSpPr>
            <p:nvPr/>
          </p:nvCxnSpPr>
          <p:spPr bwMode="auto">
            <a:xfrm flipV="1">
              <a:off x="7410165" y="1152899"/>
              <a:ext cx="349149" cy="13746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75" name="Group 48"/>
          <p:cNvGrpSpPr>
            <a:grpSpLocks/>
          </p:cNvGrpSpPr>
          <p:nvPr/>
        </p:nvGrpSpPr>
        <p:grpSpPr bwMode="auto">
          <a:xfrm>
            <a:off x="5630252" y="2811747"/>
            <a:ext cx="3230563" cy="1409700"/>
            <a:chOff x="5590586" y="3902627"/>
            <a:chExt cx="3230965" cy="1409731"/>
          </a:xfrm>
        </p:grpSpPr>
        <p:grpSp>
          <p:nvGrpSpPr>
            <p:cNvPr id="3077" name="Group 93"/>
            <p:cNvGrpSpPr>
              <a:grpSpLocks/>
            </p:cNvGrpSpPr>
            <p:nvPr/>
          </p:nvGrpSpPr>
          <p:grpSpPr bwMode="auto">
            <a:xfrm>
              <a:off x="5590586" y="3902627"/>
              <a:ext cx="3230965" cy="1409731"/>
              <a:chOff x="5466154" y="550068"/>
              <a:chExt cx="2538811" cy="1001713"/>
            </a:xfrm>
          </p:grpSpPr>
          <p:grpSp>
            <p:nvGrpSpPr>
              <p:cNvPr id="3089" name="Group 48"/>
              <p:cNvGrpSpPr>
                <a:grpSpLocks/>
              </p:cNvGrpSpPr>
              <p:nvPr/>
            </p:nvGrpSpPr>
            <p:grpSpPr bwMode="auto">
              <a:xfrm>
                <a:off x="5466154" y="550068"/>
                <a:ext cx="2538811" cy="1001713"/>
                <a:chOff x="5466286" y="549027"/>
                <a:chExt cx="2538231" cy="1001538"/>
              </a:xfrm>
            </p:grpSpPr>
            <p:sp>
              <p:nvSpPr>
                <p:cNvPr id="99" name="Oval 98"/>
                <p:cNvSpPr/>
                <p:nvPr/>
              </p:nvSpPr>
              <p:spPr bwMode="auto">
                <a:xfrm>
                  <a:off x="6046275" y="549027"/>
                  <a:ext cx="288123" cy="287604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2</a:t>
                  </a:r>
                  <a:endParaRPr lang="en-US" dirty="0"/>
                </a:p>
              </p:txBody>
            </p:sp>
            <p:sp>
              <p:nvSpPr>
                <p:cNvPr id="100" name="Oval 99"/>
                <p:cNvSpPr/>
                <p:nvPr/>
              </p:nvSpPr>
              <p:spPr bwMode="auto">
                <a:xfrm>
                  <a:off x="7163845" y="549027"/>
                  <a:ext cx="288123" cy="287604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3</a:t>
                  </a:r>
                  <a:endParaRPr lang="en-US" dirty="0"/>
                </a:p>
              </p:txBody>
            </p:sp>
            <p:sp>
              <p:nvSpPr>
                <p:cNvPr id="101" name="Oval 100"/>
                <p:cNvSpPr/>
                <p:nvPr/>
              </p:nvSpPr>
              <p:spPr bwMode="auto">
                <a:xfrm>
                  <a:off x="6046275" y="1262962"/>
                  <a:ext cx="288123" cy="287603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6</a:t>
                  </a:r>
                  <a:endParaRPr lang="en-US" dirty="0"/>
                </a:p>
              </p:txBody>
            </p:sp>
            <p:sp>
              <p:nvSpPr>
                <p:cNvPr id="102" name="Oval 101"/>
                <p:cNvSpPr/>
                <p:nvPr/>
              </p:nvSpPr>
              <p:spPr bwMode="auto">
                <a:xfrm>
                  <a:off x="7163845" y="1247172"/>
                  <a:ext cx="288123" cy="287603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5</a:t>
                  </a:r>
                  <a:endParaRPr lang="en-US" dirty="0"/>
                </a:p>
              </p:txBody>
            </p:sp>
            <p:sp>
              <p:nvSpPr>
                <p:cNvPr id="103" name="Oval 102"/>
                <p:cNvSpPr/>
                <p:nvPr/>
              </p:nvSpPr>
              <p:spPr bwMode="auto">
                <a:xfrm>
                  <a:off x="7717641" y="906558"/>
                  <a:ext cx="286876" cy="287603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4</a:t>
                  </a:r>
                  <a:endParaRPr lang="en-US" dirty="0"/>
                </a:p>
              </p:txBody>
            </p:sp>
            <p:sp>
              <p:nvSpPr>
                <p:cNvPr id="104" name="Oval 103"/>
                <p:cNvSpPr/>
                <p:nvPr/>
              </p:nvSpPr>
              <p:spPr bwMode="auto">
                <a:xfrm>
                  <a:off x="5466286" y="906558"/>
                  <a:ext cx="286876" cy="286476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1</a:t>
                  </a:r>
                  <a:endParaRPr lang="en-US" dirty="0"/>
                </a:p>
              </p:txBody>
            </p:sp>
            <p:sp>
              <p:nvSpPr>
                <p:cNvPr id="105" name="Oval 104"/>
                <p:cNvSpPr/>
                <p:nvPr/>
              </p:nvSpPr>
              <p:spPr bwMode="auto">
                <a:xfrm>
                  <a:off x="6605060" y="890768"/>
                  <a:ext cx="288123" cy="286476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7</a:t>
                  </a:r>
                  <a:endParaRPr lang="en-US" dirty="0"/>
                </a:p>
              </p:txBody>
            </p:sp>
            <p:cxnSp>
              <p:nvCxnSpPr>
                <p:cNvPr id="106" name="Straight Connector 105"/>
                <p:cNvCxnSpPr>
                  <a:stCxn id="99" idx="6"/>
                  <a:endCxn id="100" idx="2"/>
                </p:cNvCxnSpPr>
                <p:nvPr/>
              </p:nvCxnSpPr>
              <p:spPr>
                <a:xfrm>
                  <a:off x="6334398" y="693393"/>
                  <a:ext cx="829447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>
                  <a:stCxn id="101" idx="0"/>
                  <a:endCxn id="99" idx="4"/>
                </p:cNvCxnSpPr>
                <p:nvPr/>
              </p:nvCxnSpPr>
              <p:spPr>
                <a:xfrm flipV="1">
                  <a:off x="6190961" y="836631"/>
                  <a:ext cx="0" cy="42633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 flipV="1">
                  <a:off x="7308530" y="820841"/>
                  <a:ext cx="0" cy="42633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6334398" y="1412966"/>
                  <a:ext cx="829447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>
                  <a:endCxn id="105" idx="1"/>
                </p:cNvCxnSpPr>
                <p:nvPr/>
              </p:nvCxnSpPr>
              <p:spPr>
                <a:xfrm>
                  <a:off x="6299474" y="793773"/>
                  <a:ext cx="347994" cy="13872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>
                  <a:endCxn id="103" idx="1"/>
                </p:cNvCxnSpPr>
                <p:nvPr/>
              </p:nvCxnSpPr>
              <p:spPr>
                <a:xfrm>
                  <a:off x="7445732" y="724973"/>
                  <a:ext cx="313069" cy="2244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>
                  <a:stCxn id="101" idx="7"/>
                  <a:endCxn id="105" idx="3"/>
                </p:cNvCxnSpPr>
                <p:nvPr/>
              </p:nvCxnSpPr>
              <p:spPr>
                <a:xfrm flipV="1">
                  <a:off x="6291991" y="1135513"/>
                  <a:ext cx="355477" cy="1703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>
                  <a:stCxn id="105" idx="7"/>
                  <a:endCxn id="100" idx="3"/>
                </p:cNvCxnSpPr>
                <p:nvPr/>
              </p:nvCxnSpPr>
              <p:spPr>
                <a:xfrm flipV="1">
                  <a:off x="6850775" y="793773"/>
                  <a:ext cx="355477" cy="13872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>
                  <a:stCxn id="105" idx="5"/>
                  <a:endCxn id="102" idx="1"/>
                </p:cNvCxnSpPr>
                <p:nvPr/>
              </p:nvCxnSpPr>
              <p:spPr>
                <a:xfrm>
                  <a:off x="6850775" y="1135513"/>
                  <a:ext cx="355477" cy="15451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6" name="Straight Connector 95"/>
              <p:cNvCxnSpPr/>
              <p:nvPr/>
            </p:nvCxnSpPr>
            <p:spPr bwMode="auto">
              <a:xfrm>
                <a:off x="5753096" y="1123120"/>
                <a:ext cx="314388" cy="22335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>
                <a:stCxn id="104" idx="7"/>
                <a:endCxn id="99" idx="3"/>
              </p:cNvCxnSpPr>
              <p:nvPr/>
            </p:nvCxnSpPr>
            <p:spPr bwMode="auto">
              <a:xfrm flipV="1">
                <a:off x="5711926" y="794856"/>
                <a:ext cx="376767" cy="15454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>
                <a:stCxn id="102" idx="7"/>
                <a:endCxn id="103" idx="3"/>
              </p:cNvCxnSpPr>
              <p:nvPr/>
            </p:nvCxnSpPr>
            <p:spPr bwMode="auto">
              <a:xfrm flipV="1">
                <a:off x="7409872" y="1153578"/>
                <a:ext cx="349320" cy="13762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5" name="Straight Connector 114"/>
            <p:cNvCxnSpPr/>
            <p:nvPr/>
          </p:nvCxnSpPr>
          <p:spPr bwMode="auto">
            <a:xfrm flipV="1">
              <a:off x="5966871" y="4231247"/>
              <a:ext cx="228628" cy="107952"/>
            </a:xfrm>
            <a:prstGeom prst="line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 bwMode="auto">
            <a:xfrm>
              <a:off x="7035391" y="4010579"/>
              <a:ext cx="317540" cy="0"/>
            </a:xfrm>
            <a:prstGeom prst="line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 bwMode="auto">
            <a:xfrm>
              <a:off x="8286496" y="4140757"/>
              <a:ext cx="227041" cy="179392"/>
            </a:xfrm>
            <a:prstGeom prst="line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 bwMode="auto">
            <a:xfrm flipV="1">
              <a:off x="8218226" y="4871023"/>
              <a:ext cx="227040" cy="109540"/>
            </a:xfrm>
            <a:prstGeom prst="line">
              <a:avLst/>
            </a:prstGeom>
            <a:ln w="1905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 bwMode="auto">
            <a:xfrm>
              <a:off x="7098899" y="5202819"/>
              <a:ext cx="260382" cy="0"/>
            </a:xfrm>
            <a:prstGeom prst="line">
              <a:avLst/>
            </a:prstGeom>
            <a:ln w="1905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 bwMode="auto">
            <a:xfrm flipH="1" flipV="1">
              <a:off x="6012915" y="4873222"/>
              <a:ext cx="221668" cy="136410"/>
            </a:xfrm>
            <a:prstGeom prst="line">
              <a:avLst/>
            </a:prstGeom>
            <a:ln w="1905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 bwMode="auto">
            <a:xfrm flipV="1">
              <a:off x="6395549" y="4531291"/>
              <a:ext cx="0" cy="255594"/>
            </a:xfrm>
            <a:prstGeom prst="line">
              <a:avLst/>
            </a:prstGeom>
            <a:ln w="1905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 bwMode="auto">
            <a:xfrm flipV="1">
              <a:off x="6816289" y="4883724"/>
              <a:ext cx="228628" cy="107952"/>
            </a:xfrm>
            <a:prstGeom prst="line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 bwMode="auto">
            <a:xfrm>
              <a:off x="6724202" y="4383651"/>
              <a:ext cx="246094" cy="82552"/>
            </a:xfrm>
            <a:prstGeom prst="line">
              <a:avLst/>
            </a:prstGeom>
            <a:ln w="1905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 bwMode="auto">
            <a:xfrm flipV="1">
              <a:off x="7397386" y="4232834"/>
              <a:ext cx="227041" cy="107952"/>
            </a:xfrm>
            <a:prstGeom prst="line">
              <a:avLst/>
            </a:prstGeom>
            <a:ln w="1905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 bwMode="auto">
            <a:xfrm>
              <a:off x="7538691" y="4717033"/>
              <a:ext cx="284197" cy="131765"/>
            </a:xfrm>
            <a:prstGeom prst="line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99333" y="273416"/>
                <a:ext cx="532119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2400" dirty="0" smtClean="0"/>
                  <a:t>Tarkime, kad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lt-LT" sz="2400" dirty="0" smtClean="0"/>
                  <a:t> yra bet kuris (orientuotas arba neorientuotas) grafas. Jei jis neorientuotas, suteiksime jo briaunoms orientaciją (bet kurią).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333" y="273416"/>
                <a:ext cx="5321198" cy="1569660"/>
              </a:xfrm>
              <a:prstGeom prst="rect">
                <a:avLst/>
              </a:prstGeom>
              <a:blipFill>
                <a:blip r:embed="rId2"/>
                <a:stretch>
                  <a:fillRect l="-1833" t="-3113" r="-802" b="-817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1367" y="2123643"/>
                <a:ext cx="4943423" cy="126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2400" dirty="0" smtClean="0"/>
                  <a:t>Pažymėkime </a:t>
                </a:r>
              </a:p>
              <a:p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en-US" sz="2400" dirty="0" smtClean="0"/>
                  <a:t> </a:t>
                </a:r>
                <a:endParaRPr lang="lt-LT" sz="2400" dirty="0" smtClean="0"/>
              </a:p>
              <a:p>
                <a:r>
                  <a:rPr lang="lt-LT" sz="2400" dirty="0" smtClean="0"/>
                  <a:t>uždarąjį maršrutą. </a:t>
                </a:r>
                <a:endParaRPr lang="lt-LT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367" y="2123643"/>
                <a:ext cx="4943423" cy="1261307"/>
              </a:xfrm>
              <a:prstGeom prst="rect">
                <a:avLst/>
              </a:prstGeom>
              <a:blipFill>
                <a:blip r:embed="rId3"/>
                <a:stretch>
                  <a:fillRect l="-1973" t="-3865" b="-10145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9333" y="3665517"/>
                <a:ext cx="5581872" cy="506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2400" dirty="0" smtClean="0"/>
                  <a:t>Sudarome vektorių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lt-LT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lt-LT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lt-LT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333" y="3665517"/>
                <a:ext cx="5581872" cy="506421"/>
              </a:xfrm>
              <a:prstGeom prst="rect">
                <a:avLst/>
              </a:prstGeom>
              <a:blipFill>
                <a:blip r:embed="rId4"/>
                <a:stretch>
                  <a:fillRect l="-1749" b="-2771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9332" y="4466533"/>
                <a:ext cx="894466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2400" dirty="0" smtClean="0"/>
                  <a:t>Čia: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lt-L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lt-LT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lt-LT" sz="2400" dirty="0" smtClean="0"/>
                  <a:t>,	 jei briauna nebuvo naudojama;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lt-L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lt-LT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lt-LT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lt-LT" sz="2400" dirty="0" smtClean="0"/>
                  <a:t>,	 </a:t>
                </a:r>
                <a:r>
                  <a:rPr lang="lt-LT" sz="2400" dirty="0"/>
                  <a:t>jei briauna </a:t>
                </a:r>
                <a:r>
                  <a:rPr lang="lt-LT" sz="2400" dirty="0" smtClean="0"/>
                  <a:t>buvo naudojama, ir kryptis sutampa su suteikta;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lt-L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lt-LT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lt-LT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lt-LT" sz="24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lt-LT" sz="2400" dirty="0"/>
                  <a:t>, jei briauna buvo naudojama, ir kryptis </a:t>
                </a:r>
                <a:r>
                  <a:rPr lang="lt-LT" sz="2400" dirty="0" smtClean="0"/>
                  <a:t>nesutampa </a:t>
                </a:r>
                <a:r>
                  <a:rPr lang="lt-LT" sz="2400" dirty="0"/>
                  <a:t>su </a:t>
                </a:r>
                <a:r>
                  <a:rPr lang="lt-LT" sz="2400" dirty="0" smtClean="0"/>
                  <a:t>suteikta.</a:t>
                </a:r>
                <a:endParaRPr lang="lt-LT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332" y="4466533"/>
                <a:ext cx="8944667" cy="1569660"/>
              </a:xfrm>
              <a:prstGeom prst="rect">
                <a:avLst/>
              </a:prstGeom>
              <a:blipFill>
                <a:blip r:embed="rId5"/>
                <a:stretch>
                  <a:fillRect l="-1091" t="-3113" b="-817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48"/>
          <p:cNvGrpSpPr>
            <a:grpSpLocks/>
          </p:cNvGrpSpPr>
          <p:nvPr/>
        </p:nvGrpSpPr>
        <p:grpSpPr bwMode="auto">
          <a:xfrm>
            <a:off x="5578475" y="333375"/>
            <a:ext cx="3230563" cy="1409700"/>
            <a:chOff x="5590586" y="3902627"/>
            <a:chExt cx="3230965" cy="1409731"/>
          </a:xfrm>
        </p:grpSpPr>
        <p:grpSp>
          <p:nvGrpSpPr>
            <p:cNvPr id="4100" name="Group 93"/>
            <p:cNvGrpSpPr>
              <a:grpSpLocks/>
            </p:cNvGrpSpPr>
            <p:nvPr/>
          </p:nvGrpSpPr>
          <p:grpSpPr bwMode="auto">
            <a:xfrm>
              <a:off x="5590586" y="3902627"/>
              <a:ext cx="3230965" cy="1409731"/>
              <a:chOff x="5466154" y="550068"/>
              <a:chExt cx="2538811" cy="1001713"/>
            </a:xfrm>
          </p:grpSpPr>
          <p:grpSp>
            <p:nvGrpSpPr>
              <p:cNvPr id="4112" name="Group 48"/>
              <p:cNvGrpSpPr>
                <a:grpSpLocks/>
              </p:cNvGrpSpPr>
              <p:nvPr/>
            </p:nvGrpSpPr>
            <p:grpSpPr bwMode="auto">
              <a:xfrm>
                <a:off x="5466154" y="550068"/>
                <a:ext cx="2538811" cy="1001713"/>
                <a:chOff x="5466286" y="549027"/>
                <a:chExt cx="2538231" cy="1001538"/>
              </a:xfrm>
            </p:grpSpPr>
            <p:sp>
              <p:nvSpPr>
                <p:cNvPr id="99" name="Oval 98"/>
                <p:cNvSpPr/>
                <p:nvPr/>
              </p:nvSpPr>
              <p:spPr bwMode="auto">
                <a:xfrm>
                  <a:off x="6046275" y="549027"/>
                  <a:ext cx="288123" cy="287604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2</a:t>
                  </a:r>
                  <a:endParaRPr lang="en-US" dirty="0"/>
                </a:p>
              </p:txBody>
            </p:sp>
            <p:sp>
              <p:nvSpPr>
                <p:cNvPr id="100" name="Oval 99"/>
                <p:cNvSpPr/>
                <p:nvPr/>
              </p:nvSpPr>
              <p:spPr bwMode="auto">
                <a:xfrm>
                  <a:off x="7163845" y="549027"/>
                  <a:ext cx="288123" cy="287604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3</a:t>
                  </a:r>
                  <a:endParaRPr lang="en-US" dirty="0"/>
                </a:p>
              </p:txBody>
            </p:sp>
            <p:sp>
              <p:nvSpPr>
                <p:cNvPr id="101" name="Oval 100"/>
                <p:cNvSpPr/>
                <p:nvPr/>
              </p:nvSpPr>
              <p:spPr bwMode="auto">
                <a:xfrm>
                  <a:off x="6046275" y="1262962"/>
                  <a:ext cx="288123" cy="287603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6</a:t>
                  </a:r>
                  <a:endParaRPr lang="en-US" dirty="0"/>
                </a:p>
              </p:txBody>
            </p:sp>
            <p:sp>
              <p:nvSpPr>
                <p:cNvPr id="102" name="Oval 101"/>
                <p:cNvSpPr/>
                <p:nvPr/>
              </p:nvSpPr>
              <p:spPr bwMode="auto">
                <a:xfrm>
                  <a:off x="7163845" y="1247172"/>
                  <a:ext cx="288123" cy="287603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5</a:t>
                  </a:r>
                  <a:endParaRPr lang="en-US" dirty="0"/>
                </a:p>
              </p:txBody>
            </p:sp>
            <p:sp>
              <p:nvSpPr>
                <p:cNvPr id="103" name="Oval 102"/>
                <p:cNvSpPr/>
                <p:nvPr/>
              </p:nvSpPr>
              <p:spPr bwMode="auto">
                <a:xfrm>
                  <a:off x="7717641" y="906558"/>
                  <a:ext cx="286876" cy="287603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4</a:t>
                  </a:r>
                  <a:endParaRPr lang="en-US" dirty="0"/>
                </a:p>
              </p:txBody>
            </p:sp>
            <p:sp>
              <p:nvSpPr>
                <p:cNvPr id="104" name="Oval 103"/>
                <p:cNvSpPr/>
                <p:nvPr/>
              </p:nvSpPr>
              <p:spPr bwMode="auto">
                <a:xfrm>
                  <a:off x="5466286" y="906558"/>
                  <a:ext cx="286876" cy="286476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1</a:t>
                  </a:r>
                  <a:endParaRPr lang="en-US" dirty="0"/>
                </a:p>
              </p:txBody>
            </p:sp>
            <p:sp>
              <p:nvSpPr>
                <p:cNvPr id="105" name="Oval 104"/>
                <p:cNvSpPr/>
                <p:nvPr/>
              </p:nvSpPr>
              <p:spPr bwMode="auto">
                <a:xfrm>
                  <a:off x="6605060" y="890768"/>
                  <a:ext cx="288123" cy="286476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7</a:t>
                  </a:r>
                  <a:endParaRPr lang="en-US" dirty="0"/>
                </a:p>
              </p:txBody>
            </p:sp>
            <p:cxnSp>
              <p:nvCxnSpPr>
                <p:cNvPr id="106" name="Straight Connector 105"/>
                <p:cNvCxnSpPr>
                  <a:stCxn id="99" idx="6"/>
                  <a:endCxn id="100" idx="2"/>
                </p:cNvCxnSpPr>
                <p:nvPr/>
              </p:nvCxnSpPr>
              <p:spPr>
                <a:xfrm>
                  <a:off x="6334398" y="693393"/>
                  <a:ext cx="829447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>
                  <a:stCxn id="101" idx="0"/>
                  <a:endCxn id="99" idx="4"/>
                </p:cNvCxnSpPr>
                <p:nvPr/>
              </p:nvCxnSpPr>
              <p:spPr>
                <a:xfrm flipV="1">
                  <a:off x="6190961" y="836631"/>
                  <a:ext cx="0" cy="42633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 flipV="1">
                  <a:off x="7308530" y="820841"/>
                  <a:ext cx="0" cy="42633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6334398" y="1412966"/>
                  <a:ext cx="829447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>
                  <a:endCxn id="105" idx="1"/>
                </p:cNvCxnSpPr>
                <p:nvPr/>
              </p:nvCxnSpPr>
              <p:spPr>
                <a:xfrm>
                  <a:off x="6299474" y="793773"/>
                  <a:ext cx="347994" cy="13872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>
                  <a:endCxn id="103" idx="1"/>
                </p:cNvCxnSpPr>
                <p:nvPr/>
              </p:nvCxnSpPr>
              <p:spPr>
                <a:xfrm>
                  <a:off x="7445732" y="724973"/>
                  <a:ext cx="313069" cy="2244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>
                  <a:stCxn id="101" idx="7"/>
                  <a:endCxn id="105" idx="3"/>
                </p:cNvCxnSpPr>
                <p:nvPr/>
              </p:nvCxnSpPr>
              <p:spPr>
                <a:xfrm flipV="1">
                  <a:off x="6291991" y="1135513"/>
                  <a:ext cx="355477" cy="1703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>
                  <a:stCxn id="105" idx="7"/>
                  <a:endCxn id="100" idx="3"/>
                </p:cNvCxnSpPr>
                <p:nvPr/>
              </p:nvCxnSpPr>
              <p:spPr>
                <a:xfrm flipV="1">
                  <a:off x="6850775" y="793773"/>
                  <a:ext cx="355477" cy="13872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>
                  <a:stCxn id="105" idx="5"/>
                  <a:endCxn id="102" idx="1"/>
                </p:cNvCxnSpPr>
                <p:nvPr/>
              </p:nvCxnSpPr>
              <p:spPr>
                <a:xfrm>
                  <a:off x="6850775" y="1135513"/>
                  <a:ext cx="355477" cy="15451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6" name="Straight Connector 95"/>
              <p:cNvCxnSpPr/>
              <p:nvPr/>
            </p:nvCxnSpPr>
            <p:spPr bwMode="auto">
              <a:xfrm>
                <a:off x="5753096" y="1123120"/>
                <a:ext cx="314388" cy="22335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>
                <a:stCxn id="104" idx="7"/>
                <a:endCxn id="99" idx="3"/>
              </p:cNvCxnSpPr>
              <p:nvPr/>
            </p:nvCxnSpPr>
            <p:spPr bwMode="auto">
              <a:xfrm flipV="1">
                <a:off x="5711926" y="794856"/>
                <a:ext cx="376767" cy="15454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>
                <a:stCxn id="102" idx="7"/>
                <a:endCxn id="103" idx="3"/>
              </p:cNvCxnSpPr>
              <p:nvPr/>
            </p:nvCxnSpPr>
            <p:spPr bwMode="auto">
              <a:xfrm flipV="1">
                <a:off x="7409872" y="1153578"/>
                <a:ext cx="349320" cy="13762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5" name="Straight Connector 114"/>
            <p:cNvCxnSpPr/>
            <p:nvPr/>
          </p:nvCxnSpPr>
          <p:spPr bwMode="auto">
            <a:xfrm flipV="1">
              <a:off x="5966871" y="4231247"/>
              <a:ext cx="228628" cy="107952"/>
            </a:xfrm>
            <a:prstGeom prst="line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 bwMode="auto">
            <a:xfrm>
              <a:off x="7035391" y="4010579"/>
              <a:ext cx="317540" cy="0"/>
            </a:xfrm>
            <a:prstGeom prst="line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 bwMode="auto">
            <a:xfrm>
              <a:off x="8286496" y="4140757"/>
              <a:ext cx="227041" cy="179392"/>
            </a:xfrm>
            <a:prstGeom prst="line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 bwMode="auto">
            <a:xfrm flipV="1">
              <a:off x="8218226" y="4871023"/>
              <a:ext cx="227040" cy="109540"/>
            </a:xfrm>
            <a:prstGeom prst="line">
              <a:avLst/>
            </a:prstGeom>
            <a:ln w="1905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 bwMode="auto">
            <a:xfrm>
              <a:off x="7098899" y="5202819"/>
              <a:ext cx="260382" cy="0"/>
            </a:xfrm>
            <a:prstGeom prst="line">
              <a:avLst/>
            </a:prstGeom>
            <a:ln w="1905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 bwMode="auto">
            <a:xfrm flipH="1" flipV="1">
              <a:off x="5998896" y="4827639"/>
              <a:ext cx="209305" cy="195787"/>
            </a:xfrm>
            <a:prstGeom prst="line">
              <a:avLst/>
            </a:prstGeom>
            <a:ln w="1905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 bwMode="auto">
            <a:xfrm flipV="1">
              <a:off x="6395549" y="4531291"/>
              <a:ext cx="0" cy="255594"/>
            </a:xfrm>
            <a:prstGeom prst="line">
              <a:avLst/>
            </a:prstGeom>
            <a:ln w="1905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 bwMode="auto">
            <a:xfrm flipV="1">
              <a:off x="6816289" y="4883724"/>
              <a:ext cx="228628" cy="107952"/>
            </a:xfrm>
            <a:prstGeom prst="line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 bwMode="auto">
            <a:xfrm>
              <a:off x="6724202" y="4383651"/>
              <a:ext cx="246094" cy="82552"/>
            </a:xfrm>
            <a:prstGeom prst="line">
              <a:avLst/>
            </a:prstGeom>
            <a:ln w="1905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 bwMode="auto">
            <a:xfrm flipV="1">
              <a:off x="7397386" y="4232834"/>
              <a:ext cx="227041" cy="107952"/>
            </a:xfrm>
            <a:prstGeom prst="line">
              <a:avLst/>
            </a:prstGeom>
            <a:ln w="1905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 bwMode="auto">
            <a:xfrm>
              <a:off x="7538691" y="4717033"/>
              <a:ext cx="284197" cy="131765"/>
            </a:xfrm>
            <a:prstGeom prst="line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00717" y="530256"/>
                <a:ext cx="4638020" cy="1983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2400" dirty="0" smtClean="0"/>
                  <a:t>Jeigu briauną naudojome kelis kartus, sudarome </a:t>
                </a:r>
                <a:r>
                  <a:rPr lang="lt-LT" sz="2400" dirty="0"/>
                  <a:t>vektorių </a:t>
                </a:r>
                <a:endParaRPr lang="lt-LT" sz="2400" dirty="0" smtClean="0"/>
              </a:p>
              <a:p>
                <a:endParaRPr lang="lt-LT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lt-LT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lt-LT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, …,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lt-LT" sz="2400" dirty="0"/>
              </a:p>
              <a:p>
                <a:endParaRPr lang="lt-LT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717" y="530256"/>
                <a:ext cx="4638020" cy="1983748"/>
              </a:xfrm>
              <a:prstGeom prst="rect">
                <a:avLst/>
              </a:prstGeom>
              <a:blipFill>
                <a:blip r:embed="rId2"/>
                <a:stretch>
                  <a:fillRect l="-1971" t="-2462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3568" y="2780928"/>
                <a:ext cx="2489200" cy="86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2400" dirty="0" smtClean="0"/>
                  <a:t>Čia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t-L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lt-LT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lt-LT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lt-LT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780928"/>
                <a:ext cx="2489200" cy="860748"/>
              </a:xfrm>
              <a:prstGeom prst="rect">
                <a:avLst/>
              </a:prstGeom>
              <a:blipFill>
                <a:blip r:embed="rId3"/>
                <a:stretch>
                  <a:fillRect l="-3676" t="-5674" b="-5674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3568" y="4365104"/>
                <a:ext cx="7760345" cy="1198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lt-LT" sz="2400" dirty="0" smtClean="0"/>
                  <a:t>yra j-</a:t>
                </a:r>
                <a:r>
                  <a:rPr lang="lt-LT" sz="2400" dirty="0" err="1" smtClean="0"/>
                  <a:t>osios</a:t>
                </a:r>
                <a:r>
                  <a:rPr lang="lt-LT" sz="2400" dirty="0" smtClean="0"/>
                  <a:t> briaunos ėjimų teigiamąją kryptimi skaičius;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lt-LT" sz="2400" dirty="0"/>
                  <a:t>yra j-</a:t>
                </a:r>
                <a:r>
                  <a:rPr lang="lt-LT" sz="2400" dirty="0" err="1"/>
                  <a:t>osios</a:t>
                </a:r>
                <a:r>
                  <a:rPr lang="lt-LT" sz="2400" dirty="0"/>
                  <a:t> briaunos ėjimų </a:t>
                </a:r>
                <a:r>
                  <a:rPr lang="lt-LT" sz="2400" dirty="0" smtClean="0"/>
                  <a:t>neigiamąją </a:t>
                </a:r>
                <a:r>
                  <a:rPr lang="lt-LT" sz="2400" dirty="0"/>
                  <a:t>kryptimi </a:t>
                </a:r>
                <a:r>
                  <a:rPr lang="lt-LT" sz="2400" dirty="0" smtClean="0"/>
                  <a:t>skaičius. </a:t>
                </a:r>
                <a:endParaRPr lang="lt-LT" sz="2400" dirty="0"/>
              </a:p>
              <a:p>
                <a:r>
                  <a:rPr lang="lt-LT" dirty="0" smtClean="0"/>
                  <a:t> </a:t>
                </a:r>
                <a:endParaRPr lang="lt-LT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365104"/>
                <a:ext cx="7760345" cy="1198277"/>
              </a:xfrm>
              <a:prstGeom prst="rect">
                <a:avLst/>
              </a:prstGeom>
              <a:blipFill>
                <a:blip r:embed="rId4"/>
                <a:stretch>
                  <a:fillRect l="-236" t="-406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48"/>
          <p:cNvGrpSpPr>
            <a:grpSpLocks/>
          </p:cNvGrpSpPr>
          <p:nvPr/>
        </p:nvGrpSpPr>
        <p:grpSpPr bwMode="auto">
          <a:xfrm>
            <a:off x="5578475" y="333375"/>
            <a:ext cx="3230563" cy="1409700"/>
            <a:chOff x="5590586" y="3902627"/>
            <a:chExt cx="3230965" cy="1409731"/>
          </a:xfrm>
        </p:grpSpPr>
        <p:grpSp>
          <p:nvGrpSpPr>
            <p:cNvPr id="5125" name="Group 93"/>
            <p:cNvGrpSpPr>
              <a:grpSpLocks/>
            </p:cNvGrpSpPr>
            <p:nvPr/>
          </p:nvGrpSpPr>
          <p:grpSpPr bwMode="auto">
            <a:xfrm>
              <a:off x="5590586" y="3902627"/>
              <a:ext cx="3230965" cy="1409731"/>
              <a:chOff x="5466154" y="550068"/>
              <a:chExt cx="2538811" cy="1001713"/>
            </a:xfrm>
          </p:grpSpPr>
          <p:grpSp>
            <p:nvGrpSpPr>
              <p:cNvPr id="5137" name="Group 48"/>
              <p:cNvGrpSpPr>
                <a:grpSpLocks/>
              </p:cNvGrpSpPr>
              <p:nvPr/>
            </p:nvGrpSpPr>
            <p:grpSpPr bwMode="auto">
              <a:xfrm>
                <a:off x="5466154" y="550068"/>
                <a:ext cx="2538811" cy="1001713"/>
                <a:chOff x="5466286" y="549027"/>
                <a:chExt cx="2538231" cy="1001538"/>
              </a:xfrm>
            </p:grpSpPr>
            <p:sp>
              <p:nvSpPr>
                <p:cNvPr id="99" name="Oval 98"/>
                <p:cNvSpPr/>
                <p:nvPr/>
              </p:nvSpPr>
              <p:spPr bwMode="auto">
                <a:xfrm>
                  <a:off x="6046275" y="549027"/>
                  <a:ext cx="288123" cy="287604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2</a:t>
                  </a:r>
                  <a:endParaRPr lang="en-US" dirty="0"/>
                </a:p>
              </p:txBody>
            </p:sp>
            <p:sp>
              <p:nvSpPr>
                <p:cNvPr id="100" name="Oval 99"/>
                <p:cNvSpPr/>
                <p:nvPr/>
              </p:nvSpPr>
              <p:spPr bwMode="auto">
                <a:xfrm>
                  <a:off x="7163845" y="549027"/>
                  <a:ext cx="288123" cy="287604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3</a:t>
                  </a:r>
                  <a:endParaRPr lang="en-US" dirty="0"/>
                </a:p>
              </p:txBody>
            </p:sp>
            <p:sp>
              <p:nvSpPr>
                <p:cNvPr id="101" name="Oval 100"/>
                <p:cNvSpPr/>
                <p:nvPr/>
              </p:nvSpPr>
              <p:spPr bwMode="auto">
                <a:xfrm>
                  <a:off x="6046275" y="1262962"/>
                  <a:ext cx="288123" cy="287603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6</a:t>
                  </a:r>
                  <a:endParaRPr lang="en-US" dirty="0"/>
                </a:p>
              </p:txBody>
            </p:sp>
            <p:sp>
              <p:nvSpPr>
                <p:cNvPr id="102" name="Oval 101"/>
                <p:cNvSpPr/>
                <p:nvPr/>
              </p:nvSpPr>
              <p:spPr bwMode="auto">
                <a:xfrm>
                  <a:off x="7163845" y="1247172"/>
                  <a:ext cx="288123" cy="287603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5</a:t>
                  </a:r>
                  <a:endParaRPr lang="en-US" dirty="0"/>
                </a:p>
              </p:txBody>
            </p:sp>
            <p:sp>
              <p:nvSpPr>
                <p:cNvPr id="103" name="Oval 102"/>
                <p:cNvSpPr/>
                <p:nvPr/>
              </p:nvSpPr>
              <p:spPr bwMode="auto">
                <a:xfrm>
                  <a:off x="7717641" y="906558"/>
                  <a:ext cx="286876" cy="287603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4</a:t>
                  </a:r>
                  <a:endParaRPr lang="en-US" dirty="0"/>
                </a:p>
              </p:txBody>
            </p:sp>
            <p:sp>
              <p:nvSpPr>
                <p:cNvPr id="104" name="Oval 103"/>
                <p:cNvSpPr/>
                <p:nvPr/>
              </p:nvSpPr>
              <p:spPr bwMode="auto">
                <a:xfrm>
                  <a:off x="5466286" y="906558"/>
                  <a:ext cx="286876" cy="286476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1</a:t>
                  </a:r>
                  <a:endParaRPr lang="en-US" dirty="0"/>
                </a:p>
              </p:txBody>
            </p:sp>
            <p:sp>
              <p:nvSpPr>
                <p:cNvPr id="105" name="Oval 104"/>
                <p:cNvSpPr/>
                <p:nvPr/>
              </p:nvSpPr>
              <p:spPr bwMode="auto">
                <a:xfrm>
                  <a:off x="6605060" y="890768"/>
                  <a:ext cx="288123" cy="286476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7</a:t>
                  </a:r>
                  <a:endParaRPr lang="en-US" dirty="0"/>
                </a:p>
              </p:txBody>
            </p:sp>
            <p:cxnSp>
              <p:nvCxnSpPr>
                <p:cNvPr id="106" name="Straight Connector 105"/>
                <p:cNvCxnSpPr>
                  <a:stCxn id="99" idx="6"/>
                  <a:endCxn id="100" idx="2"/>
                </p:cNvCxnSpPr>
                <p:nvPr/>
              </p:nvCxnSpPr>
              <p:spPr>
                <a:xfrm>
                  <a:off x="6334398" y="693393"/>
                  <a:ext cx="829447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>
                  <a:stCxn id="101" idx="0"/>
                  <a:endCxn id="99" idx="4"/>
                </p:cNvCxnSpPr>
                <p:nvPr/>
              </p:nvCxnSpPr>
              <p:spPr>
                <a:xfrm flipV="1">
                  <a:off x="6190961" y="836631"/>
                  <a:ext cx="0" cy="42633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 flipV="1">
                  <a:off x="7308530" y="820841"/>
                  <a:ext cx="0" cy="42633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6334398" y="1412966"/>
                  <a:ext cx="829447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>
                  <a:endCxn id="105" idx="1"/>
                </p:cNvCxnSpPr>
                <p:nvPr/>
              </p:nvCxnSpPr>
              <p:spPr>
                <a:xfrm>
                  <a:off x="6299474" y="793773"/>
                  <a:ext cx="347994" cy="13872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>
                  <a:endCxn id="103" idx="1"/>
                </p:cNvCxnSpPr>
                <p:nvPr/>
              </p:nvCxnSpPr>
              <p:spPr>
                <a:xfrm>
                  <a:off x="7445732" y="724973"/>
                  <a:ext cx="313069" cy="2244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>
                  <a:stCxn id="101" idx="7"/>
                  <a:endCxn id="105" idx="3"/>
                </p:cNvCxnSpPr>
                <p:nvPr/>
              </p:nvCxnSpPr>
              <p:spPr>
                <a:xfrm flipV="1">
                  <a:off x="6291991" y="1135513"/>
                  <a:ext cx="355477" cy="1703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>
                  <a:stCxn id="105" idx="7"/>
                  <a:endCxn id="100" idx="3"/>
                </p:cNvCxnSpPr>
                <p:nvPr/>
              </p:nvCxnSpPr>
              <p:spPr>
                <a:xfrm flipV="1">
                  <a:off x="6850775" y="793773"/>
                  <a:ext cx="355477" cy="13872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>
                  <a:stCxn id="105" idx="5"/>
                  <a:endCxn id="102" idx="1"/>
                </p:cNvCxnSpPr>
                <p:nvPr/>
              </p:nvCxnSpPr>
              <p:spPr>
                <a:xfrm>
                  <a:off x="6850775" y="1135513"/>
                  <a:ext cx="355477" cy="15451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6" name="Straight Connector 95"/>
              <p:cNvCxnSpPr/>
              <p:nvPr/>
            </p:nvCxnSpPr>
            <p:spPr bwMode="auto">
              <a:xfrm>
                <a:off x="5753096" y="1123120"/>
                <a:ext cx="314388" cy="22335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>
                <a:stCxn id="104" idx="7"/>
                <a:endCxn id="99" idx="3"/>
              </p:cNvCxnSpPr>
              <p:nvPr/>
            </p:nvCxnSpPr>
            <p:spPr bwMode="auto">
              <a:xfrm flipV="1">
                <a:off x="5711926" y="794856"/>
                <a:ext cx="376767" cy="15454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>
                <a:stCxn id="102" idx="7"/>
                <a:endCxn id="103" idx="3"/>
              </p:cNvCxnSpPr>
              <p:nvPr/>
            </p:nvCxnSpPr>
            <p:spPr bwMode="auto">
              <a:xfrm flipV="1">
                <a:off x="7409872" y="1153578"/>
                <a:ext cx="349320" cy="13762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5" name="Straight Connector 114"/>
            <p:cNvCxnSpPr/>
            <p:nvPr/>
          </p:nvCxnSpPr>
          <p:spPr bwMode="auto">
            <a:xfrm flipV="1">
              <a:off x="5966871" y="4231247"/>
              <a:ext cx="228628" cy="107952"/>
            </a:xfrm>
            <a:prstGeom prst="line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 bwMode="auto">
            <a:xfrm>
              <a:off x="7035391" y="4010579"/>
              <a:ext cx="317540" cy="0"/>
            </a:xfrm>
            <a:prstGeom prst="line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 bwMode="auto">
            <a:xfrm>
              <a:off x="8286496" y="4140757"/>
              <a:ext cx="227041" cy="179392"/>
            </a:xfrm>
            <a:prstGeom prst="line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 bwMode="auto">
            <a:xfrm flipV="1">
              <a:off x="8218226" y="4871023"/>
              <a:ext cx="227040" cy="109540"/>
            </a:xfrm>
            <a:prstGeom prst="line">
              <a:avLst/>
            </a:prstGeom>
            <a:ln w="1905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 bwMode="auto">
            <a:xfrm>
              <a:off x="7098899" y="5202819"/>
              <a:ext cx="260382" cy="0"/>
            </a:xfrm>
            <a:prstGeom prst="line">
              <a:avLst/>
            </a:prstGeom>
            <a:ln w="1905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 bwMode="auto">
            <a:xfrm flipH="1" flipV="1">
              <a:off x="6040302" y="4866260"/>
              <a:ext cx="213942" cy="181009"/>
            </a:xfrm>
            <a:prstGeom prst="line">
              <a:avLst/>
            </a:prstGeom>
            <a:ln w="1905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 bwMode="auto">
            <a:xfrm flipV="1">
              <a:off x="6395549" y="4531291"/>
              <a:ext cx="0" cy="255594"/>
            </a:xfrm>
            <a:prstGeom prst="line">
              <a:avLst/>
            </a:prstGeom>
            <a:ln w="1905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 bwMode="auto">
            <a:xfrm flipV="1">
              <a:off x="6816289" y="4883724"/>
              <a:ext cx="228628" cy="107952"/>
            </a:xfrm>
            <a:prstGeom prst="line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 bwMode="auto">
            <a:xfrm>
              <a:off x="6724202" y="4383651"/>
              <a:ext cx="246094" cy="82552"/>
            </a:xfrm>
            <a:prstGeom prst="line">
              <a:avLst/>
            </a:prstGeom>
            <a:ln w="1905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 bwMode="auto">
            <a:xfrm flipV="1">
              <a:off x="7397386" y="4232834"/>
              <a:ext cx="227041" cy="107952"/>
            </a:xfrm>
            <a:prstGeom prst="line">
              <a:avLst/>
            </a:prstGeom>
            <a:ln w="1905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 bwMode="auto">
            <a:xfrm>
              <a:off x="7538691" y="4717033"/>
              <a:ext cx="284197" cy="131765"/>
            </a:xfrm>
            <a:prstGeom prst="line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23" name="TextBox 49"/>
          <p:cNvSpPr txBox="1">
            <a:spLocks noChangeArrowheads="1"/>
          </p:cNvSpPr>
          <p:nvPr/>
        </p:nvSpPr>
        <p:spPr bwMode="auto">
          <a:xfrm>
            <a:off x="338138" y="333375"/>
            <a:ext cx="45910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dirty="0"/>
              <a:t>Tegu</a:t>
            </a:r>
            <a:r>
              <a:rPr lang="lt-LT" dirty="0"/>
              <a:t> </a:t>
            </a:r>
          </a:p>
          <a:p>
            <a:pPr eaLnBrk="1" hangingPunct="1"/>
            <a:endParaRPr lang="lt-LT" dirty="0"/>
          </a:p>
          <a:p>
            <a:pPr eaLnBrk="1" hangingPunct="1"/>
            <a:r>
              <a:rPr lang="lt-LT" dirty="0"/>
              <a:t>M</a:t>
            </a:r>
            <a:r>
              <a:rPr lang="en-US" dirty="0"/>
              <a:t>=(1,2,3,4,5,7,3,2,7,6,1</a:t>
            </a:r>
            <a:r>
              <a:rPr lang="en-US" dirty="0" smtClean="0"/>
              <a:t>).</a:t>
            </a:r>
            <a:endParaRPr lang="lt-LT" dirty="0"/>
          </a:p>
        </p:txBody>
      </p:sp>
      <p:sp>
        <p:nvSpPr>
          <p:cNvPr id="2" name="TextBox 1"/>
          <p:cNvSpPr txBox="1"/>
          <p:nvPr/>
        </p:nvSpPr>
        <p:spPr>
          <a:xfrm>
            <a:off x="3407228" y="2009603"/>
            <a:ext cx="5615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Suskaičiuojame, kiek kartų įeina kiekviena briauna:</a:t>
            </a:r>
            <a:endParaRPr lang="lt-LT" dirty="0"/>
          </a:p>
        </p:txBody>
      </p:sp>
      <p:sp>
        <p:nvSpPr>
          <p:cNvPr id="38" name="TextBox 49"/>
          <p:cNvSpPr txBox="1">
            <a:spLocks noChangeArrowheads="1"/>
          </p:cNvSpPr>
          <p:nvPr/>
        </p:nvSpPr>
        <p:spPr bwMode="auto">
          <a:xfrm>
            <a:off x="251520" y="1630913"/>
            <a:ext cx="2088232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t-LT" dirty="0" smtClean="0"/>
              <a:t>Sunumeruojame </a:t>
            </a:r>
            <a:r>
              <a:rPr lang="lt-LT" dirty="0"/>
              <a:t>briaunas:</a:t>
            </a:r>
            <a:endParaRPr lang="en-US" dirty="0"/>
          </a:p>
          <a:p>
            <a:pPr eaLnBrk="1" hangingPunct="1"/>
            <a:endParaRPr lang="lt-LT" dirty="0"/>
          </a:p>
          <a:p>
            <a:pPr eaLnBrk="1" hangingPunct="1"/>
            <a:r>
              <a:rPr lang="lt-LT" dirty="0"/>
              <a:t>{1,2} – 1</a:t>
            </a:r>
          </a:p>
          <a:p>
            <a:pPr eaLnBrk="1" hangingPunct="1"/>
            <a:r>
              <a:rPr lang="lt-LT" dirty="0"/>
              <a:t>{2,3} – 2</a:t>
            </a:r>
          </a:p>
          <a:p>
            <a:pPr eaLnBrk="1" hangingPunct="1"/>
            <a:r>
              <a:rPr lang="lt-LT" dirty="0"/>
              <a:t>{3,4} – 3</a:t>
            </a:r>
          </a:p>
          <a:p>
            <a:pPr eaLnBrk="1" hangingPunct="1"/>
            <a:r>
              <a:rPr lang="lt-LT" dirty="0"/>
              <a:t>{4,5} – 4</a:t>
            </a:r>
          </a:p>
          <a:p>
            <a:pPr eaLnBrk="1" hangingPunct="1"/>
            <a:r>
              <a:rPr lang="lt-LT" dirty="0"/>
              <a:t>{5,6} – 5</a:t>
            </a:r>
          </a:p>
          <a:p>
            <a:pPr eaLnBrk="1" hangingPunct="1"/>
            <a:r>
              <a:rPr lang="lt-LT" dirty="0"/>
              <a:t>{1,6} – 6</a:t>
            </a:r>
          </a:p>
          <a:p>
            <a:pPr eaLnBrk="1" hangingPunct="1"/>
            <a:r>
              <a:rPr lang="lt-LT" dirty="0"/>
              <a:t>{2,6} – 7</a:t>
            </a:r>
          </a:p>
          <a:p>
            <a:pPr eaLnBrk="1" hangingPunct="1"/>
            <a:r>
              <a:rPr lang="lt-LT" dirty="0"/>
              <a:t>{2,7} – 8</a:t>
            </a:r>
          </a:p>
          <a:p>
            <a:pPr eaLnBrk="1" hangingPunct="1"/>
            <a:r>
              <a:rPr lang="lt-LT" dirty="0"/>
              <a:t>{3,7} – 9</a:t>
            </a:r>
          </a:p>
          <a:p>
            <a:pPr eaLnBrk="1" hangingPunct="1"/>
            <a:r>
              <a:rPr lang="lt-LT" dirty="0"/>
              <a:t>{3,5} – 10</a:t>
            </a:r>
          </a:p>
          <a:p>
            <a:pPr eaLnBrk="1" hangingPunct="1"/>
            <a:r>
              <a:rPr lang="lt-LT" dirty="0"/>
              <a:t>{5,7} – 11</a:t>
            </a:r>
          </a:p>
          <a:p>
            <a:pPr eaLnBrk="1" hangingPunct="1"/>
            <a:r>
              <a:rPr lang="lt-LT" dirty="0"/>
              <a:t>{6,7} – 12</a:t>
            </a:r>
          </a:p>
          <a:p>
            <a:pPr eaLnBrk="1" hangingPunct="1"/>
            <a:endParaRPr lang="lt-LT" dirty="0"/>
          </a:p>
        </p:txBody>
      </p:sp>
      <p:sp>
        <p:nvSpPr>
          <p:cNvPr id="4" name="TextBox 3"/>
          <p:cNvSpPr txBox="1"/>
          <p:nvPr/>
        </p:nvSpPr>
        <p:spPr>
          <a:xfrm>
            <a:off x="1968494" y="2555531"/>
            <a:ext cx="2877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M</a:t>
            </a:r>
            <a:r>
              <a:rPr lang="en-US" dirty="0"/>
              <a:t>=(</a:t>
            </a:r>
            <a:r>
              <a:rPr lang="en-US" dirty="0">
                <a:solidFill>
                  <a:srgbClr val="FF0000"/>
                </a:solidFill>
              </a:rPr>
              <a:t>1,2</a:t>
            </a:r>
            <a:r>
              <a:rPr lang="en-US" dirty="0"/>
              <a:t>,3,4,5,7,3,2,7,6,1)</a:t>
            </a:r>
            <a:endParaRPr lang="lt-LT" dirty="0"/>
          </a:p>
        </p:txBody>
      </p:sp>
      <p:sp>
        <p:nvSpPr>
          <p:cNvPr id="40" name="TextBox 39"/>
          <p:cNvSpPr txBox="1"/>
          <p:nvPr/>
        </p:nvSpPr>
        <p:spPr>
          <a:xfrm>
            <a:off x="5171448" y="2565056"/>
            <a:ext cx="1439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Pagal kryptį</a:t>
            </a:r>
            <a:endParaRPr lang="lt-LT" dirty="0"/>
          </a:p>
        </p:txBody>
      </p:sp>
      <p:sp>
        <p:nvSpPr>
          <p:cNvPr id="42" name="TextBox 41"/>
          <p:cNvSpPr txBox="1"/>
          <p:nvPr/>
        </p:nvSpPr>
        <p:spPr>
          <a:xfrm>
            <a:off x="6948654" y="2585722"/>
            <a:ext cx="1439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1</a:t>
            </a:r>
            <a:endParaRPr lang="lt-LT" dirty="0"/>
          </a:p>
        </p:txBody>
      </p:sp>
      <p:sp>
        <p:nvSpPr>
          <p:cNvPr id="43" name="TextBox 42"/>
          <p:cNvSpPr txBox="1"/>
          <p:nvPr/>
        </p:nvSpPr>
        <p:spPr>
          <a:xfrm>
            <a:off x="1968494" y="2869915"/>
            <a:ext cx="2877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M</a:t>
            </a:r>
            <a:r>
              <a:rPr lang="en-US" dirty="0"/>
              <a:t>=(1,</a:t>
            </a:r>
            <a:r>
              <a:rPr lang="en-US" dirty="0">
                <a:solidFill>
                  <a:srgbClr val="FF0000"/>
                </a:solidFill>
              </a:rPr>
              <a:t>2,3</a:t>
            </a:r>
            <a:r>
              <a:rPr lang="en-US" dirty="0"/>
              <a:t>,4,5,7,</a:t>
            </a:r>
            <a:r>
              <a:rPr lang="en-US" dirty="0">
                <a:solidFill>
                  <a:srgbClr val="FF0000"/>
                </a:solidFill>
              </a:rPr>
              <a:t>3,2</a:t>
            </a:r>
            <a:r>
              <a:rPr lang="en-US" dirty="0"/>
              <a:t>,7,6,1)</a:t>
            </a:r>
            <a:endParaRPr lang="lt-LT" dirty="0"/>
          </a:p>
        </p:txBody>
      </p:sp>
      <p:sp>
        <p:nvSpPr>
          <p:cNvPr id="44" name="TextBox 43"/>
          <p:cNvSpPr txBox="1"/>
          <p:nvPr/>
        </p:nvSpPr>
        <p:spPr>
          <a:xfrm>
            <a:off x="5171448" y="2869915"/>
            <a:ext cx="1439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Ten-atgal</a:t>
            </a:r>
            <a:endParaRPr lang="lt-LT" dirty="0"/>
          </a:p>
        </p:txBody>
      </p:sp>
      <p:sp>
        <p:nvSpPr>
          <p:cNvPr id="45" name="TextBox 44"/>
          <p:cNvSpPr txBox="1"/>
          <p:nvPr/>
        </p:nvSpPr>
        <p:spPr>
          <a:xfrm>
            <a:off x="6948654" y="2869915"/>
            <a:ext cx="1439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1-1</a:t>
            </a:r>
            <a:endParaRPr lang="lt-LT" dirty="0"/>
          </a:p>
        </p:txBody>
      </p:sp>
      <p:sp>
        <p:nvSpPr>
          <p:cNvPr id="46" name="TextBox 45"/>
          <p:cNvSpPr txBox="1"/>
          <p:nvPr/>
        </p:nvSpPr>
        <p:spPr>
          <a:xfrm>
            <a:off x="1968494" y="3184299"/>
            <a:ext cx="2877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M</a:t>
            </a:r>
            <a:r>
              <a:rPr lang="en-US" dirty="0"/>
              <a:t>=(1,2,</a:t>
            </a:r>
            <a:r>
              <a:rPr lang="en-US" dirty="0">
                <a:solidFill>
                  <a:srgbClr val="FF0000"/>
                </a:solidFill>
              </a:rPr>
              <a:t>3,4</a:t>
            </a:r>
            <a:r>
              <a:rPr lang="en-US" dirty="0"/>
              <a:t>,5,7,3,2,7,6,1)</a:t>
            </a:r>
            <a:endParaRPr lang="lt-LT" dirty="0"/>
          </a:p>
        </p:txBody>
      </p:sp>
      <p:sp>
        <p:nvSpPr>
          <p:cNvPr id="47" name="TextBox 46"/>
          <p:cNvSpPr txBox="1"/>
          <p:nvPr/>
        </p:nvSpPr>
        <p:spPr>
          <a:xfrm>
            <a:off x="5189872" y="3184299"/>
            <a:ext cx="1439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Pagal kryptį</a:t>
            </a:r>
            <a:endParaRPr lang="lt-LT" dirty="0"/>
          </a:p>
        </p:txBody>
      </p:sp>
      <p:sp>
        <p:nvSpPr>
          <p:cNvPr id="49" name="TextBox 48"/>
          <p:cNvSpPr txBox="1"/>
          <p:nvPr/>
        </p:nvSpPr>
        <p:spPr>
          <a:xfrm>
            <a:off x="6948654" y="3184299"/>
            <a:ext cx="1439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1</a:t>
            </a:r>
            <a:endParaRPr lang="lt-LT" dirty="0"/>
          </a:p>
        </p:txBody>
      </p:sp>
      <p:sp>
        <p:nvSpPr>
          <p:cNvPr id="50" name="TextBox 49"/>
          <p:cNvSpPr txBox="1"/>
          <p:nvPr/>
        </p:nvSpPr>
        <p:spPr>
          <a:xfrm>
            <a:off x="1968494" y="3498683"/>
            <a:ext cx="2877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M</a:t>
            </a:r>
            <a:r>
              <a:rPr lang="en-US" dirty="0"/>
              <a:t>=(1,2,3,</a:t>
            </a:r>
            <a:r>
              <a:rPr lang="en-US" dirty="0">
                <a:solidFill>
                  <a:srgbClr val="FF0000"/>
                </a:solidFill>
              </a:rPr>
              <a:t>4,5</a:t>
            </a:r>
            <a:r>
              <a:rPr lang="en-US" dirty="0"/>
              <a:t>,7,3,2,7,6,1)</a:t>
            </a:r>
            <a:endParaRPr lang="lt-LT" dirty="0"/>
          </a:p>
        </p:txBody>
      </p:sp>
      <p:sp>
        <p:nvSpPr>
          <p:cNvPr id="51" name="TextBox 50"/>
          <p:cNvSpPr txBox="1"/>
          <p:nvPr/>
        </p:nvSpPr>
        <p:spPr>
          <a:xfrm>
            <a:off x="5189872" y="3474595"/>
            <a:ext cx="1439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Pagal kryptį</a:t>
            </a:r>
            <a:endParaRPr lang="lt-LT" dirty="0"/>
          </a:p>
        </p:txBody>
      </p:sp>
      <p:sp>
        <p:nvSpPr>
          <p:cNvPr id="52" name="TextBox 51"/>
          <p:cNvSpPr txBox="1"/>
          <p:nvPr/>
        </p:nvSpPr>
        <p:spPr>
          <a:xfrm>
            <a:off x="6961099" y="3468492"/>
            <a:ext cx="1439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1</a:t>
            </a:r>
            <a:endParaRPr lang="lt-LT" dirty="0"/>
          </a:p>
        </p:txBody>
      </p:sp>
      <p:sp>
        <p:nvSpPr>
          <p:cNvPr id="53" name="TextBox 52"/>
          <p:cNvSpPr txBox="1"/>
          <p:nvPr/>
        </p:nvSpPr>
        <p:spPr>
          <a:xfrm>
            <a:off x="1968603" y="3813067"/>
            <a:ext cx="2877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M</a:t>
            </a:r>
            <a:r>
              <a:rPr lang="en-US" dirty="0"/>
              <a:t>=(1,2,3,4,5,7,3,2,7,6,1)</a:t>
            </a:r>
            <a:endParaRPr lang="lt-LT" dirty="0"/>
          </a:p>
        </p:txBody>
      </p:sp>
      <p:sp>
        <p:nvSpPr>
          <p:cNvPr id="54" name="TextBox 53"/>
          <p:cNvSpPr txBox="1"/>
          <p:nvPr/>
        </p:nvSpPr>
        <p:spPr>
          <a:xfrm>
            <a:off x="5199396" y="3788979"/>
            <a:ext cx="1439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r>
              <a:rPr lang="lt-LT" dirty="0" err="1" smtClean="0"/>
              <a:t>ėra</a:t>
            </a:r>
            <a:endParaRPr lang="lt-LT" dirty="0"/>
          </a:p>
        </p:txBody>
      </p:sp>
      <p:sp>
        <p:nvSpPr>
          <p:cNvPr id="55" name="TextBox 54"/>
          <p:cNvSpPr txBox="1"/>
          <p:nvPr/>
        </p:nvSpPr>
        <p:spPr>
          <a:xfrm>
            <a:off x="6961099" y="3782876"/>
            <a:ext cx="1439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0</a:t>
            </a:r>
            <a:endParaRPr lang="lt-LT" dirty="0"/>
          </a:p>
        </p:txBody>
      </p:sp>
      <p:sp>
        <p:nvSpPr>
          <p:cNvPr id="56" name="TextBox 55"/>
          <p:cNvSpPr txBox="1"/>
          <p:nvPr/>
        </p:nvSpPr>
        <p:spPr>
          <a:xfrm>
            <a:off x="1968494" y="4125461"/>
            <a:ext cx="2877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M</a:t>
            </a:r>
            <a:r>
              <a:rPr lang="en-US" dirty="0"/>
              <a:t>=(1,2,3,4,5,7,3,2,7,</a:t>
            </a:r>
            <a:r>
              <a:rPr lang="en-US" dirty="0">
                <a:solidFill>
                  <a:srgbClr val="FF0000"/>
                </a:solidFill>
              </a:rPr>
              <a:t>6,1</a:t>
            </a:r>
            <a:r>
              <a:rPr lang="en-US" dirty="0"/>
              <a:t>)</a:t>
            </a:r>
            <a:endParaRPr lang="lt-LT" dirty="0"/>
          </a:p>
        </p:txBody>
      </p:sp>
      <p:sp>
        <p:nvSpPr>
          <p:cNvPr id="57" name="TextBox 56"/>
          <p:cNvSpPr txBox="1"/>
          <p:nvPr/>
        </p:nvSpPr>
        <p:spPr>
          <a:xfrm>
            <a:off x="5189872" y="4083105"/>
            <a:ext cx="1439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Prieš kryptį</a:t>
            </a:r>
            <a:endParaRPr lang="lt-LT" dirty="0"/>
          </a:p>
        </p:txBody>
      </p:sp>
      <p:sp>
        <p:nvSpPr>
          <p:cNvPr id="58" name="TextBox 57"/>
          <p:cNvSpPr txBox="1"/>
          <p:nvPr/>
        </p:nvSpPr>
        <p:spPr>
          <a:xfrm>
            <a:off x="6892298" y="4083105"/>
            <a:ext cx="1439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-1</a:t>
            </a:r>
            <a:endParaRPr lang="lt-LT" dirty="0"/>
          </a:p>
        </p:txBody>
      </p:sp>
      <p:sp>
        <p:nvSpPr>
          <p:cNvPr id="59" name="TextBox 58"/>
          <p:cNvSpPr txBox="1"/>
          <p:nvPr/>
        </p:nvSpPr>
        <p:spPr>
          <a:xfrm>
            <a:off x="1970894" y="4402541"/>
            <a:ext cx="2877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M</a:t>
            </a:r>
            <a:r>
              <a:rPr lang="en-US" dirty="0"/>
              <a:t>=(1,2,3,4,5,7,3,2,7,6,1)</a:t>
            </a:r>
            <a:endParaRPr lang="lt-LT" dirty="0"/>
          </a:p>
        </p:txBody>
      </p:sp>
      <p:sp>
        <p:nvSpPr>
          <p:cNvPr id="60" name="TextBox 59"/>
          <p:cNvSpPr txBox="1"/>
          <p:nvPr/>
        </p:nvSpPr>
        <p:spPr>
          <a:xfrm>
            <a:off x="5204086" y="4397489"/>
            <a:ext cx="1439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r>
              <a:rPr lang="lt-LT" dirty="0" err="1" smtClean="0"/>
              <a:t>ėra</a:t>
            </a:r>
            <a:endParaRPr lang="lt-LT" dirty="0"/>
          </a:p>
        </p:txBody>
      </p:sp>
      <p:sp>
        <p:nvSpPr>
          <p:cNvPr id="61" name="TextBox 60"/>
          <p:cNvSpPr txBox="1"/>
          <p:nvPr/>
        </p:nvSpPr>
        <p:spPr>
          <a:xfrm>
            <a:off x="6973202" y="4381453"/>
            <a:ext cx="1439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0</a:t>
            </a:r>
            <a:endParaRPr lang="lt-LT" dirty="0"/>
          </a:p>
        </p:txBody>
      </p:sp>
      <p:sp>
        <p:nvSpPr>
          <p:cNvPr id="62" name="TextBox 61"/>
          <p:cNvSpPr txBox="1"/>
          <p:nvPr/>
        </p:nvSpPr>
        <p:spPr>
          <a:xfrm>
            <a:off x="1982817" y="4679621"/>
            <a:ext cx="2877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M</a:t>
            </a:r>
            <a:r>
              <a:rPr lang="en-US" dirty="0"/>
              <a:t>=(1,2,3,4,5,7,3,</a:t>
            </a:r>
            <a:r>
              <a:rPr lang="en-US" dirty="0">
                <a:solidFill>
                  <a:srgbClr val="FF0000"/>
                </a:solidFill>
              </a:rPr>
              <a:t>2,7</a:t>
            </a:r>
            <a:r>
              <a:rPr lang="en-US" dirty="0"/>
              <a:t>,6,1)</a:t>
            </a:r>
            <a:endParaRPr lang="lt-LT" dirty="0"/>
          </a:p>
        </p:txBody>
      </p:sp>
      <p:sp>
        <p:nvSpPr>
          <p:cNvPr id="63" name="TextBox 62"/>
          <p:cNvSpPr txBox="1"/>
          <p:nvPr/>
        </p:nvSpPr>
        <p:spPr>
          <a:xfrm>
            <a:off x="5211912" y="4691615"/>
            <a:ext cx="1439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Prieš kryptį</a:t>
            </a:r>
            <a:endParaRPr lang="lt-LT" dirty="0"/>
          </a:p>
        </p:txBody>
      </p:sp>
      <p:sp>
        <p:nvSpPr>
          <p:cNvPr id="64" name="TextBox 63"/>
          <p:cNvSpPr txBox="1"/>
          <p:nvPr/>
        </p:nvSpPr>
        <p:spPr>
          <a:xfrm>
            <a:off x="6901213" y="4679621"/>
            <a:ext cx="1439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-1</a:t>
            </a:r>
            <a:endParaRPr lang="lt-LT" dirty="0"/>
          </a:p>
        </p:txBody>
      </p:sp>
      <p:sp>
        <p:nvSpPr>
          <p:cNvPr id="65" name="TextBox 64"/>
          <p:cNvSpPr txBox="1"/>
          <p:nvPr/>
        </p:nvSpPr>
        <p:spPr>
          <a:xfrm>
            <a:off x="1968494" y="4956701"/>
            <a:ext cx="2877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M</a:t>
            </a:r>
            <a:r>
              <a:rPr lang="en-US" dirty="0"/>
              <a:t>=(1,2,3,4,5,</a:t>
            </a:r>
            <a:r>
              <a:rPr lang="en-US" dirty="0">
                <a:solidFill>
                  <a:srgbClr val="FF0000"/>
                </a:solidFill>
              </a:rPr>
              <a:t>7,3</a:t>
            </a:r>
            <a:r>
              <a:rPr lang="en-US" dirty="0"/>
              <a:t>,2,7,6,1)</a:t>
            </a:r>
            <a:endParaRPr lang="lt-LT" dirty="0"/>
          </a:p>
        </p:txBody>
      </p:sp>
      <p:sp>
        <p:nvSpPr>
          <p:cNvPr id="66" name="TextBox 65"/>
          <p:cNvSpPr txBox="1"/>
          <p:nvPr/>
        </p:nvSpPr>
        <p:spPr>
          <a:xfrm>
            <a:off x="5212645" y="4963675"/>
            <a:ext cx="1439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Prieš kryptį</a:t>
            </a:r>
            <a:endParaRPr lang="lt-LT" dirty="0"/>
          </a:p>
        </p:txBody>
      </p:sp>
      <p:sp>
        <p:nvSpPr>
          <p:cNvPr id="67" name="TextBox 66"/>
          <p:cNvSpPr txBox="1"/>
          <p:nvPr/>
        </p:nvSpPr>
        <p:spPr>
          <a:xfrm>
            <a:off x="6901213" y="4963675"/>
            <a:ext cx="1439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-1</a:t>
            </a:r>
            <a:endParaRPr lang="lt-LT" dirty="0"/>
          </a:p>
        </p:txBody>
      </p:sp>
      <p:sp>
        <p:nvSpPr>
          <p:cNvPr id="68" name="TextBox 67"/>
          <p:cNvSpPr txBox="1"/>
          <p:nvPr/>
        </p:nvSpPr>
        <p:spPr>
          <a:xfrm>
            <a:off x="1968494" y="5262853"/>
            <a:ext cx="2877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M</a:t>
            </a:r>
            <a:r>
              <a:rPr lang="en-US" dirty="0"/>
              <a:t>=(1,2,3,4,5,7,3,2,7,6,1)</a:t>
            </a:r>
            <a:endParaRPr lang="lt-LT" dirty="0"/>
          </a:p>
        </p:txBody>
      </p:sp>
      <p:sp>
        <p:nvSpPr>
          <p:cNvPr id="69" name="TextBox 68"/>
          <p:cNvSpPr txBox="1"/>
          <p:nvPr/>
        </p:nvSpPr>
        <p:spPr>
          <a:xfrm>
            <a:off x="5223835" y="5253971"/>
            <a:ext cx="1439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r>
              <a:rPr lang="lt-LT" dirty="0" err="1" smtClean="0"/>
              <a:t>ėra</a:t>
            </a:r>
            <a:endParaRPr lang="lt-LT" dirty="0"/>
          </a:p>
        </p:txBody>
      </p:sp>
      <p:sp>
        <p:nvSpPr>
          <p:cNvPr id="70" name="TextBox 69"/>
          <p:cNvSpPr txBox="1"/>
          <p:nvPr/>
        </p:nvSpPr>
        <p:spPr>
          <a:xfrm>
            <a:off x="6958013" y="5271489"/>
            <a:ext cx="1439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0</a:t>
            </a:r>
            <a:endParaRPr lang="lt-LT" dirty="0"/>
          </a:p>
        </p:txBody>
      </p:sp>
      <p:sp>
        <p:nvSpPr>
          <p:cNvPr id="71" name="TextBox 70"/>
          <p:cNvSpPr txBox="1"/>
          <p:nvPr/>
        </p:nvSpPr>
        <p:spPr>
          <a:xfrm>
            <a:off x="1957044" y="5616531"/>
            <a:ext cx="2877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M</a:t>
            </a:r>
            <a:r>
              <a:rPr lang="en-US" dirty="0"/>
              <a:t>=(1,2,3,4,</a:t>
            </a:r>
            <a:r>
              <a:rPr lang="en-US" dirty="0">
                <a:solidFill>
                  <a:srgbClr val="FF0000"/>
                </a:solidFill>
              </a:rPr>
              <a:t>5,7</a:t>
            </a:r>
            <a:r>
              <a:rPr lang="en-US" dirty="0"/>
              <a:t>,3,2,7,6,1)</a:t>
            </a:r>
            <a:endParaRPr lang="lt-LT" dirty="0"/>
          </a:p>
        </p:txBody>
      </p:sp>
      <p:sp>
        <p:nvSpPr>
          <p:cNvPr id="72" name="TextBox 71"/>
          <p:cNvSpPr txBox="1"/>
          <p:nvPr/>
        </p:nvSpPr>
        <p:spPr>
          <a:xfrm>
            <a:off x="5223835" y="5568355"/>
            <a:ext cx="1439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Prieš kryptį</a:t>
            </a:r>
            <a:endParaRPr lang="lt-LT" dirty="0"/>
          </a:p>
        </p:txBody>
      </p:sp>
      <p:sp>
        <p:nvSpPr>
          <p:cNvPr id="73" name="TextBox 72"/>
          <p:cNvSpPr txBox="1"/>
          <p:nvPr/>
        </p:nvSpPr>
        <p:spPr>
          <a:xfrm>
            <a:off x="6879765" y="5581205"/>
            <a:ext cx="1439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-1</a:t>
            </a:r>
            <a:endParaRPr lang="lt-LT" dirty="0"/>
          </a:p>
        </p:txBody>
      </p:sp>
      <p:sp>
        <p:nvSpPr>
          <p:cNvPr id="74" name="TextBox 73"/>
          <p:cNvSpPr txBox="1"/>
          <p:nvPr/>
        </p:nvSpPr>
        <p:spPr>
          <a:xfrm>
            <a:off x="1945594" y="5891621"/>
            <a:ext cx="2877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M</a:t>
            </a:r>
            <a:r>
              <a:rPr lang="en-US" dirty="0"/>
              <a:t>=(1,2,3,4,5,7,3,2,</a:t>
            </a:r>
            <a:r>
              <a:rPr lang="en-US" dirty="0">
                <a:solidFill>
                  <a:srgbClr val="FF0000"/>
                </a:solidFill>
              </a:rPr>
              <a:t>7,6</a:t>
            </a:r>
            <a:r>
              <a:rPr lang="en-US" dirty="0"/>
              <a:t>,1)</a:t>
            </a:r>
            <a:endParaRPr lang="lt-LT" dirty="0"/>
          </a:p>
        </p:txBody>
      </p:sp>
      <p:sp>
        <p:nvSpPr>
          <p:cNvPr id="75" name="TextBox 74"/>
          <p:cNvSpPr txBox="1"/>
          <p:nvPr/>
        </p:nvSpPr>
        <p:spPr>
          <a:xfrm>
            <a:off x="5234948" y="5856989"/>
            <a:ext cx="1439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Prieš kryptį</a:t>
            </a:r>
            <a:endParaRPr lang="lt-LT" dirty="0"/>
          </a:p>
        </p:txBody>
      </p:sp>
      <p:sp>
        <p:nvSpPr>
          <p:cNvPr id="76" name="TextBox 75"/>
          <p:cNvSpPr txBox="1"/>
          <p:nvPr/>
        </p:nvSpPr>
        <p:spPr>
          <a:xfrm>
            <a:off x="6901213" y="5840342"/>
            <a:ext cx="1439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-1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43396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8" grpId="0"/>
      <p:bldP spid="4" grpId="0"/>
      <p:bldP spid="40" grpId="0"/>
      <p:bldP spid="42" grpId="0"/>
      <p:bldP spid="43" grpId="0"/>
      <p:bldP spid="44" grpId="0"/>
      <p:bldP spid="45" grpId="0"/>
      <p:bldP spid="46" grpId="0"/>
      <p:bldP spid="47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48"/>
          <p:cNvGrpSpPr>
            <a:grpSpLocks/>
          </p:cNvGrpSpPr>
          <p:nvPr/>
        </p:nvGrpSpPr>
        <p:grpSpPr bwMode="auto">
          <a:xfrm>
            <a:off x="5578475" y="333375"/>
            <a:ext cx="3230563" cy="1409700"/>
            <a:chOff x="5590586" y="3902627"/>
            <a:chExt cx="3230965" cy="1409731"/>
          </a:xfrm>
        </p:grpSpPr>
        <p:grpSp>
          <p:nvGrpSpPr>
            <p:cNvPr id="5125" name="Group 93"/>
            <p:cNvGrpSpPr>
              <a:grpSpLocks/>
            </p:cNvGrpSpPr>
            <p:nvPr/>
          </p:nvGrpSpPr>
          <p:grpSpPr bwMode="auto">
            <a:xfrm>
              <a:off x="5590586" y="3902627"/>
              <a:ext cx="3230965" cy="1409731"/>
              <a:chOff x="5466154" y="550068"/>
              <a:chExt cx="2538811" cy="1001713"/>
            </a:xfrm>
          </p:grpSpPr>
          <p:grpSp>
            <p:nvGrpSpPr>
              <p:cNvPr id="5137" name="Group 48"/>
              <p:cNvGrpSpPr>
                <a:grpSpLocks/>
              </p:cNvGrpSpPr>
              <p:nvPr/>
            </p:nvGrpSpPr>
            <p:grpSpPr bwMode="auto">
              <a:xfrm>
                <a:off x="5466154" y="550068"/>
                <a:ext cx="2538811" cy="1001713"/>
                <a:chOff x="5466286" y="549027"/>
                <a:chExt cx="2538231" cy="1001538"/>
              </a:xfrm>
            </p:grpSpPr>
            <p:sp>
              <p:nvSpPr>
                <p:cNvPr id="99" name="Oval 98"/>
                <p:cNvSpPr/>
                <p:nvPr/>
              </p:nvSpPr>
              <p:spPr bwMode="auto">
                <a:xfrm>
                  <a:off x="6046275" y="549027"/>
                  <a:ext cx="288123" cy="287604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2</a:t>
                  </a:r>
                  <a:endParaRPr lang="en-US" dirty="0"/>
                </a:p>
              </p:txBody>
            </p:sp>
            <p:sp>
              <p:nvSpPr>
                <p:cNvPr id="100" name="Oval 99"/>
                <p:cNvSpPr/>
                <p:nvPr/>
              </p:nvSpPr>
              <p:spPr bwMode="auto">
                <a:xfrm>
                  <a:off x="7163845" y="549027"/>
                  <a:ext cx="288123" cy="287604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3</a:t>
                  </a:r>
                  <a:endParaRPr lang="en-US" dirty="0"/>
                </a:p>
              </p:txBody>
            </p:sp>
            <p:sp>
              <p:nvSpPr>
                <p:cNvPr id="101" name="Oval 100"/>
                <p:cNvSpPr/>
                <p:nvPr/>
              </p:nvSpPr>
              <p:spPr bwMode="auto">
                <a:xfrm>
                  <a:off x="6046275" y="1262962"/>
                  <a:ext cx="288123" cy="287603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6</a:t>
                  </a:r>
                  <a:endParaRPr lang="en-US" dirty="0"/>
                </a:p>
              </p:txBody>
            </p:sp>
            <p:sp>
              <p:nvSpPr>
                <p:cNvPr id="102" name="Oval 101"/>
                <p:cNvSpPr/>
                <p:nvPr/>
              </p:nvSpPr>
              <p:spPr bwMode="auto">
                <a:xfrm>
                  <a:off x="7163845" y="1247172"/>
                  <a:ext cx="288123" cy="287603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5</a:t>
                  </a:r>
                  <a:endParaRPr lang="en-US" dirty="0"/>
                </a:p>
              </p:txBody>
            </p:sp>
            <p:sp>
              <p:nvSpPr>
                <p:cNvPr id="103" name="Oval 102"/>
                <p:cNvSpPr/>
                <p:nvPr/>
              </p:nvSpPr>
              <p:spPr bwMode="auto">
                <a:xfrm>
                  <a:off x="7717641" y="906558"/>
                  <a:ext cx="286876" cy="287603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4</a:t>
                  </a:r>
                  <a:endParaRPr lang="en-US" dirty="0"/>
                </a:p>
              </p:txBody>
            </p:sp>
            <p:sp>
              <p:nvSpPr>
                <p:cNvPr id="104" name="Oval 103"/>
                <p:cNvSpPr/>
                <p:nvPr/>
              </p:nvSpPr>
              <p:spPr bwMode="auto">
                <a:xfrm>
                  <a:off x="5466286" y="906558"/>
                  <a:ext cx="286876" cy="286476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1</a:t>
                  </a:r>
                  <a:endParaRPr lang="en-US" dirty="0"/>
                </a:p>
              </p:txBody>
            </p:sp>
            <p:sp>
              <p:nvSpPr>
                <p:cNvPr id="105" name="Oval 104"/>
                <p:cNvSpPr/>
                <p:nvPr/>
              </p:nvSpPr>
              <p:spPr bwMode="auto">
                <a:xfrm>
                  <a:off x="6605060" y="890768"/>
                  <a:ext cx="288123" cy="286476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7</a:t>
                  </a:r>
                  <a:endParaRPr lang="en-US" dirty="0"/>
                </a:p>
              </p:txBody>
            </p:sp>
            <p:cxnSp>
              <p:nvCxnSpPr>
                <p:cNvPr id="106" name="Straight Connector 105"/>
                <p:cNvCxnSpPr>
                  <a:stCxn id="99" idx="6"/>
                  <a:endCxn id="100" idx="2"/>
                </p:cNvCxnSpPr>
                <p:nvPr/>
              </p:nvCxnSpPr>
              <p:spPr>
                <a:xfrm>
                  <a:off x="6334398" y="693393"/>
                  <a:ext cx="829447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>
                  <a:stCxn id="101" idx="0"/>
                  <a:endCxn id="99" idx="4"/>
                </p:cNvCxnSpPr>
                <p:nvPr/>
              </p:nvCxnSpPr>
              <p:spPr>
                <a:xfrm flipV="1">
                  <a:off x="6190961" y="836631"/>
                  <a:ext cx="0" cy="42633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 flipV="1">
                  <a:off x="7308530" y="820841"/>
                  <a:ext cx="0" cy="42633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6334398" y="1412966"/>
                  <a:ext cx="829447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>
                  <a:endCxn id="105" idx="1"/>
                </p:cNvCxnSpPr>
                <p:nvPr/>
              </p:nvCxnSpPr>
              <p:spPr>
                <a:xfrm>
                  <a:off x="6299474" y="793773"/>
                  <a:ext cx="347994" cy="13872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>
                  <a:endCxn id="103" idx="1"/>
                </p:cNvCxnSpPr>
                <p:nvPr/>
              </p:nvCxnSpPr>
              <p:spPr>
                <a:xfrm>
                  <a:off x="7445732" y="724973"/>
                  <a:ext cx="313069" cy="2244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>
                  <a:stCxn id="101" idx="7"/>
                  <a:endCxn id="105" idx="3"/>
                </p:cNvCxnSpPr>
                <p:nvPr/>
              </p:nvCxnSpPr>
              <p:spPr>
                <a:xfrm flipV="1">
                  <a:off x="6291991" y="1135513"/>
                  <a:ext cx="355477" cy="1703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>
                  <a:stCxn id="105" idx="7"/>
                  <a:endCxn id="100" idx="3"/>
                </p:cNvCxnSpPr>
                <p:nvPr/>
              </p:nvCxnSpPr>
              <p:spPr>
                <a:xfrm flipV="1">
                  <a:off x="6850775" y="793773"/>
                  <a:ext cx="355477" cy="13872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>
                  <a:stCxn id="105" idx="5"/>
                  <a:endCxn id="102" idx="1"/>
                </p:cNvCxnSpPr>
                <p:nvPr/>
              </p:nvCxnSpPr>
              <p:spPr>
                <a:xfrm>
                  <a:off x="6850775" y="1135513"/>
                  <a:ext cx="355477" cy="15451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6" name="Straight Connector 95"/>
              <p:cNvCxnSpPr/>
              <p:nvPr/>
            </p:nvCxnSpPr>
            <p:spPr bwMode="auto">
              <a:xfrm>
                <a:off x="5753096" y="1123120"/>
                <a:ext cx="314388" cy="22335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>
                <a:stCxn id="104" idx="7"/>
                <a:endCxn id="99" idx="3"/>
              </p:cNvCxnSpPr>
              <p:nvPr/>
            </p:nvCxnSpPr>
            <p:spPr bwMode="auto">
              <a:xfrm flipV="1">
                <a:off x="5711926" y="794856"/>
                <a:ext cx="376767" cy="15454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>
                <a:stCxn id="102" idx="7"/>
                <a:endCxn id="103" idx="3"/>
              </p:cNvCxnSpPr>
              <p:nvPr/>
            </p:nvCxnSpPr>
            <p:spPr bwMode="auto">
              <a:xfrm flipV="1">
                <a:off x="7409872" y="1153578"/>
                <a:ext cx="349320" cy="13762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5" name="Straight Connector 114"/>
            <p:cNvCxnSpPr/>
            <p:nvPr/>
          </p:nvCxnSpPr>
          <p:spPr bwMode="auto">
            <a:xfrm flipV="1">
              <a:off x="5966871" y="4231247"/>
              <a:ext cx="228628" cy="107952"/>
            </a:xfrm>
            <a:prstGeom prst="line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 bwMode="auto">
            <a:xfrm>
              <a:off x="7035391" y="4010579"/>
              <a:ext cx="317540" cy="0"/>
            </a:xfrm>
            <a:prstGeom prst="line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 bwMode="auto">
            <a:xfrm>
              <a:off x="8286496" y="4140757"/>
              <a:ext cx="227041" cy="179392"/>
            </a:xfrm>
            <a:prstGeom prst="line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 bwMode="auto">
            <a:xfrm flipV="1">
              <a:off x="8218226" y="4871023"/>
              <a:ext cx="227040" cy="109540"/>
            </a:xfrm>
            <a:prstGeom prst="line">
              <a:avLst/>
            </a:prstGeom>
            <a:ln w="1905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 bwMode="auto">
            <a:xfrm>
              <a:off x="7098899" y="5202819"/>
              <a:ext cx="260382" cy="0"/>
            </a:xfrm>
            <a:prstGeom prst="line">
              <a:avLst/>
            </a:prstGeom>
            <a:ln w="1905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 bwMode="auto">
            <a:xfrm flipH="1" flipV="1">
              <a:off x="5966871" y="4809109"/>
              <a:ext cx="228629" cy="214319"/>
            </a:xfrm>
            <a:prstGeom prst="line">
              <a:avLst/>
            </a:prstGeom>
            <a:ln w="1905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 bwMode="auto">
            <a:xfrm flipV="1">
              <a:off x="6395549" y="4531291"/>
              <a:ext cx="0" cy="255594"/>
            </a:xfrm>
            <a:prstGeom prst="line">
              <a:avLst/>
            </a:prstGeom>
            <a:ln w="1905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 bwMode="auto">
            <a:xfrm flipV="1">
              <a:off x="6816289" y="4883724"/>
              <a:ext cx="228628" cy="107952"/>
            </a:xfrm>
            <a:prstGeom prst="line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 bwMode="auto">
            <a:xfrm>
              <a:off x="6724202" y="4383651"/>
              <a:ext cx="246094" cy="82552"/>
            </a:xfrm>
            <a:prstGeom prst="line">
              <a:avLst/>
            </a:prstGeom>
            <a:ln w="1905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 bwMode="auto">
            <a:xfrm flipV="1">
              <a:off x="7397386" y="4232834"/>
              <a:ext cx="227041" cy="107952"/>
            </a:xfrm>
            <a:prstGeom prst="line">
              <a:avLst/>
            </a:prstGeom>
            <a:ln w="1905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 bwMode="auto">
            <a:xfrm>
              <a:off x="7538691" y="4717033"/>
              <a:ext cx="284197" cy="131765"/>
            </a:xfrm>
            <a:prstGeom prst="line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23" name="TextBox 49"/>
          <p:cNvSpPr txBox="1">
            <a:spLocks noChangeArrowheads="1"/>
          </p:cNvSpPr>
          <p:nvPr/>
        </p:nvSpPr>
        <p:spPr bwMode="auto">
          <a:xfrm>
            <a:off x="257175" y="188913"/>
            <a:ext cx="3378200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dirty="0"/>
              <a:t>Tegu</a:t>
            </a:r>
            <a:r>
              <a:rPr lang="lt-LT" dirty="0"/>
              <a:t> </a:t>
            </a:r>
          </a:p>
          <a:p>
            <a:pPr eaLnBrk="1" hangingPunct="1"/>
            <a:endParaRPr lang="lt-LT" dirty="0"/>
          </a:p>
          <a:p>
            <a:pPr eaLnBrk="1" hangingPunct="1"/>
            <a:r>
              <a:rPr lang="lt-LT" dirty="0"/>
              <a:t>M</a:t>
            </a:r>
            <a:r>
              <a:rPr lang="en-US" dirty="0"/>
              <a:t>=(1,2,3,4,5,7,3,2,7,6,1).</a:t>
            </a:r>
            <a:endParaRPr lang="lt-LT" dirty="0"/>
          </a:p>
          <a:p>
            <a:pPr eaLnBrk="1" hangingPunct="1"/>
            <a:endParaRPr lang="lt-LT" dirty="0"/>
          </a:p>
          <a:p>
            <a:pPr eaLnBrk="1" hangingPunct="1"/>
            <a:r>
              <a:rPr lang="lt-LT" dirty="0"/>
              <a:t>Sunumeruojame briaunas:</a:t>
            </a:r>
            <a:endParaRPr lang="en-US" dirty="0"/>
          </a:p>
          <a:p>
            <a:pPr eaLnBrk="1" hangingPunct="1"/>
            <a:endParaRPr lang="lt-LT" dirty="0"/>
          </a:p>
          <a:p>
            <a:pPr eaLnBrk="1" hangingPunct="1"/>
            <a:r>
              <a:rPr lang="lt-LT" dirty="0"/>
              <a:t>{1,2} – 1</a:t>
            </a:r>
          </a:p>
          <a:p>
            <a:pPr eaLnBrk="1" hangingPunct="1"/>
            <a:r>
              <a:rPr lang="lt-LT" dirty="0"/>
              <a:t>{2,3} – 2</a:t>
            </a:r>
          </a:p>
          <a:p>
            <a:pPr eaLnBrk="1" hangingPunct="1"/>
            <a:r>
              <a:rPr lang="lt-LT" dirty="0"/>
              <a:t>{3,4} – 3</a:t>
            </a:r>
          </a:p>
          <a:p>
            <a:pPr eaLnBrk="1" hangingPunct="1"/>
            <a:r>
              <a:rPr lang="lt-LT" dirty="0"/>
              <a:t>{4,5} – 4</a:t>
            </a:r>
          </a:p>
          <a:p>
            <a:pPr eaLnBrk="1" hangingPunct="1"/>
            <a:r>
              <a:rPr lang="lt-LT" dirty="0"/>
              <a:t>{5,6} – 5</a:t>
            </a:r>
          </a:p>
          <a:p>
            <a:pPr eaLnBrk="1" hangingPunct="1"/>
            <a:r>
              <a:rPr lang="lt-LT" dirty="0"/>
              <a:t>{1,6} – 6</a:t>
            </a:r>
          </a:p>
          <a:p>
            <a:pPr eaLnBrk="1" hangingPunct="1"/>
            <a:r>
              <a:rPr lang="lt-LT" dirty="0"/>
              <a:t>{2,6} – 7</a:t>
            </a:r>
          </a:p>
          <a:p>
            <a:pPr eaLnBrk="1" hangingPunct="1"/>
            <a:r>
              <a:rPr lang="lt-LT" dirty="0"/>
              <a:t>{2,7} – 8</a:t>
            </a:r>
          </a:p>
          <a:p>
            <a:pPr eaLnBrk="1" hangingPunct="1"/>
            <a:r>
              <a:rPr lang="lt-LT" dirty="0"/>
              <a:t>{3,7} – 9</a:t>
            </a:r>
          </a:p>
          <a:p>
            <a:pPr eaLnBrk="1" hangingPunct="1"/>
            <a:r>
              <a:rPr lang="lt-LT" dirty="0"/>
              <a:t>{3,5} – 10</a:t>
            </a:r>
          </a:p>
          <a:p>
            <a:pPr eaLnBrk="1" hangingPunct="1"/>
            <a:r>
              <a:rPr lang="lt-LT" dirty="0"/>
              <a:t>{5,7} – 11</a:t>
            </a:r>
          </a:p>
          <a:p>
            <a:pPr eaLnBrk="1" hangingPunct="1"/>
            <a:r>
              <a:rPr lang="lt-LT" dirty="0"/>
              <a:t>{6,7} – 12</a:t>
            </a:r>
          </a:p>
          <a:p>
            <a:pPr eaLnBrk="1" hangingPunct="1"/>
            <a:endParaRPr lang="lt-LT" dirty="0"/>
          </a:p>
        </p:txBody>
      </p:sp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659030" y="3158684"/>
            <a:ext cx="5112568" cy="2321533"/>
          </a:xfrm>
          <a:prstGeom prst="rect">
            <a:avLst/>
          </a:prstGeom>
          <a:blipFill rotWithShape="1">
            <a:blip r:embed="rId2"/>
            <a:stretch>
              <a:fillRect l="-1192" t="-1312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6659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67544" y="476672"/>
            <a:ext cx="8352928" cy="2629310"/>
          </a:xfrm>
          <a:prstGeom prst="rect">
            <a:avLst/>
          </a:prstGeom>
          <a:blipFill rotWithShape="1">
            <a:blip r:embed="rId2"/>
            <a:stretch>
              <a:fillRect l="-803" t="-1157" b="-3009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4901</TotalTime>
  <Words>3282</Words>
  <Application>Microsoft Office PowerPoint</Application>
  <PresentationFormat>On-screen Show (4:3)</PresentationFormat>
  <Paragraphs>2120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Cambria Math</vt:lpstr>
      <vt:lpstr>Times New Roman</vt:lpstr>
      <vt:lpstr>Default Design</vt:lpstr>
      <vt:lpstr>Grafo nepriklausomi ciklai. Ciklomatinis skaičius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Olga Suboč</cp:lastModifiedBy>
  <cp:revision>156</cp:revision>
  <dcterms:created xsi:type="dcterms:W3CDTF">1601-01-01T00:00:00Z</dcterms:created>
  <dcterms:modified xsi:type="dcterms:W3CDTF">2020-02-19T10:09:49Z</dcterms:modified>
</cp:coreProperties>
</file>