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5" r:id="rId5"/>
    <p:sldId id="267" r:id="rId6"/>
    <p:sldId id="283" r:id="rId7"/>
    <p:sldId id="282" r:id="rId8"/>
    <p:sldId id="287" r:id="rId9"/>
    <p:sldId id="288" r:id="rId10"/>
    <p:sldId id="289" r:id="rId11"/>
    <p:sldId id="290" r:id="rId12"/>
    <p:sldId id="292" r:id="rId13"/>
    <p:sldId id="291" r:id="rId14"/>
    <p:sldId id="294" r:id="rId15"/>
    <p:sldId id="296" r:id="rId16"/>
    <p:sldId id="298" r:id="rId17"/>
    <p:sldId id="300" r:id="rId18"/>
    <p:sldId id="302" r:id="rId19"/>
    <p:sldId id="273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3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4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3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409B-F8E8-4F79-B2E4-CC3CDD2EE74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B9EB-81AB-4BF0-8FC9-4F570904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9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POSTPARTUM HAEMORRHAGE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ISAAC O. KORANTENG</a:t>
            </a:r>
          </a:p>
          <a:p>
            <a:r>
              <a:rPr lang="en-US" smtClean="0"/>
              <a:t>BSc., MB</a:t>
            </a:r>
            <a:r>
              <a:rPr lang="en-US" dirty="0" smtClean="0"/>
              <a:t>., ChB., FWACS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7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step in management of uterine atony is uterine massage</a:t>
            </a:r>
            <a:endParaRPr lang="en-US" dirty="0"/>
          </a:p>
          <a:p>
            <a:r>
              <a:rPr lang="en-US" dirty="0" smtClean="0"/>
              <a:t>The next step is pharmacological therapies, the first of which is oxytocin</a:t>
            </a:r>
          </a:p>
          <a:p>
            <a:r>
              <a:rPr lang="en-US" dirty="0" smtClean="0"/>
              <a:t>The next step in the pharmacological management is the use of </a:t>
            </a:r>
            <a:r>
              <a:rPr lang="en-US" dirty="0" err="1" smtClean="0"/>
              <a:t>ergometrine</a:t>
            </a:r>
            <a:r>
              <a:rPr lang="en-US" dirty="0" smtClean="0"/>
              <a:t> &amp; Misoprostol (</a:t>
            </a:r>
            <a:r>
              <a:rPr lang="en-US" dirty="0" err="1" smtClean="0"/>
              <a:t>Cytotec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Surgery if the above measures fail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9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PHARMACOLOGICAL THERAPIES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 pharmacological therapy - Intravenous </a:t>
            </a:r>
            <a:r>
              <a:rPr lang="en-US" dirty="0"/>
              <a:t>infusion of 20 units oxytocin in 500 ml of normal </a:t>
            </a:r>
            <a:r>
              <a:rPr lang="en-US" dirty="0" smtClean="0"/>
              <a:t>saline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next </a:t>
            </a:r>
            <a:r>
              <a:rPr lang="en-US" dirty="0" smtClean="0"/>
              <a:t>pharmacological </a:t>
            </a:r>
            <a:r>
              <a:rPr lang="en-US" dirty="0"/>
              <a:t>management is the use of </a:t>
            </a:r>
            <a:r>
              <a:rPr lang="en-US" dirty="0" err="1"/>
              <a:t>ergometrine</a:t>
            </a:r>
            <a:r>
              <a:rPr lang="en-US" dirty="0"/>
              <a:t> </a:t>
            </a:r>
            <a:r>
              <a:rPr lang="en-US" dirty="0" smtClean="0"/>
              <a:t>0.5 mg IV and IM &amp; </a:t>
            </a:r>
            <a:r>
              <a:rPr lang="en-US" dirty="0"/>
              <a:t>Misoprostol (</a:t>
            </a:r>
            <a:r>
              <a:rPr lang="en-US" dirty="0" err="1"/>
              <a:t>Cytotec</a:t>
            </a:r>
            <a:r>
              <a:rPr lang="en-US" dirty="0" smtClean="0"/>
              <a:t>) 600-800mcg rectally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Ergometrine</a:t>
            </a:r>
            <a:r>
              <a:rPr lang="en-US" dirty="0" smtClean="0">
                <a:solidFill>
                  <a:srgbClr val="FF0000"/>
                </a:solidFill>
              </a:rPr>
              <a:t> is contraindicated if the BP is high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0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FAILURE OF MEDICAL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Examination under </a:t>
            </a:r>
            <a:r>
              <a:rPr lang="en-US" b="1" dirty="0" err="1" smtClean="0">
                <a:solidFill>
                  <a:srgbClr val="FF0000"/>
                </a:solidFill>
              </a:rPr>
              <a:t>anaesthesia</a:t>
            </a:r>
            <a:r>
              <a:rPr lang="en-US" b="1" dirty="0" smtClean="0">
                <a:solidFill>
                  <a:srgbClr val="FF0000"/>
                </a:solidFill>
              </a:rPr>
              <a:t> (EUA)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Retained placenta – Manual removal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Genital tract lacerations - Suture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Retained placenta tissue – E.O.U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Clotting Abnormality – FFP, Platelet conc.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Failure of medical Mg. of Atony – Surgical Mg.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Surgical management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MANAGEMENT OF PPH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Tamponade (balloon) or uterine </a:t>
            </a:r>
            <a:r>
              <a:rPr lang="en-US" dirty="0" smtClean="0"/>
              <a:t>packing</a:t>
            </a:r>
          </a:p>
          <a:p>
            <a:r>
              <a:rPr lang="en-US" dirty="0"/>
              <a:t>Apply compression </a:t>
            </a:r>
            <a:r>
              <a:rPr lang="en-US" dirty="0" smtClean="0"/>
              <a:t>sutures</a:t>
            </a:r>
          </a:p>
          <a:p>
            <a:r>
              <a:rPr lang="en-US" dirty="0"/>
              <a:t>Systematic pelvic </a:t>
            </a:r>
            <a:r>
              <a:rPr lang="en-US" dirty="0" smtClean="0"/>
              <a:t>de-</a:t>
            </a:r>
            <a:r>
              <a:rPr lang="en-US" dirty="0" err="1" smtClean="0"/>
              <a:t>vascularisation</a:t>
            </a:r>
            <a:r>
              <a:rPr lang="en-US" dirty="0" smtClean="0"/>
              <a:t> - </a:t>
            </a:r>
            <a:r>
              <a:rPr lang="en-US" dirty="0"/>
              <a:t>Uterine artery </a:t>
            </a:r>
            <a:r>
              <a:rPr lang="en-US" dirty="0" smtClean="0"/>
              <a:t>ligation, </a:t>
            </a:r>
            <a:r>
              <a:rPr lang="en-US" dirty="0"/>
              <a:t>The tubal branches of </a:t>
            </a:r>
            <a:r>
              <a:rPr lang="en-US" dirty="0" smtClean="0"/>
              <a:t>both ovarian arteries, </a:t>
            </a:r>
            <a:r>
              <a:rPr lang="en-US" dirty="0"/>
              <a:t>Internal iliac artery </a:t>
            </a:r>
            <a:r>
              <a:rPr lang="en-US" dirty="0" smtClean="0"/>
              <a:t>ligation</a:t>
            </a:r>
          </a:p>
          <a:p>
            <a:r>
              <a:rPr lang="en-US" dirty="0"/>
              <a:t>Interventional radiologist—if appropriate, ‘</a:t>
            </a:r>
            <a:r>
              <a:rPr lang="en-US" dirty="0" smtClean="0"/>
              <a:t>uterine artery embolization</a:t>
            </a:r>
          </a:p>
          <a:p>
            <a:r>
              <a:rPr lang="en-US" dirty="0"/>
              <a:t>Subtotal or total abdominal hysterectomy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7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914038" y="433797"/>
            <a:ext cx="4035748" cy="809512"/>
          </a:xfrm>
          <a:noFill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b="1" dirty="0" smtClean="0">
                <a:uFillTx/>
              </a:rPr>
              <a:t>Mechanism of action: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800600" cy="6858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uFillTx/>
              </a:rPr>
              <a:t>Balloon </a:t>
            </a:r>
            <a:r>
              <a:rPr lang="en-US" b="1" u="sng" dirty="0" err="1" smtClean="0">
                <a:uFillTx/>
              </a:rPr>
              <a:t>Tamponades</a:t>
            </a:r>
            <a:endParaRPr lang="en-US" b="1" u="sng" dirty="0" smtClean="0">
              <a:uFillTx/>
            </a:endParaRP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1574800"/>
            <a:ext cx="3656012" cy="2540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3656013" cy="1905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762000" y="6477000"/>
            <a:ext cx="593407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900">
                <a:uFillTx/>
              </a:rPr>
              <a:t>Source: Georgiou C. Balloon tamponade in the management of postpartum haemorrhage: a review. BJOG 2009;116:748-757.</a:t>
            </a:r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4855682" y="1336228"/>
            <a:ext cx="3962400" cy="464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uFillTx/>
              </a:rPr>
              <a:t>The </a:t>
            </a:r>
            <a:r>
              <a:rPr lang="en-US" sz="2000" b="1" dirty="0" smtClean="0">
                <a:uFillTx/>
              </a:rPr>
              <a:t>balloon inserted in the uterus and inflated </a:t>
            </a:r>
            <a:r>
              <a:rPr lang="en-US" sz="2000" b="1" dirty="0">
                <a:uFillTx/>
              </a:rPr>
              <a:t>with </a:t>
            </a:r>
            <a:r>
              <a:rPr lang="en-US" sz="2000" b="1" dirty="0" smtClean="0">
                <a:uFillTx/>
              </a:rPr>
              <a:t>saline </a:t>
            </a:r>
            <a:r>
              <a:rPr lang="en-US" sz="2000" b="1" dirty="0">
                <a:uFillTx/>
              </a:rPr>
              <a:t>exerts pressure on the uterine vessels to stop bleeding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uFillTx/>
              </a:rPr>
              <a:t>A positive </a:t>
            </a:r>
            <a:r>
              <a:rPr lang="en-US" sz="2000" b="1" dirty="0" err="1">
                <a:uFillTx/>
              </a:rPr>
              <a:t>tamponade</a:t>
            </a:r>
            <a:r>
              <a:rPr lang="en-US" sz="2000" b="1" dirty="0">
                <a:uFillTx/>
              </a:rPr>
              <a:t> test can occur within 5 to 15 minutes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uFillTx/>
              </a:rPr>
              <a:t>Very effective (≥85</a:t>
            </a:r>
            <a:r>
              <a:rPr lang="en-US" sz="2000" b="1" dirty="0" smtClean="0">
                <a:uFillTx/>
              </a:rPr>
              <a:t>%)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 smtClean="0">
                <a:uFillTx/>
              </a:rPr>
              <a:t>Easy to use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 smtClean="0">
                <a:uFillTx/>
              </a:rPr>
              <a:t>Is being effectively used in low resource settings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 smtClean="0">
                <a:uFillTx/>
              </a:rPr>
              <a:t>Safer alternative to uterine packing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endParaRPr lang="en-US" sz="2000" b="1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2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>
          <a:xfrm>
            <a:off x="533400" y="1066800"/>
            <a:ext cx="2222679" cy="2825839"/>
          </a:xfrm>
          <a:custGeom>
            <a:avLst/>
            <a:gdLst>
              <a:gd name="connsiteX0" fmla="*/ 448614 w 1994079"/>
              <a:gd name="connsiteY0" fmla="*/ 2693831 h 2902039"/>
              <a:gd name="connsiteX1" fmla="*/ 487251 w 1994079"/>
              <a:gd name="connsiteY1" fmla="*/ 2333222 h 2902039"/>
              <a:gd name="connsiteX2" fmla="*/ 345583 w 1994079"/>
              <a:gd name="connsiteY2" fmla="*/ 1869583 h 2902039"/>
              <a:gd name="connsiteX3" fmla="*/ 62248 w 1994079"/>
              <a:gd name="connsiteY3" fmla="*/ 1122608 h 2902039"/>
              <a:gd name="connsiteX4" fmla="*/ 23611 w 1994079"/>
              <a:gd name="connsiteY4" fmla="*/ 633211 h 2902039"/>
              <a:gd name="connsiteX5" fmla="*/ 203916 w 1994079"/>
              <a:gd name="connsiteY5" fmla="*/ 233966 h 2902039"/>
              <a:gd name="connsiteX6" fmla="*/ 757707 w 1994079"/>
              <a:gd name="connsiteY6" fmla="*/ 27904 h 2902039"/>
              <a:gd name="connsiteX7" fmla="*/ 1350135 w 1994079"/>
              <a:gd name="connsiteY7" fmla="*/ 66540 h 2902039"/>
              <a:gd name="connsiteX8" fmla="*/ 1736502 w 1994079"/>
              <a:gd name="connsiteY8" fmla="*/ 388512 h 2902039"/>
              <a:gd name="connsiteX9" fmla="*/ 1968321 w 1994079"/>
              <a:gd name="connsiteY9" fmla="*/ 1096850 h 2902039"/>
              <a:gd name="connsiteX10" fmla="*/ 1581955 w 1994079"/>
              <a:gd name="connsiteY10" fmla="*/ 2255949 h 2902039"/>
              <a:gd name="connsiteX11" fmla="*/ 1556197 w 1994079"/>
              <a:gd name="connsiteY11" fmla="*/ 2822619 h 2902039"/>
              <a:gd name="connsiteX12" fmla="*/ 1298620 w 1994079"/>
              <a:gd name="connsiteY12" fmla="*/ 2732467 h 2902039"/>
              <a:gd name="connsiteX13" fmla="*/ 1337256 w 1994079"/>
              <a:gd name="connsiteY13" fmla="*/ 2204433 h 2902039"/>
              <a:gd name="connsiteX14" fmla="*/ 1543318 w 1994079"/>
              <a:gd name="connsiteY14" fmla="*/ 1483216 h 2902039"/>
              <a:gd name="connsiteX15" fmla="*/ 1504682 w 1994079"/>
              <a:gd name="connsiteY15" fmla="*/ 929425 h 2902039"/>
              <a:gd name="connsiteX16" fmla="*/ 1285741 w 1994079"/>
              <a:gd name="connsiteY16" fmla="*/ 414270 h 2902039"/>
              <a:gd name="connsiteX17" fmla="*/ 847859 w 1994079"/>
              <a:gd name="connsiteY17" fmla="*/ 324118 h 2902039"/>
              <a:gd name="connsiteX18" fmla="*/ 422856 w 1994079"/>
              <a:gd name="connsiteY18" fmla="*/ 504422 h 2902039"/>
              <a:gd name="connsiteX19" fmla="*/ 435735 w 1994079"/>
              <a:gd name="connsiteY19" fmla="*/ 491543 h 2902039"/>
              <a:gd name="connsiteX20" fmla="*/ 358462 w 1994079"/>
              <a:gd name="connsiteY20" fmla="*/ 697605 h 2902039"/>
              <a:gd name="connsiteX21" fmla="*/ 358462 w 1994079"/>
              <a:gd name="connsiteY21" fmla="*/ 980940 h 2902039"/>
              <a:gd name="connsiteX22" fmla="*/ 461493 w 1994079"/>
              <a:gd name="connsiteY22" fmla="*/ 1405943 h 2902039"/>
              <a:gd name="connsiteX23" fmla="*/ 680434 w 1994079"/>
              <a:gd name="connsiteY23" fmla="*/ 1895340 h 2902039"/>
              <a:gd name="connsiteX24" fmla="*/ 770586 w 1994079"/>
              <a:gd name="connsiteY24" fmla="*/ 2423374 h 2902039"/>
              <a:gd name="connsiteX25" fmla="*/ 667555 w 1994079"/>
              <a:gd name="connsiteY25" fmla="*/ 2783983 h 2902039"/>
              <a:gd name="connsiteX26" fmla="*/ 513009 w 1994079"/>
              <a:gd name="connsiteY26" fmla="*/ 2758225 h 2902039"/>
              <a:gd name="connsiteX27" fmla="*/ 461493 w 1994079"/>
              <a:gd name="connsiteY27" fmla="*/ 2642315 h 2902039"/>
              <a:gd name="connsiteX28" fmla="*/ 448614 w 1994079"/>
              <a:gd name="connsiteY28" fmla="*/ 2629436 h 290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94079" h="2902039">
                <a:moveTo>
                  <a:pt x="448614" y="2693831"/>
                </a:moveTo>
                <a:cubicBezTo>
                  <a:pt x="476518" y="2582214"/>
                  <a:pt x="504423" y="2470597"/>
                  <a:pt x="487251" y="2333222"/>
                </a:cubicBezTo>
                <a:cubicBezTo>
                  <a:pt x="470079" y="2195847"/>
                  <a:pt x="416417" y="2071352"/>
                  <a:pt x="345583" y="1869583"/>
                </a:cubicBezTo>
                <a:cubicBezTo>
                  <a:pt x="274749" y="1667814"/>
                  <a:pt x="115910" y="1328670"/>
                  <a:pt x="62248" y="1122608"/>
                </a:cubicBezTo>
                <a:cubicBezTo>
                  <a:pt x="8586" y="916546"/>
                  <a:pt x="0" y="781318"/>
                  <a:pt x="23611" y="633211"/>
                </a:cubicBezTo>
                <a:cubicBezTo>
                  <a:pt x="47222" y="485104"/>
                  <a:pt x="81567" y="334850"/>
                  <a:pt x="203916" y="233966"/>
                </a:cubicBezTo>
                <a:cubicBezTo>
                  <a:pt x="326265" y="133082"/>
                  <a:pt x="566671" y="55808"/>
                  <a:pt x="757707" y="27904"/>
                </a:cubicBezTo>
                <a:cubicBezTo>
                  <a:pt x="948743" y="0"/>
                  <a:pt x="1187003" y="6439"/>
                  <a:pt x="1350135" y="66540"/>
                </a:cubicBezTo>
                <a:cubicBezTo>
                  <a:pt x="1513267" y="126641"/>
                  <a:pt x="1633471" y="216794"/>
                  <a:pt x="1736502" y="388512"/>
                </a:cubicBezTo>
                <a:cubicBezTo>
                  <a:pt x="1839533" y="560230"/>
                  <a:pt x="1994079" y="785611"/>
                  <a:pt x="1968321" y="1096850"/>
                </a:cubicBezTo>
                <a:cubicBezTo>
                  <a:pt x="1942563" y="1408089"/>
                  <a:pt x="1650642" y="1968321"/>
                  <a:pt x="1581955" y="2255949"/>
                </a:cubicBezTo>
                <a:cubicBezTo>
                  <a:pt x="1513268" y="2543577"/>
                  <a:pt x="1603419" y="2743199"/>
                  <a:pt x="1556197" y="2822619"/>
                </a:cubicBezTo>
                <a:cubicBezTo>
                  <a:pt x="1508975" y="2902039"/>
                  <a:pt x="1335110" y="2835498"/>
                  <a:pt x="1298620" y="2732467"/>
                </a:cubicBezTo>
                <a:cubicBezTo>
                  <a:pt x="1262130" y="2629436"/>
                  <a:pt x="1296473" y="2412641"/>
                  <a:pt x="1337256" y="2204433"/>
                </a:cubicBezTo>
                <a:cubicBezTo>
                  <a:pt x="1378039" y="1996225"/>
                  <a:pt x="1515414" y="1695717"/>
                  <a:pt x="1543318" y="1483216"/>
                </a:cubicBezTo>
                <a:cubicBezTo>
                  <a:pt x="1571222" y="1270715"/>
                  <a:pt x="1547612" y="1107583"/>
                  <a:pt x="1504682" y="929425"/>
                </a:cubicBezTo>
                <a:cubicBezTo>
                  <a:pt x="1461753" y="751267"/>
                  <a:pt x="1395212" y="515155"/>
                  <a:pt x="1285741" y="414270"/>
                </a:cubicBezTo>
                <a:cubicBezTo>
                  <a:pt x="1176271" y="313386"/>
                  <a:pt x="991673" y="309093"/>
                  <a:pt x="847859" y="324118"/>
                </a:cubicBezTo>
                <a:cubicBezTo>
                  <a:pt x="704045" y="339143"/>
                  <a:pt x="491543" y="476518"/>
                  <a:pt x="422856" y="504422"/>
                </a:cubicBezTo>
                <a:cubicBezTo>
                  <a:pt x="354169" y="532326"/>
                  <a:pt x="446467" y="459346"/>
                  <a:pt x="435735" y="491543"/>
                </a:cubicBezTo>
                <a:cubicBezTo>
                  <a:pt x="425003" y="523740"/>
                  <a:pt x="371341" y="616039"/>
                  <a:pt x="358462" y="697605"/>
                </a:cubicBezTo>
                <a:cubicBezTo>
                  <a:pt x="345583" y="779171"/>
                  <a:pt x="341290" y="862884"/>
                  <a:pt x="358462" y="980940"/>
                </a:cubicBezTo>
                <a:cubicBezTo>
                  <a:pt x="375634" y="1098996"/>
                  <a:pt x="407831" y="1253543"/>
                  <a:pt x="461493" y="1405943"/>
                </a:cubicBezTo>
                <a:cubicBezTo>
                  <a:pt x="515155" y="1558343"/>
                  <a:pt x="628918" y="1725768"/>
                  <a:pt x="680434" y="1895340"/>
                </a:cubicBezTo>
                <a:cubicBezTo>
                  <a:pt x="731950" y="2064912"/>
                  <a:pt x="772732" y="2275267"/>
                  <a:pt x="770586" y="2423374"/>
                </a:cubicBezTo>
                <a:cubicBezTo>
                  <a:pt x="768440" y="2571481"/>
                  <a:pt x="710485" y="2728174"/>
                  <a:pt x="667555" y="2783983"/>
                </a:cubicBezTo>
                <a:cubicBezTo>
                  <a:pt x="624625" y="2839792"/>
                  <a:pt x="547353" y="2781836"/>
                  <a:pt x="513009" y="2758225"/>
                </a:cubicBezTo>
                <a:cubicBezTo>
                  <a:pt x="478665" y="2734614"/>
                  <a:pt x="472225" y="2663780"/>
                  <a:pt x="461493" y="2642315"/>
                </a:cubicBezTo>
                <a:cubicBezTo>
                  <a:pt x="450761" y="2620850"/>
                  <a:pt x="448614" y="2629436"/>
                  <a:pt x="448614" y="2629436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1524000" y="4191000"/>
            <a:ext cx="2286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>
          <a:xfrm>
            <a:off x="1423116" y="3206839"/>
            <a:ext cx="510861" cy="1571223"/>
          </a:xfrm>
          <a:custGeom>
            <a:avLst/>
            <a:gdLst>
              <a:gd name="connsiteX0" fmla="*/ 6439 w 510861"/>
              <a:gd name="connsiteY0" fmla="*/ 1571223 h 1571223"/>
              <a:gd name="connsiteX1" fmla="*/ 160985 w 510861"/>
              <a:gd name="connsiteY1" fmla="*/ 1455313 h 1571223"/>
              <a:gd name="connsiteX2" fmla="*/ 135228 w 510861"/>
              <a:gd name="connsiteY2" fmla="*/ 1300767 h 1571223"/>
              <a:gd name="connsiteX3" fmla="*/ 19318 w 510861"/>
              <a:gd name="connsiteY3" fmla="*/ 1043189 h 1571223"/>
              <a:gd name="connsiteX4" fmla="*/ 19318 w 510861"/>
              <a:gd name="connsiteY4" fmla="*/ 785612 h 1571223"/>
              <a:gd name="connsiteX5" fmla="*/ 70833 w 510861"/>
              <a:gd name="connsiteY5" fmla="*/ 566671 h 1571223"/>
              <a:gd name="connsiteX6" fmla="*/ 83712 w 510861"/>
              <a:gd name="connsiteY6" fmla="*/ 386367 h 1571223"/>
              <a:gd name="connsiteX7" fmla="*/ 70833 w 510861"/>
              <a:gd name="connsiteY7" fmla="*/ 257578 h 1571223"/>
              <a:gd name="connsiteX8" fmla="*/ 83712 w 510861"/>
              <a:gd name="connsiteY8" fmla="*/ 128789 h 1571223"/>
              <a:gd name="connsiteX9" fmla="*/ 160985 w 510861"/>
              <a:gd name="connsiteY9" fmla="*/ 12879 h 1571223"/>
              <a:gd name="connsiteX10" fmla="*/ 431442 w 510861"/>
              <a:gd name="connsiteY10" fmla="*/ 51516 h 1571223"/>
              <a:gd name="connsiteX11" fmla="*/ 418563 w 510861"/>
              <a:gd name="connsiteY11" fmla="*/ 257578 h 1571223"/>
              <a:gd name="connsiteX12" fmla="*/ 444321 w 510861"/>
              <a:gd name="connsiteY12" fmla="*/ 463640 h 1571223"/>
              <a:gd name="connsiteX13" fmla="*/ 418563 w 510861"/>
              <a:gd name="connsiteY13" fmla="*/ 631065 h 1571223"/>
              <a:gd name="connsiteX14" fmla="*/ 495836 w 510861"/>
              <a:gd name="connsiteY14" fmla="*/ 888643 h 1571223"/>
              <a:gd name="connsiteX15" fmla="*/ 470078 w 510861"/>
              <a:gd name="connsiteY15" fmla="*/ 1146220 h 1571223"/>
              <a:gd name="connsiteX16" fmla="*/ 251138 w 510861"/>
              <a:gd name="connsiteY16" fmla="*/ 1352282 h 1571223"/>
              <a:gd name="connsiteX17" fmla="*/ 328411 w 510861"/>
              <a:gd name="connsiteY17" fmla="*/ 1481071 h 1571223"/>
              <a:gd name="connsiteX18" fmla="*/ 315532 w 510861"/>
              <a:gd name="connsiteY18" fmla="*/ 1468192 h 1571223"/>
              <a:gd name="connsiteX19" fmla="*/ 315532 w 510861"/>
              <a:gd name="connsiteY19" fmla="*/ 1468192 h 1571223"/>
              <a:gd name="connsiteX20" fmla="*/ 289774 w 510861"/>
              <a:gd name="connsiteY20" fmla="*/ 1455313 h 157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861" h="1571223">
                <a:moveTo>
                  <a:pt x="6439" y="1571223"/>
                </a:moveTo>
                <a:cubicBezTo>
                  <a:pt x="72979" y="1535806"/>
                  <a:pt x="139520" y="1500389"/>
                  <a:pt x="160985" y="1455313"/>
                </a:cubicBezTo>
                <a:cubicBezTo>
                  <a:pt x="182450" y="1410237"/>
                  <a:pt x="158839" y="1369454"/>
                  <a:pt x="135228" y="1300767"/>
                </a:cubicBezTo>
                <a:cubicBezTo>
                  <a:pt x="111617" y="1232080"/>
                  <a:pt x="38636" y="1129048"/>
                  <a:pt x="19318" y="1043189"/>
                </a:cubicBezTo>
                <a:cubicBezTo>
                  <a:pt x="0" y="957330"/>
                  <a:pt x="10732" y="865032"/>
                  <a:pt x="19318" y="785612"/>
                </a:cubicBezTo>
                <a:cubicBezTo>
                  <a:pt x="27904" y="706192"/>
                  <a:pt x="60101" y="633212"/>
                  <a:pt x="70833" y="566671"/>
                </a:cubicBezTo>
                <a:cubicBezTo>
                  <a:pt x="81565" y="500130"/>
                  <a:pt x="83712" y="437882"/>
                  <a:pt x="83712" y="386367"/>
                </a:cubicBezTo>
                <a:cubicBezTo>
                  <a:pt x="83712" y="334852"/>
                  <a:pt x="70833" y="300508"/>
                  <a:pt x="70833" y="257578"/>
                </a:cubicBezTo>
                <a:cubicBezTo>
                  <a:pt x="70833" y="214648"/>
                  <a:pt x="68687" y="169572"/>
                  <a:pt x="83712" y="128789"/>
                </a:cubicBezTo>
                <a:cubicBezTo>
                  <a:pt x="98737" y="88006"/>
                  <a:pt x="103030" y="25758"/>
                  <a:pt x="160985" y="12879"/>
                </a:cubicBezTo>
                <a:cubicBezTo>
                  <a:pt x="218940" y="0"/>
                  <a:pt x="388512" y="10733"/>
                  <a:pt x="431442" y="51516"/>
                </a:cubicBezTo>
                <a:cubicBezTo>
                  <a:pt x="474372" y="92299"/>
                  <a:pt x="416417" y="188891"/>
                  <a:pt x="418563" y="257578"/>
                </a:cubicBezTo>
                <a:cubicBezTo>
                  <a:pt x="420709" y="326265"/>
                  <a:pt x="444321" y="401392"/>
                  <a:pt x="444321" y="463640"/>
                </a:cubicBezTo>
                <a:cubicBezTo>
                  <a:pt x="444321" y="525888"/>
                  <a:pt x="409977" y="560231"/>
                  <a:pt x="418563" y="631065"/>
                </a:cubicBezTo>
                <a:cubicBezTo>
                  <a:pt x="427149" y="701899"/>
                  <a:pt x="487250" y="802784"/>
                  <a:pt x="495836" y="888643"/>
                </a:cubicBezTo>
                <a:cubicBezTo>
                  <a:pt x="504422" y="974502"/>
                  <a:pt x="510861" y="1068947"/>
                  <a:pt x="470078" y="1146220"/>
                </a:cubicBezTo>
                <a:cubicBezTo>
                  <a:pt x="429295" y="1223493"/>
                  <a:pt x="274749" y="1296473"/>
                  <a:pt x="251138" y="1352282"/>
                </a:cubicBezTo>
                <a:cubicBezTo>
                  <a:pt x="227527" y="1408091"/>
                  <a:pt x="317679" y="1461753"/>
                  <a:pt x="328411" y="1481071"/>
                </a:cubicBezTo>
                <a:cubicBezTo>
                  <a:pt x="339143" y="1500389"/>
                  <a:pt x="315532" y="1468192"/>
                  <a:pt x="315532" y="1468192"/>
                </a:cubicBezTo>
                <a:lnTo>
                  <a:pt x="315532" y="1468192"/>
                </a:lnTo>
                <a:cubicBezTo>
                  <a:pt x="311239" y="1466045"/>
                  <a:pt x="294067" y="1461752"/>
                  <a:pt x="289774" y="14553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>
          <a:xfrm>
            <a:off x="1313645" y="4572000"/>
            <a:ext cx="399419" cy="130897"/>
          </a:xfrm>
          <a:custGeom>
            <a:avLst/>
            <a:gdLst>
              <a:gd name="connsiteX0" fmla="*/ 64394 w 399419"/>
              <a:gd name="connsiteY0" fmla="*/ 12879 h 130897"/>
              <a:gd name="connsiteX1" fmla="*/ 103031 w 399419"/>
              <a:gd name="connsiteY1" fmla="*/ 25758 h 130897"/>
              <a:gd name="connsiteX2" fmla="*/ 386366 w 399419"/>
              <a:gd name="connsiteY2" fmla="*/ 0 h 130897"/>
              <a:gd name="connsiteX3" fmla="*/ 373487 w 399419"/>
              <a:gd name="connsiteY3" fmla="*/ 38637 h 130897"/>
              <a:gd name="connsiteX4" fmla="*/ 334851 w 399419"/>
              <a:gd name="connsiteY4" fmla="*/ 51515 h 130897"/>
              <a:gd name="connsiteX5" fmla="*/ 218941 w 399419"/>
              <a:gd name="connsiteY5" fmla="*/ 64394 h 130897"/>
              <a:gd name="connsiteX6" fmla="*/ 386366 w 399419"/>
              <a:gd name="connsiteY6" fmla="*/ 103031 h 130897"/>
              <a:gd name="connsiteX7" fmla="*/ 347730 w 399419"/>
              <a:gd name="connsiteY7" fmla="*/ 115910 h 130897"/>
              <a:gd name="connsiteX8" fmla="*/ 0 w 399419"/>
              <a:gd name="connsiteY8" fmla="*/ 115910 h 13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19" h="130897">
                <a:moveTo>
                  <a:pt x="64394" y="12879"/>
                </a:moveTo>
                <a:cubicBezTo>
                  <a:pt x="77273" y="17172"/>
                  <a:pt x="89455" y="25758"/>
                  <a:pt x="103031" y="25758"/>
                </a:cubicBezTo>
                <a:cubicBezTo>
                  <a:pt x="320510" y="25758"/>
                  <a:pt x="277020" y="36450"/>
                  <a:pt x="386366" y="0"/>
                </a:cubicBezTo>
                <a:cubicBezTo>
                  <a:pt x="382073" y="12879"/>
                  <a:pt x="383086" y="29038"/>
                  <a:pt x="373487" y="38637"/>
                </a:cubicBezTo>
                <a:cubicBezTo>
                  <a:pt x="363888" y="48236"/>
                  <a:pt x="348242" y="49283"/>
                  <a:pt x="334851" y="51515"/>
                </a:cubicBezTo>
                <a:cubicBezTo>
                  <a:pt x="296505" y="57906"/>
                  <a:pt x="257578" y="60101"/>
                  <a:pt x="218941" y="64394"/>
                </a:cubicBezTo>
                <a:cubicBezTo>
                  <a:pt x="318695" y="130897"/>
                  <a:pt x="171882" y="41749"/>
                  <a:pt x="386366" y="103031"/>
                </a:cubicBezTo>
                <a:cubicBezTo>
                  <a:pt x="399419" y="106760"/>
                  <a:pt x="361298" y="115458"/>
                  <a:pt x="347730" y="115910"/>
                </a:cubicBezTo>
                <a:cubicBezTo>
                  <a:pt x="231884" y="119772"/>
                  <a:pt x="115910" y="115910"/>
                  <a:pt x="0" y="115910"/>
                </a:cubicBezTo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>
          <a:xfrm>
            <a:off x="2187262" y="5183747"/>
            <a:ext cx="643943" cy="1139780"/>
          </a:xfrm>
          <a:custGeom>
            <a:avLst/>
            <a:gdLst>
              <a:gd name="connsiteX0" fmla="*/ 324118 w 643943"/>
              <a:gd name="connsiteY0" fmla="*/ 109470 h 1139780"/>
              <a:gd name="connsiteX1" fmla="*/ 285482 w 643943"/>
              <a:gd name="connsiteY1" fmla="*/ 302653 h 1139780"/>
              <a:gd name="connsiteX2" fmla="*/ 285482 w 643943"/>
              <a:gd name="connsiteY2" fmla="*/ 495836 h 1139780"/>
              <a:gd name="connsiteX3" fmla="*/ 414270 w 643943"/>
              <a:gd name="connsiteY3" fmla="*/ 804929 h 1139780"/>
              <a:gd name="connsiteX4" fmla="*/ 607453 w 643943"/>
              <a:gd name="connsiteY4" fmla="*/ 959476 h 1139780"/>
              <a:gd name="connsiteX5" fmla="*/ 633211 w 643943"/>
              <a:gd name="connsiteY5" fmla="*/ 1036749 h 1139780"/>
              <a:gd name="connsiteX6" fmla="*/ 633211 w 643943"/>
              <a:gd name="connsiteY6" fmla="*/ 1075385 h 1139780"/>
              <a:gd name="connsiteX7" fmla="*/ 594575 w 643943"/>
              <a:gd name="connsiteY7" fmla="*/ 1114022 h 1139780"/>
              <a:gd name="connsiteX8" fmla="*/ 478665 w 643943"/>
              <a:gd name="connsiteY8" fmla="*/ 1139780 h 1139780"/>
              <a:gd name="connsiteX9" fmla="*/ 452907 w 643943"/>
              <a:gd name="connsiteY9" fmla="*/ 1114022 h 1139780"/>
              <a:gd name="connsiteX10" fmla="*/ 427149 w 643943"/>
              <a:gd name="connsiteY10" fmla="*/ 1062507 h 1139780"/>
              <a:gd name="connsiteX11" fmla="*/ 427149 w 643943"/>
              <a:gd name="connsiteY11" fmla="*/ 1036749 h 1139780"/>
              <a:gd name="connsiteX12" fmla="*/ 440028 w 643943"/>
              <a:gd name="connsiteY12" fmla="*/ 869323 h 1139780"/>
              <a:gd name="connsiteX13" fmla="*/ 259724 w 643943"/>
              <a:gd name="connsiteY13" fmla="*/ 457199 h 1139780"/>
              <a:gd name="connsiteX14" fmla="*/ 259724 w 643943"/>
              <a:gd name="connsiteY14" fmla="*/ 457199 h 1139780"/>
              <a:gd name="connsiteX15" fmla="*/ 143814 w 643943"/>
              <a:gd name="connsiteY15" fmla="*/ 328411 h 1139780"/>
              <a:gd name="connsiteX16" fmla="*/ 15025 w 643943"/>
              <a:gd name="connsiteY16" fmla="*/ 160985 h 1139780"/>
              <a:gd name="connsiteX17" fmla="*/ 53662 w 643943"/>
              <a:gd name="connsiteY17" fmla="*/ 122349 h 1139780"/>
              <a:gd name="connsiteX18" fmla="*/ 79420 w 643943"/>
              <a:gd name="connsiteY18" fmla="*/ 212501 h 1139780"/>
              <a:gd name="connsiteX19" fmla="*/ 246845 w 643943"/>
              <a:gd name="connsiteY19" fmla="*/ 392805 h 1139780"/>
              <a:gd name="connsiteX20" fmla="*/ 246845 w 643943"/>
              <a:gd name="connsiteY20" fmla="*/ 379926 h 1139780"/>
              <a:gd name="connsiteX21" fmla="*/ 285482 w 643943"/>
              <a:gd name="connsiteY21" fmla="*/ 45076 h 1139780"/>
              <a:gd name="connsiteX22" fmla="*/ 324118 w 643943"/>
              <a:gd name="connsiteY22" fmla="*/ 109470 h 11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3943" h="1139780">
                <a:moveTo>
                  <a:pt x="324118" y="109470"/>
                </a:moveTo>
                <a:cubicBezTo>
                  <a:pt x="324118" y="152399"/>
                  <a:pt x="291921" y="238259"/>
                  <a:pt x="285482" y="302653"/>
                </a:cubicBezTo>
                <a:cubicBezTo>
                  <a:pt x="279043" y="367047"/>
                  <a:pt x="264017" y="412123"/>
                  <a:pt x="285482" y="495836"/>
                </a:cubicBezTo>
                <a:cubicBezTo>
                  <a:pt x="306947" y="579549"/>
                  <a:pt x="360608" y="727656"/>
                  <a:pt x="414270" y="804929"/>
                </a:cubicBezTo>
                <a:cubicBezTo>
                  <a:pt x="467932" y="882202"/>
                  <a:pt x="570963" y="920839"/>
                  <a:pt x="607453" y="959476"/>
                </a:cubicBezTo>
                <a:cubicBezTo>
                  <a:pt x="643943" y="998113"/>
                  <a:pt x="628918" y="1017431"/>
                  <a:pt x="633211" y="1036749"/>
                </a:cubicBezTo>
                <a:cubicBezTo>
                  <a:pt x="637504" y="1056067"/>
                  <a:pt x="639650" y="1062506"/>
                  <a:pt x="633211" y="1075385"/>
                </a:cubicBezTo>
                <a:cubicBezTo>
                  <a:pt x="626772" y="1088264"/>
                  <a:pt x="620333" y="1103289"/>
                  <a:pt x="594575" y="1114022"/>
                </a:cubicBezTo>
                <a:cubicBezTo>
                  <a:pt x="568817" y="1124755"/>
                  <a:pt x="502276" y="1139780"/>
                  <a:pt x="478665" y="1139780"/>
                </a:cubicBezTo>
                <a:cubicBezTo>
                  <a:pt x="455054" y="1139780"/>
                  <a:pt x="461493" y="1126901"/>
                  <a:pt x="452907" y="1114022"/>
                </a:cubicBezTo>
                <a:cubicBezTo>
                  <a:pt x="444321" y="1101143"/>
                  <a:pt x="431442" y="1075386"/>
                  <a:pt x="427149" y="1062507"/>
                </a:cubicBezTo>
                <a:cubicBezTo>
                  <a:pt x="422856" y="1049628"/>
                  <a:pt x="425003" y="1068946"/>
                  <a:pt x="427149" y="1036749"/>
                </a:cubicBezTo>
                <a:cubicBezTo>
                  <a:pt x="429295" y="1004552"/>
                  <a:pt x="467932" y="965915"/>
                  <a:pt x="440028" y="869323"/>
                </a:cubicBezTo>
                <a:cubicBezTo>
                  <a:pt x="412124" y="772731"/>
                  <a:pt x="259724" y="457199"/>
                  <a:pt x="259724" y="457199"/>
                </a:cubicBezTo>
                <a:lnTo>
                  <a:pt x="259724" y="457199"/>
                </a:lnTo>
                <a:cubicBezTo>
                  <a:pt x="240406" y="435734"/>
                  <a:pt x="184597" y="377780"/>
                  <a:pt x="143814" y="328411"/>
                </a:cubicBezTo>
                <a:cubicBezTo>
                  <a:pt x="103031" y="279042"/>
                  <a:pt x="30050" y="195329"/>
                  <a:pt x="15025" y="160985"/>
                </a:cubicBezTo>
                <a:cubicBezTo>
                  <a:pt x="0" y="126641"/>
                  <a:pt x="42930" y="113763"/>
                  <a:pt x="53662" y="122349"/>
                </a:cubicBezTo>
                <a:cubicBezTo>
                  <a:pt x="64394" y="130935"/>
                  <a:pt x="47223" y="167425"/>
                  <a:pt x="79420" y="212501"/>
                </a:cubicBezTo>
                <a:cubicBezTo>
                  <a:pt x="111617" y="257577"/>
                  <a:pt x="218941" y="364901"/>
                  <a:pt x="246845" y="392805"/>
                </a:cubicBezTo>
                <a:cubicBezTo>
                  <a:pt x="274749" y="420709"/>
                  <a:pt x="240406" y="437881"/>
                  <a:pt x="246845" y="379926"/>
                </a:cubicBezTo>
                <a:cubicBezTo>
                  <a:pt x="253285" y="321971"/>
                  <a:pt x="272603" y="90152"/>
                  <a:pt x="285482" y="45076"/>
                </a:cubicBezTo>
                <a:cubicBezTo>
                  <a:pt x="298361" y="0"/>
                  <a:pt x="324118" y="66541"/>
                  <a:pt x="324118" y="10947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2217313" y="5488546"/>
            <a:ext cx="248991" cy="901521"/>
          </a:xfrm>
          <a:custGeom>
            <a:avLst/>
            <a:gdLst>
              <a:gd name="connsiteX0" fmla="*/ 191036 w 248991"/>
              <a:gd name="connsiteY0" fmla="*/ 88006 h 901521"/>
              <a:gd name="connsiteX1" fmla="*/ 88005 w 248991"/>
              <a:gd name="connsiteY1" fmla="*/ 641798 h 901521"/>
              <a:gd name="connsiteX2" fmla="*/ 10732 w 248991"/>
              <a:gd name="connsiteY2" fmla="*/ 667555 h 901521"/>
              <a:gd name="connsiteX3" fmla="*/ 23611 w 248991"/>
              <a:gd name="connsiteY3" fmla="*/ 873617 h 901521"/>
              <a:gd name="connsiteX4" fmla="*/ 139521 w 248991"/>
              <a:gd name="connsiteY4" fmla="*/ 834981 h 901521"/>
              <a:gd name="connsiteX5" fmla="*/ 139521 w 248991"/>
              <a:gd name="connsiteY5" fmla="*/ 744829 h 901521"/>
              <a:gd name="connsiteX6" fmla="*/ 139521 w 248991"/>
              <a:gd name="connsiteY6" fmla="*/ 628919 h 901521"/>
              <a:gd name="connsiteX7" fmla="*/ 242552 w 248991"/>
              <a:gd name="connsiteY7" fmla="*/ 113764 h 901521"/>
              <a:gd name="connsiteX8" fmla="*/ 191036 w 248991"/>
              <a:gd name="connsiteY8" fmla="*/ 88006 h 90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991" h="901521">
                <a:moveTo>
                  <a:pt x="191036" y="88006"/>
                </a:moveTo>
                <a:cubicBezTo>
                  <a:pt x="165278" y="176012"/>
                  <a:pt x="118056" y="545207"/>
                  <a:pt x="88005" y="641798"/>
                </a:cubicBezTo>
                <a:cubicBezTo>
                  <a:pt x="57954" y="738389"/>
                  <a:pt x="21464" y="628919"/>
                  <a:pt x="10732" y="667555"/>
                </a:cubicBezTo>
                <a:cubicBezTo>
                  <a:pt x="0" y="706191"/>
                  <a:pt x="2146" y="845713"/>
                  <a:pt x="23611" y="873617"/>
                </a:cubicBezTo>
                <a:cubicBezTo>
                  <a:pt x="45076" y="901521"/>
                  <a:pt x="120203" y="856446"/>
                  <a:pt x="139521" y="834981"/>
                </a:cubicBezTo>
                <a:cubicBezTo>
                  <a:pt x="158839" y="813516"/>
                  <a:pt x="139521" y="744829"/>
                  <a:pt x="139521" y="744829"/>
                </a:cubicBezTo>
                <a:cubicBezTo>
                  <a:pt x="139521" y="710485"/>
                  <a:pt x="122349" y="734097"/>
                  <a:pt x="139521" y="628919"/>
                </a:cubicBezTo>
                <a:cubicBezTo>
                  <a:pt x="156693" y="523742"/>
                  <a:pt x="236113" y="201770"/>
                  <a:pt x="242552" y="113764"/>
                </a:cubicBezTo>
                <a:cubicBezTo>
                  <a:pt x="248991" y="25758"/>
                  <a:pt x="216794" y="0"/>
                  <a:pt x="191036" y="8800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6553200" y="457200"/>
            <a:ext cx="8382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>
          <a:xfrm>
            <a:off x="6553200" y="304800"/>
            <a:ext cx="838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6553200" y="1676400"/>
            <a:ext cx="838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7086600" y="30480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5" name="Rounded Rectangle 24"/>
          <p:cNvSpPr>
            <a:spLocks/>
          </p:cNvSpPr>
          <p:nvPr/>
        </p:nvSpPr>
        <p:spPr>
          <a:xfrm>
            <a:off x="6934200" y="1752600"/>
            <a:ext cx="228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6" name="Right Arrow 25"/>
          <p:cNvSpPr>
            <a:spLocks/>
          </p:cNvSpPr>
          <p:nvPr/>
        </p:nvSpPr>
        <p:spPr>
          <a:xfrm rot="16200000">
            <a:off x="1181101" y="2095499"/>
            <a:ext cx="1219200" cy="381002"/>
          </a:xfrm>
          <a:prstGeom prst="rightArrow">
            <a:avLst>
              <a:gd name="adj1" fmla="val 23454"/>
              <a:gd name="adj2" fmla="val 63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>
          <a:xfrm>
            <a:off x="7162800" y="6096000"/>
            <a:ext cx="12192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7010400" y="4648200"/>
            <a:ext cx="1524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33" name="Straight Connector 32"/>
          <p:cNvCxnSpPr>
            <a:stCxn id="31" idx="6"/>
            <a:endCxn id="30" idx="6"/>
          </p:cNvCxnSpPr>
          <p:nvPr/>
        </p:nvCxnSpPr>
        <p:spPr>
          <a:xfrm flipH="1">
            <a:off x="8382000" y="4838700"/>
            <a:ext cx="15240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2"/>
            <a:endCxn id="30" idx="2"/>
          </p:cNvCxnSpPr>
          <p:nvPr/>
        </p:nvCxnSpPr>
        <p:spPr>
          <a:xfrm rot="10800000" flipH="1" flipV="1">
            <a:off x="7010400" y="4838700"/>
            <a:ext cx="15240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>
            <a:spLocks/>
          </p:cNvSpPr>
          <p:nvPr/>
        </p:nvSpPr>
        <p:spPr>
          <a:xfrm>
            <a:off x="1571223" y="3812146"/>
            <a:ext cx="2786129" cy="1234225"/>
          </a:xfrm>
          <a:custGeom>
            <a:avLst/>
            <a:gdLst>
              <a:gd name="connsiteX0" fmla="*/ 25757 w 2786129"/>
              <a:gd name="connsiteY0" fmla="*/ 360609 h 1234225"/>
              <a:gd name="connsiteX1" fmla="*/ 25757 w 2786129"/>
              <a:gd name="connsiteY1" fmla="*/ 64395 h 1234225"/>
              <a:gd name="connsiteX2" fmla="*/ 103031 w 2786129"/>
              <a:gd name="connsiteY2" fmla="*/ 25758 h 1234225"/>
              <a:gd name="connsiteX3" fmla="*/ 90152 w 2786129"/>
              <a:gd name="connsiteY3" fmla="*/ 193184 h 1234225"/>
              <a:gd name="connsiteX4" fmla="*/ 103031 w 2786129"/>
              <a:gd name="connsiteY4" fmla="*/ 837127 h 1234225"/>
              <a:gd name="connsiteX5" fmla="*/ 425002 w 2786129"/>
              <a:gd name="connsiteY5" fmla="*/ 1120462 h 1234225"/>
              <a:gd name="connsiteX6" fmla="*/ 1545464 w 2786129"/>
              <a:gd name="connsiteY6" fmla="*/ 1107584 h 1234225"/>
              <a:gd name="connsiteX7" fmla="*/ 2176529 w 2786129"/>
              <a:gd name="connsiteY7" fmla="*/ 721217 h 1234225"/>
              <a:gd name="connsiteX8" fmla="*/ 2408349 w 2786129"/>
              <a:gd name="connsiteY8" fmla="*/ 231820 h 1234225"/>
              <a:gd name="connsiteX9" fmla="*/ 2408349 w 2786129"/>
              <a:gd name="connsiteY9" fmla="*/ 64395 h 1234225"/>
              <a:gd name="connsiteX10" fmla="*/ 2511380 w 2786129"/>
              <a:gd name="connsiteY10" fmla="*/ 64395 h 1234225"/>
              <a:gd name="connsiteX11" fmla="*/ 2472743 w 2786129"/>
              <a:gd name="connsiteY11" fmla="*/ 270457 h 1234225"/>
              <a:gd name="connsiteX12" fmla="*/ 2421228 w 2786129"/>
              <a:gd name="connsiteY12" fmla="*/ 437882 h 1234225"/>
              <a:gd name="connsiteX13" fmla="*/ 2446985 w 2786129"/>
              <a:gd name="connsiteY13" fmla="*/ 450761 h 1234225"/>
              <a:gd name="connsiteX14" fmla="*/ 2485622 w 2786129"/>
              <a:gd name="connsiteY14" fmla="*/ 347730 h 1234225"/>
              <a:gd name="connsiteX15" fmla="*/ 2614411 w 2786129"/>
              <a:gd name="connsiteY15" fmla="*/ 38637 h 1234225"/>
              <a:gd name="connsiteX16" fmla="*/ 2768957 w 2786129"/>
              <a:gd name="connsiteY16" fmla="*/ 115910 h 1234225"/>
              <a:gd name="connsiteX17" fmla="*/ 2511380 w 2786129"/>
              <a:gd name="connsiteY17" fmla="*/ 412124 h 1234225"/>
              <a:gd name="connsiteX18" fmla="*/ 2369712 w 2786129"/>
              <a:gd name="connsiteY18" fmla="*/ 605308 h 1234225"/>
              <a:gd name="connsiteX19" fmla="*/ 2034862 w 2786129"/>
              <a:gd name="connsiteY19" fmla="*/ 940158 h 1234225"/>
              <a:gd name="connsiteX20" fmla="*/ 1725769 w 2786129"/>
              <a:gd name="connsiteY20" fmla="*/ 1107584 h 1234225"/>
              <a:gd name="connsiteX21" fmla="*/ 1133340 w 2786129"/>
              <a:gd name="connsiteY21" fmla="*/ 1223493 h 1234225"/>
              <a:gd name="connsiteX22" fmla="*/ 399245 w 2786129"/>
              <a:gd name="connsiteY22" fmla="*/ 1171978 h 1234225"/>
              <a:gd name="connsiteX23" fmla="*/ 64394 w 2786129"/>
              <a:gd name="connsiteY23" fmla="*/ 1030310 h 1234225"/>
              <a:gd name="connsiteX24" fmla="*/ 12878 w 2786129"/>
              <a:gd name="connsiteY24" fmla="*/ 708339 h 1234225"/>
              <a:gd name="connsiteX25" fmla="*/ 38636 w 2786129"/>
              <a:gd name="connsiteY25" fmla="*/ 257578 h 1234225"/>
              <a:gd name="connsiteX26" fmla="*/ 25757 w 2786129"/>
              <a:gd name="connsiteY26" fmla="*/ 257578 h 123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86129" h="1234225">
                <a:moveTo>
                  <a:pt x="25757" y="360609"/>
                </a:moveTo>
                <a:cubicBezTo>
                  <a:pt x="19317" y="240406"/>
                  <a:pt x="12878" y="120203"/>
                  <a:pt x="25757" y="64395"/>
                </a:cubicBezTo>
                <a:cubicBezTo>
                  <a:pt x="38636" y="8587"/>
                  <a:pt x="92299" y="4293"/>
                  <a:pt x="103031" y="25758"/>
                </a:cubicBezTo>
                <a:cubicBezTo>
                  <a:pt x="113763" y="47223"/>
                  <a:pt x="90152" y="57956"/>
                  <a:pt x="90152" y="193184"/>
                </a:cubicBezTo>
                <a:cubicBezTo>
                  <a:pt x="90152" y="328412"/>
                  <a:pt x="47223" y="682581"/>
                  <a:pt x="103031" y="837127"/>
                </a:cubicBezTo>
                <a:cubicBezTo>
                  <a:pt x="158839" y="991673"/>
                  <a:pt x="184597" y="1075386"/>
                  <a:pt x="425002" y="1120462"/>
                </a:cubicBezTo>
                <a:cubicBezTo>
                  <a:pt x="665407" y="1165538"/>
                  <a:pt x="1253543" y="1174125"/>
                  <a:pt x="1545464" y="1107584"/>
                </a:cubicBezTo>
                <a:cubicBezTo>
                  <a:pt x="1837385" y="1041043"/>
                  <a:pt x="2032715" y="867178"/>
                  <a:pt x="2176529" y="721217"/>
                </a:cubicBezTo>
                <a:cubicBezTo>
                  <a:pt x="2320343" y="575256"/>
                  <a:pt x="2369712" y="341290"/>
                  <a:pt x="2408349" y="231820"/>
                </a:cubicBezTo>
                <a:cubicBezTo>
                  <a:pt x="2446986" y="122350"/>
                  <a:pt x="2391177" y="92299"/>
                  <a:pt x="2408349" y="64395"/>
                </a:cubicBezTo>
                <a:cubicBezTo>
                  <a:pt x="2425521" y="36491"/>
                  <a:pt x="2500648" y="30051"/>
                  <a:pt x="2511380" y="64395"/>
                </a:cubicBezTo>
                <a:cubicBezTo>
                  <a:pt x="2522112" y="98739"/>
                  <a:pt x="2487768" y="208209"/>
                  <a:pt x="2472743" y="270457"/>
                </a:cubicBezTo>
                <a:cubicBezTo>
                  <a:pt x="2457718" y="332705"/>
                  <a:pt x="2425521" y="407831"/>
                  <a:pt x="2421228" y="437882"/>
                </a:cubicBezTo>
                <a:cubicBezTo>
                  <a:pt x="2416935" y="467933"/>
                  <a:pt x="2436253" y="465786"/>
                  <a:pt x="2446985" y="450761"/>
                </a:cubicBezTo>
                <a:cubicBezTo>
                  <a:pt x="2457717" y="435736"/>
                  <a:pt x="2457718" y="416417"/>
                  <a:pt x="2485622" y="347730"/>
                </a:cubicBezTo>
                <a:cubicBezTo>
                  <a:pt x="2513526" y="279043"/>
                  <a:pt x="2567189" y="77274"/>
                  <a:pt x="2614411" y="38637"/>
                </a:cubicBezTo>
                <a:cubicBezTo>
                  <a:pt x="2661633" y="0"/>
                  <a:pt x="2786129" y="53662"/>
                  <a:pt x="2768957" y="115910"/>
                </a:cubicBezTo>
                <a:cubicBezTo>
                  <a:pt x="2751785" y="178158"/>
                  <a:pt x="2577921" y="330558"/>
                  <a:pt x="2511380" y="412124"/>
                </a:cubicBezTo>
                <a:cubicBezTo>
                  <a:pt x="2444839" y="493690"/>
                  <a:pt x="2449132" y="517302"/>
                  <a:pt x="2369712" y="605308"/>
                </a:cubicBezTo>
                <a:cubicBezTo>
                  <a:pt x="2290292" y="693314"/>
                  <a:pt x="2142186" y="856445"/>
                  <a:pt x="2034862" y="940158"/>
                </a:cubicBezTo>
                <a:cubicBezTo>
                  <a:pt x="1927538" y="1023871"/>
                  <a:pt x="1876023" y="1060362"/>
                  <a:pt x="1725769" y="1107584"/>
                </a:cubicBezTo>
                <a:cubicBezTo>
                  <a:pt x="1575515" y="1154806"/>
                  <a:pt x="1354427" y="1212761"/>
                  <a:pt x="1133340" y="1223493"/>
                </a:cubicBezTo>
                <a:cubicBezTo>
                  <a:pt x="912253" y="1234225"/>
                  <a:pt x="577403" y="1204175"/>
                  <a:pt x="399245" y="1171978"/>
                </a:cubicBezTo>
                <a:cubicBezTo>
                  <a:pt x="221087" y="1139781"/>
                  <a:pt x="128788" y="1107583"/>
                  <a:pt x="64394" y="1030310"/>
                </a:cubicBezTo>
                <a:cubicBezTo>
                  <a:pt x="0" y="953037"/>
                  <a:pt x="17171" y="837128"/>
                  <a:pt x="12878" y="708339"/>
                </a:cubicBezTo>
                <a:cubicBezTo>
                  <a:pt x="8585" y="579550"/>
                  <a:pt x="36490" y="332705"/>
                  <a:pt x="38636" y="257578"/>
                </a:cubicBezTo>
                <a:cubicBezTo>
                  <a:pt x="40782" y="182451"/>
                  <a:pt x="33269" y="220014"/>
                  <a:pt x="25757" y="257578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>
          <a:xfrm>
            <a:off x="4204952" y="1850265"/>
            <a:ext cx="3035121" cy="2148625"/>
          </a:xfrm>
          <a:custGeom>
            <a:avLst/>
            <a:gdLst>
              <a:gd name="connsiteX0" fmla="*/ 2826913 w 3035121"/>
              <a:gd name="connsiteY0" fmla="*/ 223234 h 2148625"/>
              <a:gd name="connsiteX1" fmla="*/ 2917065 w 3035121"/>
              <a:gd name="connsiteY1" fmla="*/ 1511121 h 2148625"/>
              <a:gd name="connsiteX2" fmla="*/ 2414789 w 3035121"/>
              <a:gd name="connsiteY2" fmla="*/ 1897487 h 2148625"/>
              <a:gd name="connsiteX3" fmla="*/ 1397358 w 3035121"/>
              <a:gd name="connsiteY3" fmla="*/ 1614152 h 2148625"/>
              <a:gd name="connsiteX4" fmla="*/ 804930 w 3035121"/>
              <a:gd name="connsiteY4" fmla="*/ 1485363 h 2148625"/>
              <a:gd name="connsiteX5" fmla="*/ 457200 w 3035121"/>
              <a:gd name="connsiteY5" fmla="*/ 1639910 h 2148625"/>
              <a:gd name="connsiteX6" fmla="*/ 57955 w 3035121"/>
              <a:gd name="connsiteY6" fmla="*/ 2013397 h 2148625"/>
              <a:gd name="connsiteX7" fmla="*/ 109471 w 3035121"/>
              <a:gd name="connsiteY7" fmla="*/ 2090670 h 2148625"/>
              <a:gd name="connsiteX8" fmla="*/ 534473 w 3035121"/>
              <a:gd name="connsiteY8" fmla="*/ 1665667 h 2148625"/>
              <a:gd name="connsiteX9" fmla="*/ 779172 w 3035121"/>
              <a:gd name="connsiteY9" fmla="*/ 1549758 h 2148625"/>
              <a:gd name="connsiteX10" fmla="*/ 1139780 w 3035121"/>
              <a:gd name="connsiteY10" fmla="*/ 1614152 h 2148625"/>
              <a:gd name="connsiteX11" fmla="*/ 1255690 w 3035121"/>
              <a:gd name="connsiteY11" fmla="*/ 1652789 h 2148625"/>
              <a:gd name="connsiteX12" fmla="*/ 1770845 w 3035121"/>
              <a:gd name="connsiteY12" fmla="*/ 1807335 h 2148625"/>
              <a:gd name="connsiteX13" fmla="*/ 2337516 w 3035121"/>
              <a:gd name="connsiteY13" fmla="*/ 1974760 h 2148625"/>
              <a:gd name="connsiteX14" fmla="*/ 2801155 w 3035121"/>
              <a:gd name="connsiteY14" fmla="*/ 1858850 h 2148625"/>
              <a:gd name="connsiteX15" fmla="*/ 3007217 w 3035121"/>
              <a:gd name="connsiteY15" fmla="*/ 1446727 h 2148625"/>
              <a:gd name="connsiteX16" fmla="*/ 2968580 w 3035121"/>
              <a:gd name="connsiteY16" fmla="*/ 1021724 h 2148625"/>
              <a:gd name="connsiteX17" fmla="*/ 2878428 w 3035121"/>
              <a:gd name="connsiteY17" fmla="*/ 236112 h 2148625"/>
              <a:gd name="connsiteX18" fmla="*/ 2865549 w 3035121"/>
              <a:gd name="connsiteY18" fmla="*/ 171718 h 2148625"/>
              <a:gd name="connsiteX19" fmla="*/ 2826913 w 3035121"/>
              <a:gd name="connsiteY19" fmla="*/ 223234 h 21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35121" h="2148625">
                <a:moveTo>
                  <a:pt x="2826913" y="223234"/>
                </a:moveTo>
                <a:cubicBezTo>
                  <a:pt x="2835499" y="446468"/>
                  <a:pt x="2985752" y="1232079"/>
                  <a:pt x="2917065" y="1511121"/>
                </a:cubicBezTo>
                <a:cubicBezTo>
                  <a:pt x="2848378" y="1790163"/>
                  <a:pt x="2668074" y="1880315"/>
                  <a:pt x="2414789" y="1897487"/>
                </a:cubicBezTo>
                <a:cubicBezTo>
                  <a:pt x="2161505" y="1914659"/>
                  <a:pt x="1665668" y="1682839"/>
                  <a:pt x="1397358" y="1614152"/>
                </a:cubicBezTo>
                <a:cubicBezTo>
                  <a:pt x="1129048" y="1545465"/>
                  <a:pt x="961623" y="1481070"/>
                  <a:pt x="804930" y="1485363"/>
                </a:cubicBezTo>
                <a:cubicBezTo>
                  <a:pt x="648237" y="1489656"/>
                  <a:pt x="581696" y="1551904"/>
                  <a:pt x="457200" y="1639910"/>
                </a:cubicBezTo>
                <a:cubicBezTo>
                  <a:pt x="332704" y="1727916"/>
                  <a:pt x="115910" y="1938270"/>
                  <a:pt x="57955" y="2013397"/>
                </a:cubicBezTo>
                <a:cubicBezTo>
                  <a:pt x="0" y="2088524"/>
                  <a:pt x="30051" y="2148625"/>
                  <a:pt x="109471" y="2090670"/>
                </a:cubicBezTo>
                <a:cubicBezTo>
                  <a:pt x="188891" y="2032715"/>
                  <a:pt x="422856" y="1755819"/>
                  <a:pt x="534473" y="1665667"/>
                </a:cubicBezTo>
                <a:cubicBezTo>
                  <a:pt x="646090" y="1575515"/>
                  <a:pt x="678288" y="1558344"/>
                  <a:pt x="779172" y="1549758"/>
                </a:cubicBezTo>
                <a:cubicBezTo>
                  <a:pt x="880057" y="1541172"/>
                  <a:pt x="1060360" y="1596980"/>
                  <a:pt x="1139780" y="1614152"/>
                </a:cubicBezTo>
                <a:cubicBezTo>
                  <a:pt x="1219200" y="1631324"/>
                  <a:pt x="1255690" y="1652789"/>
                  <a:pt x="1255690" y="1652789"/>
                </a:cubicBezTo>
                <a:lnTo>
                  <a:pt x="1770845" y="1807335"/>
                </a:lnTo>
                <a:cubicBezTo>
                  <a:pt x="1951149" y="1860997"/>
                  <a:pt x="2165798" y="1966174"/>
                  <a:pt x="2337516" y="1974760"/>
                </a:cubicBezTo>
                <a:cubicBezTo>
                  <a:pt x="2509234" y="1983346"/>
                  <a:pt x="2689538" y="1946856"/>
                  <a:pt x="2801155" y="1858850"/>
                </a:cubicBezTo>
                <a:cubicBezTo>
                  <a:pt x="2912772" y="1770845"/>
                  <a:pt x="2979313" y="1586248"/>
                  <a:pt x="3007217" y="1446727"/>
                </a:cubicBezTo>
                <a:cubicBezTo>
                  <a:pt x="3035121" y="1307206"/>
                  <a:pt x="2990045" y="1223493"/>
                  <a:pt x="2968580" y="1021724"/>
                </a:cubicBezTo>
                <a:cubicBezTo>
                  <a:pt x="2947115" y="819955"/>
                  <a:pt x="2895600" y="377780"/>
                  <a:pt x="2878428" y="236112"/>
                </a:cubicBezTo>
                <a:cubicBezTo>
                  <a:pt x="2861256" y="94444"/>
                  <a:pt x="2876281" y="176011"/>
                  <a:pt x="2865549" y="171718"/>
                </a:cubicBezTo>
                <a:cubicBezTo>
                  <a:pt x="2854817" y="167425"/>
                  <a:pt x="2818327" y="0"/>
                  <a:pt x="2826913" y="22323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2" name="Rounded Rectangle 41"/>
          <p:cNvSpPr>
            <a:spLocks/>
          </p:cNvSpPr>
          <p:nvPr/>
        </p:nvSpPr>
        <p:spPr>
          <a:xfrm>
            <a:off x="7924800" y="2819400"/>
            <a:ext cx="3810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3" name="Rounded Rectangle 42"/>
          <p:cNvSpPr>
            <a:spLocks/>
          </p:cNvSpPr>
          <p:nvPr/>
        </p:nvSpPr>
        <p:spPr>
          <a:xfrm>
            <a:off x="8001000" y="2514600"/>
            <a:ext cx="2286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4" name="Oval 43"/>
          <p:cNvSpPr>
            <a:spLocks/>
          </p:cNvSpPr>
          <p:nvPr/>
        </p:nvSpPr>
        <p:spPr>
          <a:xfrm>
            <a:off x="7848600" y="2438400"/>
            <a:ext cx="533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5" name="Isosceles Triangle 44"/>
          <p:cNvSpPr>
            <a:spLocks/>
          </p:cNvSpPr>
          <p:nvPr/>
        </p:nvSpPr>
        <p:spPr>
          <a:xfrm rot="10800000">
            <a:off x="8077200" y="4038600"/>
            <a:ext cx="76200" cy="6096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6" name="Oval 45"/>
          <p:cNvSpPr>
            <a:spLocks/>
          </p:cNvSpPr>
          <p:nvPr/>
        </p:nvSpPr>
        <p:spPr>
          <a:xfrm>
            <a:off x="7086600" y="5334000"/>
            <a:ext cx="1371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3048000" y="17526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uFillTx/>
                <a:latin typeface="Times New Roman" pitchFamily="18" charset="0"/>
              </a:rPr>
              <a:t>Inflate Condom with water till no further bleeding is </a:t>
            </a:r>
            <a:r>
              <a:rPr lang="en-US" dirty="0" err="1" smtClean="0">
                <a:uFillTx/>
                <a:latin typeface="Times New Roman" pitchFamily="18" charset="0"/>
              </a:rPr>
              <a:t>occuring</a:t>
            </a:r>
            <a:r>
              <a:rPr lang="en-US" dirty="0" smtClean="0">
                <a:uFillTx/>
                <a:latin typeface="Times New Roman" pitchFamily="18" charset="0"/>
              </a:rPr>
              <a:t> (usually about 300-500 </a:t>
            </a:r>
            <a:r>
              <a:rPr lang="en-US" dirty="0" err="1" smtClean="0">
                <a:uFillTx/>
                <a:latin typeface="Times New Roman" pitchFamily="18" charset="0"/>
              </a:rPr>
              <a:t>mls</a:t>
            </a:r>
            <a:r>
              <a:rPr lang="en-US" dirty="0" smtClean="0">
                <a:uFillTx/>
                <a:latin typeface="Times New Roman" pitchFamily="18" charset="0"/>
              </a:rPr>
              <a:t> )</a:t>
            </a:r>
            <a:endParaRPr lang="en-US" dirty="0">
              <a:uFillTx/>
            </a:endParaRPr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2286000" y="9906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UTERUS</a:t>
            </a:r>
            <a:endParaRPr lang="en-US" dirty="0">
              <a:uFillTx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0800000" flipV="1">
            <a:off x="2590800" y="1447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/>
          </p:cNvSpPr>
          <p:nvPr/>
        </p:nvSpPr>
        <p:spPr>
          <a:xfrm>
            <a:off x="3733800" y="5029200"/>
            <a:ext cx="16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Foleys Catheter</a:t>
            </a:r>
            <a:endParaRPr lang="en-US" dirty="0">
              <a:uFillTx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3810000" y="464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/>
          </p:cNvSpPr>
          <p:nvPr/>
        </p:nvSpPr>
        <p:spPr>
          <a:xfrm>
            <a:off x="2590800" y="3886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Condom</a:t>
            </a:r>
            <a:endParaRPr lang="en-US" dirty="0">
              <a:uFillTx/>
            </a:endParaRPr>
          </a:p>
        </p:txBody>
      </p:sp>
      <p:cxnSp>
        <p:nvCxnSpPr>
          <p:cNvPr id="58" name="Straight Arrow Connector 57"/>
          <p:cNvCxnSpPr>
            <a:stCxn id="56" idx="1"/>
            <a:endCxn id="11" idx="14"/>
          </p:cNvCxnSpPr>
          <p:nvPr/>
        </p:nvCxnSpPr>
        <p:spPr>
          <a:xfrm rot="10800000" flipV="1">
            <a:off x="1918952" y="4070866"/>
            <a:ext cx="671848" cy="24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/>
          </p:cNvSpPr>
          <p:nvPr/>
        </p:nvSpPr>
        <p:spPr>
          <a:xfrm>
            <a:off x="533400" y="49530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String</a:t>
            </a:r>
            <a:endParaRPr lang="en-US" dirty="0">
              <a:uFillTx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990600" y="4724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/>
          </p:cNvSpPr>
          <p:nvPr/>
        </p:nvSpPr>
        <p:spPr>
          <a:xfrm>
            <a:off x="3124200" y="5715000"/>
            <a:ext cx="3328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Apply clamp to keep water within</a:t>
            </a:r>
          </a:p>
          <a:p>
            <a:r>
              <a:rPr lang="en-US" dirty="0" smtClean="0">
                <a:uFillTx/>
              </a:rPr>
              <a:t>Condom after inflation</a:t>
            </a:r>
            <a:endParaRPr lang="en-US" dirty="0">
              <a:uFillTx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10800000">
            <a:off x="2590800" y="5638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3086100" y="35433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/>
          </p:cNvSpPr>
          <p:nvPr/>
        </p:nvSpPr>
        <p:spPr>
          <a:xfrm>
            <a:off x="5486400" y="3962400"/>
            <a:ext cx="11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Giving set</a:t>
            </a:r>
            <a:endParaRPr lang="en-US" dirty="0">
              <a:uFillTx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5562600" y="3810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/>
          </p:cNvSpPr>
          <p:nvPr/>
        </p:nvSpPr>
        <p:spPr>
          <a:xfrm>
            <a:off x="7620000" y="914400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Water/NS</a:t>
            </a:r>
            <a:endParaRPr lang="en-US" dirty="0">
              <a:uFillTx/>
            </a:endParaRPr>
          </a:p>
        </p:txBody>
      </p:sp>
      <p:sp>
        <p:nvSpPr>
          <p:cNvPr id="72" name="TextBox 71"/>
          <p:cNvSpPr txBox="1">
            <a:spLocks/>
          </p:cNvSpPr>
          <p:nvPr/>
        </p:nvSpPr>
        <p:spPr>
          <a:xfrm>
            <a:off x="7162800" y="38862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OR</a:t>
            </a:r>
            <a:endParaRPr lang="en-US" dirty="0">
              <a:uFillTx/>
            </a:endParaRP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7772400" y="1981200"/>
            <a:ext cx="85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syringe</a:t>
            </a:r>
            <a:endParaRPr lang="en-US" dirty="0">
              <a:uFillTx/>
            </a:endParaRP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4572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uFillTx/>
                <a:latin typeface="Times New Roman" pitchFamily="18" charset="0"/>
              </a:rPr>
              <a:t>THE CONDOM TAMPONADE</a:t>
            </a:r>
            <a:endParaRPr lang="en-US" sz="3200" dirty="0">
              <a:uFillTx/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>
          <a:xfrm>
            <a:off x="7086600" y="5477256"/>
            <a:ext cx="1389888" cy="896112"/>
          </a:xfrm>
          <a:custGeom>
            <a:avLst/>
            <a:gdLst>
              <a:gd name="connsiteX0" fmla="*/ 0 w 1389888"/>
              <a:gd name="connsiteY0" fmla="*/ 36576 h 896112"/>
              <a:gd name="connsiteX1" fmla="*/ 137160 w 1389888"/>
              <a:gd name="connsiteY1" fmla="*/ 118872 h 896112"/>
              <a:gd name="connsiteX2" fmla="*/ 457200 w 1389888"/>
              <a:gd name="connsiteY2" fmla="*/ 182880 h 896112"/>
              <a:gd name="connsiteX3" fmla="*/ 969264 w 1389888"/>
              <a:gd name="connsiteY3" fmla="*/ 164592 h 896112"/>
              <a:gd name="connsiteX4" fmla="*/ 1170432 w 1389888"/>
              <a:gd name="connsiteY4" fmla="*/ 137160 h 896112"/>
              <a:gd name="connsiteX5" fmla="*/ 1289304 w 1389888"/>
              <a:gd name="connsiteY5" fmla="*/ 82296 h 896112"/>
              <a:gd name="connsiteX6" fmla="*/ 1389888 w 1389888"/>
              <a:gd name="connsiteY6" fmla="*/ 0 h 896112"/>
              <a:gd name="connsiteX7" fmla="*/ 1389888 w 1389888"/>
              <a:gd name="connsiteY7" fmla="*/ 0 h 896112"/>
              <a:gd name="connsiteX8" fmla="*/ 1289304 w 1389888"/>
              <a:gd name="connsiteY8" fmla="*/ 777240 h 896112"/>
              <a:gd name="connsiteX9" fmla="*/ 1307592 w 1389888"/>
              <a:gd name="connsiteY9" fmla="*/ 713232 h 896112"/>
              <a:gd name="connsiteX10" fmla="*/ 1216152 w 1389888"/>
              <a:gd name="connsiteY10" fmla="*/ 704088 h 896112"/>
              <a:gd name="connsiteX11" fmla="*/ 1024128 w 1389888"/>
              <a:gd name="connsiteY11" fmla="*/ 658368 h 896112"/>
              <a:gd name="connsiteX12" fmla="*/ 914400 w 1389888"/>
              <a:gd name="connsiteY12" fmla="*/ 640080 h 896112"/>
              <a:gd name="connsiteX13" fmla="*/ 795528 w 1389888"/>
              <a:gd name="connsiteY13" fmla="*/ 621792 h 896112"/>
              <a:gd name="connsiteX14" fmla="*/ 658368 w 1389888"/>
              <a:gd name="connsiteY14" fmla="*/ 630936 h 896112"/>
              <a:gd name="connsiteX15" fmla="*/ 420624 w 1389888"/>
              <a:gd name="connsiteY15" fmla="*/ 658368 h 896112"/>
              <a:gd name="connsiteX16" fmla="*/ 219456 w 1389888"/>
              <a:gd name="connsiteY16" fmla="*/ 694944 h 896112"/>
              <a:gd name="connsiteX17" fmla="*/ 118872 w 1389888"/>
              <a:gd name="connsiteY17" fmla="*/ 713232 h 896112"/>
              <a:gd name="connsiteX18" fmla="*/ 82296 w 1389888"/>
              <a:gd name="connsiteY18" fmla="*/ 777240 h 896112"/>
              <a:gd name="connsiteX19" fmla="*/ 82296 w 1389888"/>
              <a:gd name="connsiteY19" fmla="*/ 777240 h 8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89888" h="896112">
                <a:moveTo>
                  <a:pt x="0" y="36576"/>
                </a:moveTo>
                <a:cubicBezTo>
                  <a:pt x="30480" y="65532"/>
                  <a:pt x="60960" y="94488"/>
                  <a:pt x="137160" y="118872"/>
                </a:cubicBezTo>
                <a:cubicBezTo>
                  <a:pt x="213360" y="143256"/>
                  <a:pt x="318516" y="175260"/>
                  <a:pt x="457200" y="182880"/>
                </a:cubicBezTo>
                <a:cubicBezTo>
                  <a:pt x="595884" y="190500"/>
                  <a:pt x="850392" y="172212"/>
                  <a:pt x="969264" y="164592"/>
                </a:cubicBezTo>
                <a:cubicBezTo>
                  <a:pt x="1088136" y="156972"/>
                  <a:pt x="1117092" y="150876"/>
                  <a:pt x="1170432" y="137160"/>
                </a:cubicBezTo>
                <a:cubicBezTo>
                  <a:pt x="1223772" y="123444"/>
                  <a:pt x="1252728" y="105156"/>
                  <a:pt x="1289304" y="82296"/>
                </a:cubicBezTo>
                <a:cubicBezTo>
                  <a:pt x="1325880" y="59436"/>
                  <a:pt x="1389888" y="0"/>
                  <a:pt x="1389888" y="0"/>
                </a:cubicBezTo>
                <a:lnTo>
                  <a:pt x="1389888" y="0"/>
                </a:lnTo>
                <a:cubicBezTo>
                  <a:pt x="1373124" y="129540"/>
                  <a:pt x="1303020" y="658368"/>
                  <a:pt x="1289304" y="777240"/>
                </a:cubicBezTo>
                <a:cubicBezTo>
                  <a:pt x="1275588" y="896112"/>
                  <a:pt x="1319784" y="725424"/>
                  <a:pt x="1307592" y="713232"/>
                </a:cubicBezTo>
                <a:cubicBezTo>
                  <a:pt x="1295400" y="701040"/>
                  <a:pt x="1263396" y="713232"/>
                  <a:pt x="1216152" y="704088"/>
                </a:cubicBezTo>
                <a:cubicBezTo>
                  <a:pt x="1168908" y="694944"/>
                  <a:pt x="1074420" y="669036"/>
                  <a:pt x="1024128" y="658368"/>
                </a:cubicBezTo>
                <a:cubicBezTo>
                  <a:pt x="973836" y="647700"/>
                  <a:pt x="914400" y="640080"/>
                  <a:pt x="914400" y="640080"/>
                </a:cubicBezTo>
                <a:cubicBezTo>
                  <a:pt x="876300" y="633984"/>
                  <a:pt x="838200" y="623316"/>
                  <a:pt x="795528" y="621792"/>
                </a:cubicBezTo>
                <a:cubicBezTo>
                  <a:pt x="752856" y="620268"/>
                  <a:pt x="720852" y="624840"/>
                  <a:pt x="658368" y="630936"/>
                </a:cubicBezTo>
                <a:cubicBezTo>
                  <a:pt x="595884" y="637032"/>
                  <a:pt x="493776" y="647700"/>
                  <a:pt x="420624" y="658368"/>
                </a:cubicBezTo>
                <a:cubicBezTo>
                  <a:pt x="347472" y="669036"/>
                  <a:pt x="219456" y="694944"/>
                  <a:pt x="219456" y="694944"/>
                </a:cubicBezTo>
                <a:cubicBezTo>
                  <a:pt x="169164" y="704088"/>
                  <a:pt x="141732" y="699516"/>
                  <a:pt x="118872" y="713232"/>
                </a:cubicBezTo>
                <a:cubicBezTo>
                  <a:pt x="96012" y="726948"/>
                  <a:pt x="82296" y="777240"/>
                  <a:pt x="82296" y="777240"/>
                </a:cubicBezTo>
                <a:lnTo>
                  <a:pt x="82296" y="77724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uFillTx/>
              </a:rPr>
              <a:t>Clean</a:t>
            </a:r>
          </a:p>
          <a:p>
            <a:pPr algn="ctr"/>
            <a:r>
              <a:rPr lang="en-US" sz="1400" dirty="0" smtClean="0">
                <a:uFillTx/>
              </a:rPr>
              <a:t>water</a:t>
            </a:r>
            <a:endParaRPr lang="en-US" sz="1400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57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267200" cy="426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914400" y="381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uFillTx/>
              </a:rPr>
              <a:t>Innovative  Uterine Balloon </a:t>
            </a:r>
            <a:r>
              <a:rPr lang="en-US" sz="3200" dirty="0" err="1" smtClean="0">
                <a:uFillTx/>
              </a:rPr>
              <a:t>Tamponade</a:t>
            </a:r>
            <a:r>
              <a:rPr lang="en-US" sz="3200" dirty="0" smtClean="0">
                <a:uFillTx/>
              </a:rPr>
              <a:t>  Devices</a:t>
            </a:r>
            <a:endParaRPr lang="en-US" sz="3200" dirty="0">
              <a:uFillTx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114800" cy="5105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914400" y="6096000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Using gloves</a:t>
            </a:r>
            <a:endParaRPr lang="en-US" dirty="0">
              <a:uFillTx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5562600" y="6172200"/>
            <a:ext cx="294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uFillTx/>
              </a:rPr>
              <a:t>Condom  Balloon </a:t>
            </a:r>
            <a:r>
              <a:rPr lang="en-US" dirty="0" err="1" smtClean="0">
                <a:uFillTx/>
              </a:rPr>
              <a:t>Tamponade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94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375"/>
            <a:ext cx="7772400" cy="1165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uFillTx/>
              </a:rPr>
              <a:t>Surgery: Compression Sutures</a:t>
            </a:r>
            <a:br>
              <a:rPr lang="en-US" b="1" u="sng" dirty="0" smtClean="0">
                <a:uFillTx/>
              </a:rPr>
            </a:br>
            <a:r>
              <a:rPr lang="en-US" b="1" u="sng" dirty="0" smtClean="0">
                <a:uFillTx/>
              </a:rPr>
              <a:t>E.g. B-Lynch Suture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200400" cy="42624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157663" cy="3962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1301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614"/>
            <a:ext cx="8229600" cy="65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WHAT CAN BE DONE TO REDUCE THE RISK OF </a:t>
            </a:r>
            <a:r>
              <a:rPr lang="en-US" sz="4000" b="1" dirty="0" smtClean="0"/>
              <a:t>PPH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patients who are at high risk of postpartum </a:t>
            </a:r>
            <a:r>
              <a:rPr lang="en-US" sz="2400" dirty="0" err="1"/>
              <a:t>haemorrhage</a:t>
            </a:r>
            <a:r>
              <a:rPr lang="en-US" sz="2400" dirty="0"/>
              <a:t> (e.g. multiple pregnancy, </a:t>
            </a:r>
            <a:r>
              <a:rPr lang="en-US" sz="2400" dirty="0" err="1"/>
              <a:t>polyhydramnios</a:t>
            </a:r>
            <a:r>
              <a:rPr lang="en-US" sz="2400" dirty="0"/>
              <a:t> or grand </a:t>
            </a:r>
            <a:r>
              <a:rPr lang="en-US" sz="2400" dirty="0" err="1"/>
              <a:t>multiparity</a:t>
            </a:r>
            <a:r>
              <a:rPr lang="en-US" sz="2400" dirty="0"/>
              <a:t>) the following should be done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An </a:t>
            </a:r>
            <a:r>
              <a:rPr lang="en-US" sz="2400" dirty="0"/>
              <a:t>intravenous infusion should be started during the active phase of the first stage of </a:t>
            </a:r>
            <a:r>
              <a:rPr lang="en-US" sz="2400" dirty="0" err="1"/>
              <a:t>labour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Twenty </a:t>
            </a:r>
            <a:r>
              <a:rPr lang="en-US" sz="2400" dirty="0"/>
              <a:t>units of oxytocin in 500 ml of normal saline should be given by rapid infusion after the placenta has been delivered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Make </a:t>
            </a:r>
            <a:r>
              <a:rPr lang="en-US" sz="2400" dirty="0"/>
              <a:t>sure that the uterus is well contracted during the first hour after the delivery of the placenta and make sure that the patient empties her bladder frequently.</a:t>
            </a:r>
          </a:p>
        </p:txBody>
      </p:sp>
    </p:spTree>
    <p:extLst>
      <p:ext uri="{BB962C8B-B14F-4D97-AF65-F5344CB8AC3E}">
        <p14:creationId xmlns:p14="http://schemas.microsoft.com/office/powerpoint/2010/main" val="333723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PRIMARY POSTPARTUM HAEMORRHAGE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Blood loss </a:t>
            </a:r>
            <a:r>
              <a:rPr lang="en-US" dirty="0" smtClean="0"/>
              <a:t> per </a:t>
            </a:r>
            <a:r>
              <a:rPr lang="en-US" dirty="0" err="1" smtClean="0"/>
              <a:t>vaginum</a:t>
            </a:r>
            <a:r>
              <a:rPr lang="en-US" dirty="0" smtClean="0"/>
              <a:t> of </a:t>
            </a:r>
            <a:r>
              <a:rPr lang="en-US" dirty="0"/>
              <a:t>more than 500 ml within the first 24 hours </a:t>
            </a:r>
            <a:r>
              <a:rPr lang="en-US" dirty="0" smtClean="0"/>
              <a:t>after vaginal delivery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Blood loss per </a:t>
            </a:r>
            <a:r>
              <a:rPr lang="en-US" dirty="0" err="1" smtClean="0"/>
              <a:t>vaginum</a:t>
            </a:r>
            <a:r>
              <a:rPr lang="en-US" dirty="0" smtClean="0"/>
              <a:t> </a:t>
            </a:r>
            <a:r>
              <a:rPr lang="en-US" dirty="0"/>
              <a:t>of more than </a:t>
            </a:r>
            <a:r>
              <a:rPr lang="en-US" dirty="0" smtClean="0"/>
              <a:t>1000 </a:t>
            </a:r>
            <a:r>
              <a:rPr lang="en-US" dirty="0"/>
              <a:t>ml within the first 24 hours after </a:t>
            </a:r>
            <a:r>
              <a:rPr lang="en-US" dirty="0" smtClean="0"/>
              <a:t>C/S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Any </a:t>
            </a:r>
            <a:r>
              <a:rPr lang="en-US" dirty="0" smtClean="0"/>
              <a:t>bleeding per </a:t>
            </a:r>
            <a:r>
              <a:rPr lang="en-US" dirty="0" err="1" smtClean="0"/>
              <a:t>vaginum</a:t>
            </a:r>
            <a:r>
              <a:rPr lang="en-US" dirty="0" smtClean="0"/>
              <a:t> within the first 24 hours </a:t>
            </a:r>
            <a:r>
              <a:rPr lang="en-US" dirty="0"/>
              <a:t>after delivery resulting in hypovolemia or otherwise causing a woman to become symptomatic due to the blood loss.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3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31403"/>
            <a:ext cx="8458200" cy="579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3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CAUSES OF PRIMARY PPH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TONE</a:t>
            </a:r>
            <a:r>
              <a:rPr lang="en-US" sz="3600" dirty="0" smtClean="0"/>
              <a:t> – Uterine atony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TRAUMA</a:t>
            </a:r>
            <a:r>
              <a:rPr lang="en-US" sz="3600" dirty="0" smtClean="0"/>
              <a:t> – Tears in the genital tract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TISSUE</a:t>
            </a:r>
            <a:r>
              <a:rPr lang="en-US" sz="3600" dirty="0" smtClean="0"/>
              <a:t> – Retained placenta or pieces of placenta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THROMBIN</a:t>
            </a:r>
            <a:r>
              <a:rPr lang="en-US" sz="3600" dirty="0" smtClean="0"/>
              <a:t> – clotting abnormalities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191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UTERINE ATONY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Uterine atony</a:t>
            </a:r>
            <a:r>
              <a:rPr lang="en-US" dirty="0" smtClean="0"/>
              <a:t> is a loss of tone in the uterine musculature. Normally, contraction of the uterine muscle compresses the vessels and reduces flow. Thus, lack of uterine muscle contraction can cause an acute hemorrhage. </a:t>
            </a:r>
          </a:p>
          <a:p>
            <a:r>
              <a:rPr lang="en-US" dirty="0" smtClean="0"/>
              <a:t>Clinically, ≥ 80% of postpartum hemorrhages are due to uterine atony.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9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RISK FACTORS FOR UTERINE ATONY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2800" dirty="0" smtClean="0"/>
              <a:t>Factors </a:t>
            </a:r>
            <a:r>
              <a:rPr lang="en-US" sz="12800" dirty="0"/>
              <a:t>during the pregnancy, which resulted in an abnormally large </a:t>
            </a:r>
            <a:r>
              <a:rPr lang="en-US" sz="12800" dirty="0" smtClean="0"/>
              <a:t>uterus</a:t>
            </a:r>
            <a:endParaRPr lang="en-US" sz="12800" dirty="0"/>
          </a:p>
          <a:p>
            <a:pPr marL="0" indent="0">
              <a:buNone/>
            </a:pPr>
            <a:endParaRPr lang="en-US" sz="12800" dirty="0" smtClean="0"/>
          </a:p>
          <a:p>
            <a:pPr marL="0" indent="0">
              <a:buNone/>
            </a:pPr>
            <a:r>
              <a:rPr lang="en-US" sz="12800" dirty="0"/>
              <a:t>Factors during the pregnancy, which results in inability of the uterus to contract well</a:t>
            </a:r>
          </a:p>
          <a:p>
            <a:pPr marL="0" indent="0">
              <a:buNone/>
            </a:pPr>
            <a:endParaRPr lang="en-US" sz="12800" dirty="0" smtClean="0">
              <a:solidFill>
                <a:srgbClr val="FF0000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3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ABNORMALLY LARGE UTERUS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Big </a:t>
            </a:r>
            <a:r>
              <a:rPr lang="en-US" sz="4400" dirty="0"/>
              <a:t>Baby</a:t>
            </a:r>
          </a:p>
          <a:p>
            <a:r>
              <a:rPr lang="en-US" sz="4400" dirty="0"/>
              <a:t>M</a:t>
            </a:r>
            <a:r>
              <a:rPr lang="en-US" sz="4400" dirty="0" smtClean="0"/>
              <a:t>ultiple </a:t>
            </a:r>
            <a:r>
              <a:rPr lang="en-US" sz="4400" dirty="0"/>
              <a:t>pregnancy</a:t>
            </a:r>
          </a:p>
          <a:p>
            <a:r>
              <a:rPr lang="en-US" sz="4400" dirty="0" smtClean="0"/>
              <a:t>Polyhydramnios</a:t>
            </a:r>
          </a:p>
          <a:p>
            <a:r>
              <a:rPr lang="en-US" sz="4400" dirty="0"/>
              <a:t>Fetal abnormalities e.g. severe hydrocephalus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121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INABILITY OF THE UTERUS TO CONTRACT WELL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Grande </a:t>
            </a:r>
            <a:r>
              <a:rPr lang="en-US" sz="12800" dirty="0" err="1" smtClean="0"/>
              <a:t>multiparity</a:t>
            </a:r>
            <a:endParaRPr lang="en-US" sz="12800" dirty="0"/>
          </a:p>
          <a:p>
            <a:r>
              <a:rPr lang="en-US" sz="12800" dirty="0" smtClean="0"/>
              <a:t>Uterine </a:t>
            </a:r>
            <a:r>
              <a:rPr lang="en-US" sz="12800" dirty="0"/>
              <a:t>fibroids</a:t>
            </a:r>
          </a:p>
          <a:p>
            <a:r>
              <a:rPr lang="en-US" sz="12800" dirty="0" smtClean="0"/>
              <a:t>Retained </a:t>
            </a:r>
            <a:r>
              <a:rPr lang="en-US" sz="12800" dirty="0"/>
              <a:t>placental </a:t>
            </a:r>
            <a:r>
              <a:rPr lang="en-US" sz="12800" dirty="0" smtClean="0"/>
              <a:t>cotyledons</a:t>
            </a:r>
            <a:endParaRPr lang="en-US" sz="12800" dirty="0"/>
          </a:p>
          <a:p>
            <a:r>
              <a:rPr lang="en-US" sz="12800" dirty="0" smtClean="0"/>
              <a:t>Prolonged </a:t>
            </a:r>
            <a:r>
              <a:rPr lang="en-US" sz="12800" dirty="0" err="1" smtClean="0"/>
              <a:t>labour</a:t>
            </a:r>
            <a:endParaRPr lang="en-US" sz="12800" dirty="0"/>
          </a:p>
          <a:p>
            <a:r>
              <a:rPr lang="en-US" sz="12800" dirty="0" err="1" smtClean="0"/>
              <a:t>Anaesthesia</a:t>
            </a:r>
            <a:r>
              <a:rPr lang="en-US" sz="12800" dirty="0" smtClean="0"/>
              <a:t> </a:t>
            </a:r>
            <a:r>
              <a:rPr lang="en-US" sz="12800" dirty="0"/>
              <a:t>- Halogenated </a:t>
            </a:r>
            <a:r>
              <a:rPr lang="en-US" sz="12800" dirty="0" smtClean="0"/>
              <a:t>anesthetics</a:t>
            </a:r>
          </a:p>
          <a:p>
            <a:r>
              <a:rPr lang="en-US" sz="12800" dirty="0" err="1" smtClean="0"/>
              <a:t>Abruptio</a:t>
            </a:r>
            <a:r>
              <a:rPr lang="en-US" sz="12800" dirty="0" smtClean="0"/>
              <a:t> placentae</a:t>
            </a:r>
          </a:p>
          <a:p>
            <a:r>
              <a:rPr lang="en-US" sz="12800" dirty="0" smtClean="0"/>
              <a:t>Placenta </a:t>
            </a:r>
            <a:r>
              <a:rPr lang="en-US" sz="12800" dirty="0" err="1" smtClean="0"/>
              <a:t>Praevia</a:t>
            </a:r>
            <a:endParaRPr lang="en-US" sz="12800" dirty="0"/>
          </a:p>
          <a:p>
            <a:r>
              <a:rPr lang="en-US" sz="12800" dirty="0" err="1" smtClean="0"/>
              <a:t>Chorioamnionities</a:t>
            </a:r>
            <a:endParaRPr lang="en-US" sz="12800" dirty="0" smtClean="0"/>
          </a:p>
          <a:p>
            <a:r>
              <a:rPr lang="en-US" sz="12800" dirty="0" smtClean="0"/>
              <a:t>Drugs – Magnesium </a:t>
            </a:r>
            <a:r>
              <a:rPr lang="en-US" sz="12800" dirty="0" err="1" smtClean="0"/>
              <a:t>sulphate</a:t>
            </a:r>
            <a:endParaRPr lang="en-US" sz="1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0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Call for help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Resuscitation</a:t>
            </a:r>
            <a:r>
              <a:rPr lang="en-US" dirty="0" smtClean="0"/>
              <a:t> - adequate blood volume replacement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7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INITIAL RESUSCITATION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wide bore </a:t>
            </a:r>
            <a:r>
              <a:rPr lang="en-US" dirty="0" err="1" smtClean="0"/>
              <a:t>canulae</a:t>
            </a:r>
            <a:endParaRPr lang="en-US" dirty="0" smtClean="0"/>
          </a:p>
          <a:p>
            <a:r>
              <a:rPr lang="en-US" dirty="0" smtClean="0"/>
              <a:t>Take blood for grouping and cross matching and for FBC and Clotting Profile</a:t>
            </a:r>
          </a:p>
          <a:p>
            <a:r>
              <a:rPr lang="en-US" dirty="0" smtClean="0"/>
              <a:t>Rapid infusion of IV fluids</a:t>
            </a:r>
          </a:p>
          <a:p>
            <a:r>
              <a:rPr lang="en-US" dirty="0" smtClean="0"/>
              <a:t>Passage of urethral catheter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2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522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POSTPARTUM HAEMORRHAGE</vt:lpstr>
      <vt:lpstr>PRIMARY POSTPARTUM HAEMORRHAGE</vt:lpstr>
      <vt:lpstr>CAUSES OF PRIMARY PPH</vt:lpstr>
      <vt:lpstr>UTERINE ATONY</vt:lpstr>
      <vt:lpstr>RISK FACTORS FOR UTERINE ATONY</vt:lpstr>
      <vt:lpstr>ABNORMALLY LARGE UTERUS</vt:lpstr>
      <vt:lpstr>INABILITY OF THE UTERUS TO CONTRACT WELL</vt:lpstr>
      <vt:lpstr>MANAGEMENT</vt:lpstr>
      <vt:lpstr>INITIAL RESUSCITATION</vt:lpstr>
      <vt:lpstr>Treatment</vt:lpstr>
      <vt:lpstr>PHARMACOLOGICAL THERAPIES</vt:lpstr>
      <vt:lpstr>FAILURE OF MEDICAL MANAGEMENT</vt:lpstr>
      <vt:lpstr>SURGICAL MANAGEMENT OF PPH</vt:lpstr>
      <vt:lpstr>Balloon Tamponades</vt:lpstr>
      <vt:lpstr>PowerPoint Presentation</vt:lpstr>
      <vt:lpstr>PowerPoint Presentation</vt:lpstr>
      <vt:lpstr>Surgery: Compression Sutures E.g. B-Lynch Suture</vt:lpstr>
      <vt:lpstr>PowerPoint Presentation</vt:lpstr>
      <vt:lpstr>WHAT CAN BE DONE TO REDUCE THE RISK OF PPH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KORANTENG</dc:creator>
  <cp:lastModifiedBy>IAIC</cp:lastModifiedBy>
  <cp:revision>27</cp:revision>
  <dcterms:created xsi:type="dcterms:W3CDTF">2014-09-05T19:29:46Z</dcterms:created>
  <dcterms:modified xsi:type="dcterms:W3CDTF">2016-05-11T06:43:37Z</dcterms:modified>
</cp:coreProperties>
</file>