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259" r:id="rId4"/>
    <p:sldId id="270" r:id="rId5"/>
    <p:sldId id="277" r:id="rId6"/>
    <p:sldId id="289" r:id="rId7"/>
    <p:sldId id="278" r:id="rId8"/>
    <p:sldId id="261" r:id="rId9"/>
    <p:sldId id="263" r:id="rId10"/>
    <p:sldId id="262" r:id="rId11"/>
    <p:sldId id="293" r:id="rId12"/>
    <p:sldId id="287" r:id="rId13"/>
    <p:sldId id="266" r:id="rId14"/>
    <p:sldId id="295" r:id="rId15"/>
    <p:sldId id="291" r:id="rId16"/>
    <p:sldId id="294" r:id="rId17"/>
    <p:sldId id="274" r:id="rId18"/>
    <p:sldId id="273" r:id="rId19"/>
    <p:sldId id="275" r:id="rId20"/>
    <p:sldId id="276" r:id="rId21"/>
    <p:sldId id="281" r:id="rId22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3086" autoAdjust="0"/>
  </p:normalViewPr>
  <p:slideViewPr>
    <p:cSldViewPr snapToGrid="0" showGuides="1">
      <p:cViewPr varScale="1">
        <p:scale>
          <a:sx n="97" d="100"/>
          <a:sy n="97" d="100"/>
        </p:scale>
        <p:origin x="-20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A50FA559-B774-4214-8D25-D6FB01F8E3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050BA9E6-94A1-4310-AB04-AC59B37498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xmlns="" id="{FB2D9535-9BD7-48D4-A984-1925F60DD7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0BC23834-E80C-4D3D-84C2-D45EAF38270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BEAAAB-ECE3-4AAA-8A04-0E3167E40F7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36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EC76477-C4D0-428B-ABA2-A8D3C5EA24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F166B419-8B6C-44B3-AFBD-9BF613E2F8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08A407C7-7260-4600-822E-C898E0EBA4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E7C8B0B6-0BCD-43E2-8134-ABB2B3A77A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308F2031-F52D-4B67-8F73-5896A326B6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C78A5858-B07A-465E-A0DC-54750C4B2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A58F19-F5CC-48DA-9164-4695CDD3BA3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50FD281A-F858-4F5A-96A9-D9716708C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486B0D66-97DC-4211-B3AB-C8409A1FD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A6D98124-DB66-41F6-BA44-263B86191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0A3C85-E98F-4C94-80E2-CA3FFDC5BE5F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7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048CFA37-B91C-4EFC-A094-D8CCE8987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589E9D0D-3B9D-4EB1-8769-B494A9BB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0CD52D3-0D0E-4EE3-9B9B-B57E7AD55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1D5419C-8951-4630-8248-3E66D1CF92C0}" type="slidenum">
              <a:rPr lang="he-IL" altLang="en-US"/>
              <a:pPr algn="l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1BA790C2-1C59-4ED9-8A54-756D29B03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B2FFE49F-87EE-4219-8BE6-3DBA6C4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AE49CBD-3F3E-4FA5-A47E-3D35D1397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59F5DE-CE11-4DB9-A29E-65886EC51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E166A91-4693-4B4E-9305-E570C0902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1013-E2FA-4797-9FE3-35C64E894F1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1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A218761-96BD-4446-A67F-A0A6432FA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DA5E35-F9F7-4684-B830-C3EFE0F06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82F28B-2B9E-46D7-B21F-87466E939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7CE8B-EAA7-461A-A7BD-6198F4EFA1BA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48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924CEA5-6179-4955-985E-A8665C7C0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AD155B-3F1F-47AC-908F-E1D3A8FC2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F15BF7-3A82-46EE-9BA0-A6D4D0B64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82C37-BAFA-4701-89BD-4F2419ACC12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09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5C82FD-F834-4D41-9AE5-99361D43B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6DED108-DF4A-4BF6-AE30-42276A2DD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7C8FFD-B3DB-4449-976D-F37B8D5EA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1326E-A210-48AB-B358-D411AB661AC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77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68199E-D33A-40D6-90CF-C4B5B5019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C7A9A8-E937-42D1-9055-07142AFE4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DAE3B6-E27C-4D34-89C4-B9151E2DA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90FC-BB05-42E5-B3AA-EFB6750759F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48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3FFF03-1C1A-4ED8-9B7B-776187B89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4148FA-07E4-4D1E-8609-B37DB79C3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6D8474-2D97-46DE-B214-F5C245FE1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AE55-FE36-4959-B9F2-0939B1E81686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4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5616091-22F8-4AD0-9736-BEF8C113A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91CE7-2DC3-45BB-A1B7-2B3A1E0F0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45AC817-9CF6-403B-B80C-6D5EA5A2D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789A-FBF8-479B-956F-000289F4ED4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6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9659DA8-3A2C-4B21-AF3B-8B2351E6D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075494D-1E36-41B3-BD6B-A5C6D50E0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2114CD2-3C09-4C7C-8ACD-C36B82CD0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ED983-E22F-4C0A-A5CB-B284AA0D652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EA02B8A-6AA7-40CD-B819-CA0998309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87DA0F9-9AD8-4094-92C8-4FA57A46A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E7FDD48-6BCE-4B3C-A1EB-54705309F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3E6E-9DDD-45E1-984C-0246952290E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2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D14635-B2AC-44BF-BD08-303E492FF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68E7FD-6C46-4876-B8A5-BEFE89B6D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938FF7-9BB9-4A9C-B827-138E695F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5092-100B-46B3-B801-DE146208BBB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5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015C7A-1F30-4975-ABD6-1702B4B91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D45A0A-111C-4F06-B504-42E562CE0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A88154-9D4B-407D-92B6-96ED85A49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E1C6-5008-449F-9E64-67CB430DDA3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0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B6A476B-3539-4BFC-8B1D-626F748ED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AF485EA-7D44-4AE6-9E8F-34598ABC6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6BA3F9C-33FA-4A09-89F1-755B32CBC2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C3543D4-C945-4ABE-A21F-7286F8512B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D81DF40-6025-43D5-9259-A7BE96837F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A9CC86-C4A5-4B99-AF06-AED3CBBEE98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traploid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49B00B6A-D87E-449A-91E2-ED9751951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73025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 dirty="0"/>
              <a:t>תרגול 9 – </a:t>
            </a:r>
            <a:r>
              <a:rPr lang="he-IL" altLang="en-US" dirty="0" err="1"/>
              <a:t>אברציות</a:t>
            </a:r>
            <a:r>
              <a:rPr lang="he-IL" altLang="en-US" dirty="0"/>
              <a:t> כרומוזומליות</a:t>
            </a:r>
            <a:endParaRPr lang="en-US" altLang="en-US" dirty="0"/>
          </a:p>
        </p:txBody>
      </p:sp>
      <p:pic>
        <p:nvPicPr>
          <p:cNvPr id="4099" name="Picture 6" descr="http://trialx.com/curetalk/wp-content/blogs.dir/7/files/2011/05/diseases/Chromosome_Aberrations-1.JPG">
            <a:extLst>
              <a:ext uri="{FF2B5EF4-FFF2-40B4-BE49-F238E27FC236}">
                <a16:creationId xmlns:a16="http://schemas.microsoft.com/office/drawing/2014/main" xmlns="" id="{529A60AA-8308-47BE-BCB1-844612DC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227138"/>
            <a:ext cx="66452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acentric inversion">
            <a:extLst>
              <a:ext uri="{FF2B5EF4-FFF2-40B4-BE49-F238E27FC236}">
                <a16:creationId xmlns:a16="http://schemas.microsoft.com/office/drawing/2014/main" xmlns="" id="{BDD8A8D6-69A7-4049-B728-22AC4BC5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4" b="69443"/>
          <a:stretch>
            <a:fillRect/>
          </a:stretch>
        </p:blipFill>
        <p:spPr bwMode="auto">
          <a:xfrm>
            <a:off x="528638" y="1695450"/>
            <a:ext cx="25209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paracentric inversion">
            <a:extLst>
              <a:ext uri="{FF2B5EF4-FFF2-40B4-BE49-F238E27FC236}">
                <a16:creationId xmlns:a16="http://schemas.microsoft.com/office/drawing/2014/main" xmlns="" id="{469EF94C-A7D4-42B1-BC33-F692517A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8" b="28996"/>
          <a:stretch>
            <a:fillRect/>
          </a:stretch>
        </p:blipFill>
        <p:spPr bwMode="auto">
          <a:xfrm>
            <a:off x="4418013" y="1697038"/>
            <a:ext cx="417671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xmlns="" id="{06C9F7D7-600E-4D49-B7EE-BB39F7B1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60350"/>
            <a:ext cx="8616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en-US" sz="4400"/>
              <a:t>אינברסיה </a:t>
            </a:r>
            <a:r>
              <a:rPr lang="he-IL" altLang="en-US" sz="4400" u="sng"/>
              <a:t>פארצנטרית</a:t>
            </a:r>
            <a:r>
              <a:rPr lang="he-IL" altLang="en-US" sz="4400"/>
              <a:t> ושיחלוף בהטרוזיגוט</a:t>
            </a:r>
            <a:endParaRPr lang="en-US" altLang="en-US" sz="440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EB59C0CF-16C2-4BBD-93D4-5BA3E1875996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2676525"/>
            <a:ext cx="1276350" cy="366713"/>
            <a:chOff x="2938" y="3271"/>
            <a:chExt cx="804" cy="231"/>
          </a:xfrm>
        </p:grpSpPr>
        <p:sp>
          <p:nvSpPr>
            <p:cNvPr id="16392" name="Text Box 6">
              <a:extLst>
                <a:ext uri="{FF2B5EF4-FFF2-40B4-BE49-F238E27FC236}">
                  <a16:creationId xmlns:a16="http://schemas.microsoft.com/office/drawing/2014/main" xmlns="" id="{0D3F4F6B-F04D-4185-B788-7F3ACFAB1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" y="3271"/>
              <a:ext cx="6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1800"/>
                <a:t>סגרגציה</a:t>
              </a:r>
              <a:endParaRPr lang="en-US" altLang="en-US" sz="1800"/>
            </a:p>
          </p:txBody>
        </p:sp>
        <p:sp>
          <p:nvSpPr>
            <p:cNvPr id="16393" name="Line 7">
              <a:extLst>
                <a:ext uri="{FF2B5EF4-FFF2-40B4-BE49-F238E27FC236}">
                  <a16:creationId xmlns:a16="http://schemas.microsoft.com/office/drawing/2014/main" xmlns="" id="{39977E69-077D-4033-B8FD-A5D3B51F9F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71" y="3472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2" name="Picture 8" descr="paracentric inversion">
            <a:extLst>
              <a:ext uri="{FF2B5EF4-FFF2-40B4-BE49-F238E27FC236}">
                <a16:creationId xmlns:a16="http://schemas.microsoft.com/office/drawing/2014/main" xmlns="" id="{D0F15DE1-6AB3-4161-9397-2FCB9DAE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79179"/>
          <a:stretch>
            <a:fillRect/>
          </a:stretch>
        </p:blipFill>
        <p:spPr bwMode="auto">
          <a:xfrm>
            <a:off x="2195513" y="4478338"/>
            <a:ext cx="47529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Line 9">
            <a:extLst>
              <a:ext uri="{FF2B5EF4-FFF2-40B4-BE49-F238E27FC236}">
                <a16:creationId xmlns:a16="http://schemas.microsoft.com/office/drawing/2014/main" xmlns="" id="{0757CE86-8870-4979-99CD-CD4A19C9D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4073525"/>
            <a:ext cx="13684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>
            <a:extLst>
              <a:ext uri="{FF2B5EF4-FFF2-40B4-BE49-F238E27FC236}">
                <a16:creationId xmlns:a16="http://schemas.microsoft.com/office/drawing/2014/main" xmlns="" id="{2CC69366-CFF8-49D9-A94A-FD6BC4A12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63683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xmlns="" id="{94CF5138-E10B-4CDE-835A-924B337F6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563813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641A8E1D-99DF-415E-8328-58D196B8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3030538"/>
            <a:ext cx="8631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ב. מה תדירות הרקומביננטים שהייתם מצפים למצוא בצמחים הטרוזיגוטיים לאינברסיה?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ג. מה תדירות הרקומביננטים שהייתם מצפים למצוא בצמחים הומוזיגוטיים לאינברסיה?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9AF9A0EE-E7ED-42A7-A36E-0F6BB7AC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3749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xmlns="" id="{C6D4D57A-0667-45D3-8343-6E00B889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23495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Bz</a:t>
            </a:r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xmlns="" id="{7EE867EC-C788-4A54-8A1B-45679D72F22A}"/>
              </a:ext>
            </a:extLst>
          </p:cNvPr>
          <p:cNvSpPr>
            <a:spLocks/>
          </p:cNvSpPr>
          <p:nvPr/>
        </p:nvSpPr>
        <p:spPr bwMode="auto">
          <a:xfrm rot="-5400000">
            <a:off x="3421063" y="2060575"/>
            <a:ext cx="71438" cy="649287"/>
          </a:xfrm>
          <a:prstGeom prst="rightBracket">
            <a:avLst>
              <a:gd name="adj" fmla="val 757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xmlns="" id="{91C2B4E4-EB5B-43E3-A5E6-C4E8D971C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060575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42 m.u</a:t>
            </a:r>
          </a:p>
        </p:txBody>
      </p:sp>
      <p:sp>
        <p:nvSpPr>
          <p:cNvPr id="18442" name="Freeform 10">
            <a:extLst>
              <a:ext uri="{FF2B5EF4-FFF2-40B4-BE49-F238E27FC236}">
                <a16:creationId xmlns:a16="http://schemas.microsoft.com/office/drawing/2014/main" xmlns="" id="{4138EB48-3392-471F-A588-295957C01F03}"/>
              </a:ext>
            </a:extLst>
          </p:cNvPr>
          <p:cNvSpPr>
            <a:spLocks/>
          </p:cNvSpPr>
          <p:nvPr/>
        </p:nvSpPr>
        <p:spPr bwMode="auto">
          <a:xfrm rot="-390661">
            <a:off x="6156325" y="2133600"/>
            <a:ext cx="1152525" cy="587375"/>
          </a:xfrm>
          <a:custGeom>
            <a:avLst/>
            <a:gdLst>
              <a:gd name="T0" fmla="*/ 0 w 726"/>
              <a:gd name="T1" fmla="*/ 2147483646 h 370"/>
              <a:gd name="T2" fmla="*/ 2147483646 w 726"/>
              <a:gd name="T3" fmla="*/ 2147483646 h 370"/>
              <a:gd name="T4" fmla="*/ 2147483646 w 726"/>
              <a:gd name="T5" fmla="*/ 2147483646 h 370"/>
              <a:gd name="T6" fmla="*/ 2147483646 w 726"/>
              <a:gd name="T7" fmla="*/ 2147483646 h 370"/>
              <a:gd name="T8" fmla="*/ 2147483646 w 726"/>
              <a:gd name="T9" fmla="*/ 2147483646 h 370"/>
              <a:gd name="T10" fmla="*/ 2147483646 w 726"/>
              <a:gd name="T11" fmla="*/ 2147483646 h 370"/>
              <a:gd name="T12" fmla="*/ 2147483646 w 726"/>
              <a:gd name="T13" fmla="*/ 2147483646 h 3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70"/>
              <a:gd name="T23" fmla="*/ 726 w 726"/>
              <a:gd name="T24" fmla="*/ 370 h 3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70">
                <a:moveTo>
                  <a:pt x="0" y="280"/>
                </a:moveTo>
                <a:cubicBezTo>
                  <a:pt x="117" y="291"/>
                  <a:pt x="235" y="303"/>
                  <a:pt x="318" y="280"/>
                </a:cubicBezTo>
                <a:cubicBezTo>
                  <a:pt x="401" y="257"/>
                  <a:pt x="484" y="189"/>
                  <a:pt x="499" y="144"/>
                </a:cubicBezTo>
                <a:cubicBezTo>
                  <a:pt x="514" y="99"/>
                  <a:pt x="454" y="16"/>
                  <a:pt x="409" y="8"/>
                </a:cubicBezTo>
                <a:cubicBezTo>
                  <a:pt x="364" y="0"/>
                  <a:pt x="242" y="45"/>
                  <a:pt x="227" y="98"/>
                </a:cubicBezTo>
                <a:cubicBezTo>
                  <a:pt x="212" y="151"/>
                  <a:pt x="235" y="280"/>
                  <a:pt x="318" y="325"/>
                </a:cubicBezTo>
                <a:cubicBezTo>
                  <a:pt x="401" y="370"/>
                  <a:pt x="658" y="362"/>
                  <a:pt x="726" y="3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xmlns="" id="{0F560C2E-D347-455F-8120-ED8DA2D6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3749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xmlns="" id="{6C04001E-1C1D-47FD-BA6B-A115F25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3495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Bz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xmlns="" id="{603E1160-D0F3-4728-9E11-413F7E8AF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26368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xmlns="" id="{A00F5018-26EB-45CE-B2EA-0AA986BE5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565400"/>
            <a:ext cx="730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47" name="AutoShape 15">
            <a:extLst>
              <a:ext uri="{FF2B5EF4-FFF2-40B4-BE49-F238E27FC236}">
                <a16:creationId xmlns:a16="http://schemas.microsoft.com/office/drawing/2014/main" xmlns="" id="{D9789157-4BBB-405D-847C-88E429295596}"/>
              </a:ext>
            </a:extLst>
          </p:cNvPr>
          <p:cNvSpPr>
            <a:spLocks/>
          </p:cNvSpPr>
          <p:nvPr/>
        </p:nvSpPr>
        <p:spPr bwMode="auto">
          <a:xfrm rot="-5400000">
            <a:off x="6695281" y="1881982"/>
            <a:ext cx="71437" cy="431800"/>
          </a:xfrm>
          <a:prstGeom prst="rightBracket">
            <a:avLst>
              <a:gd name="adj" fmla="val 503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xmlns="" id="{DC17218E-DA71-4377-BE43-56DA7ACB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73238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14 m.u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xmlns="" id="{81435F26-FAA2-4401-B8D0-1727BE190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3495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xmlns="" id="{3339AC4C-9C7A-49FD-9301-8D9BD85E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916113"/>
            <a:ext cx="107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inversion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xmlns="" id="{9F07CC20-2B1C-4768-942B-09F86FBF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888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מאחר ושני הגנים הנם על אותה זרוע הרי שהצנטרומר מחוץ לאינברסיה, כלומר מדובר באינברסיה</a:t>
            </a:r>
            <a:r>
              <a:rPr lang="he-IL" altLang="en-US" sz="1800"/>
              <a:t> </a:t>
            </a:r>
            <a:r>
              <a:rPr lang="en-US" altLang="en-US" sz="1800">
                <a:solidFill>
                  <a:srgbClr val="FF3300"/>
                </a:solidFill>
              </a:rPr>
              <a:t>paracentric</a:t>
            </a:r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xmlns="" id="{E792C80A-95BE-4879-B874-7A41C4BD0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3419475"/>
            <a:ext cx="8632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כאשר הצמחים הטרוזיגוטים לאינברסיה תיווצר לולאת אינברסיה בזמן הצמדות ההומולוגים במיוזה ותוצרי הרקומבינציה באזור זה לא ישרדו מאחר ולא יהיה איזון. לכן נחסר מתדירות הרקומבינטים הצפויה (42%) את תדירות הרקומביננטים שלא ישרדו (14%)  - כלומר 28% רקומביננטים.</a:t>
            </a:r>
          </a:p>
        </p:txBody>
      </p:sp>
      <p:sp>
        <p:nvSpPr>
          <p:cNvPr id="18453" name="Rectangle 21">
            <a:extLst>
              <a:ext uri="{FF2B5EF4-FFF2-40B4-BE49-F238E27FC236}">
                <a16:creationId xmlns:a16="http://schemas.microsoft.com/office/drawing/2014/main" xmlns="" id="{910CCAEA-7E19-43D7-BB3B-6A180ADEE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5291138"/>
            <a:ext cx="863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בצמחים הומוזיגוטים לאינברסיה לא תיווצר לולאת אינברסיה ותוצרי הרקומבינציה יהיו מאוזנים ועל כן תדירות הרקומביננטים תשאר 42%.</a:t>
            </a:r>
            <a:endParaRPr lang="en-US" altLang="en-US" sz="1800">
              <a:solidFill>
                <a:srgbClr val="FF3300"/>
              </a:solidFill>
            </a:endParaRPr>
          </a:p>
        </p:txBody>
      </p:sp>
      <p:sp>
        <p:nvSpPr>
          <p:cNvPr id="17429" name="TextBox 21">
            <a:extLst>
              <a:ext uri="{FF2B5EF4-FFF2-40B4-BE49-F238E27FC236}">
                <a16:creationId xmlns:a16="http://schemas.microsoft.com/office/drawing/2014/main" xmlns="" id="{C746E293-D99D-4777-9C4E-CD88F9EC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54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 dirty="0"/>
              <a:t>2. שני לוקוסים </a:t>
            </a:r>
            <a:r>
              <a:rPr lang="en-US" altLang="en-US" sz="1800" dirty="0" err="1"/>
              <a:t>Bz</a:t>
            </a:r>
            <a:r>
              <a:rPr lang="he-IL" altLang="en-US" sz="1800" dirty="0"/>
              <a:t> ו-</a:t>
            </a:r>
            <a:r>
              <a:rPr lang="en-US" altLang="en-US" sz="1800" dirty="0"/>
              <a:t>P</a:t>
            </a:r>
            <a:r>
              <a:rPr lang="he-IL" altLang="en-US" sz="1800" dirty="0"/>
              <a:t> נמצאים במרחק של </a:t>
            </a:r>
            <a:r>
              <a:rPr lang="en-US" altLang="en-US" sz="1800" dirty="0"/>
              <a:t>42 mu</a:t>
            </a:r>
            <a:r>
              <a:rPr lang="he-IL" altLang="en-US" sz="1800" dirty="0"/>
              <a:t> על </a:t>
            </a:r>
            <a:r>
              <a:rPr lang="he-IL" altLang="en-US" sz="1800" b="1" u="sng" dirty="0"/>
              <a:t>אותה זרוע של כרומוזום</a:t>
            </a:r>
            <a:r>
              <a:rPr lang="he-IL" altLang="en-US" sz="1800" dirty="0"/>
              <a:t> צמחי. נמצא צמח שבו שליש מהאזור בין שני הלוקוסים עבר </a:t>
            </a:r>
            <a:r>
              <a:rPr lang="he-IL" altLang="en-US" sz="1800" dirty="0" err="1"/>
              <a:t>אינברסיה</a:t>
            </a:r>
            <a:r>
              <a:rPr lang="he-IL" altLang="en-US" sz="1800" dirty="0"/>
              <a:t> (אשר אינה כוללת את הגנים הללו). הגנים הללו חיוניים </a:t>
            </a:r>
            <a:r>
              <a:rPr lang="he-IL" altLang="en-US" sz="1800" dirty="0" smtClean="0"/>
              <a:t>ליצירת הגמטות בצמח.</a:t>
            </a:r>
            <a:endParaRPr lang="he-IL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 dirty="0"/>
              <a:t>א. בהתחשב בנתונים, איזו </a:t>
            </a:r>
            <a:r>
              <a:rPr lang="he-IL" altLang="en-US" sz="1800" dirty="0" err="1"/>
              <a:t>אינברסיה</a:t>
            </a:r>
            <a:r>
              <a:rPr lang="he-IL" altLang="en-US" sz="1800" dirty="0"/>
              <a:t> קרתה?</a:t>
            </a:r>
            <a:endParaRPr lang="he-IL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/>
      <p:bldP spid="18439" grpId="0"/>
      <p:bldP spid="18440" grpId="0" animBg="1"/>
      <p:bldP spid="18441" grpId="0"/>
      <p:bldP spid="18443" grpId="0"/>
      <p:bldP spid="18444" grpId="0"/>
      <p:bldP spid="18446" grpId="0" animBg="1"/>
      <p:bldP spid="18447" grpId="0" animBg="1"/>
      <p:bldP spid="18448" grpId="0"/>
      <p:bldP spid="18450" grpId="0"/>
      <p:bldP spid="18451" grpId="0"/>
      <p:bldP spid="18452" grpId="0"/>
      <p:bldP spid="184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xmlns="" id="{9D9E930B-C736-4D4E-9D1D-F3FAE347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2849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  B   C D A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xmlns="" id="{6C2F6E92-AAD1-4C0A-B4CC-38F86196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1023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  B   C D 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B91C890F-9C08-4900-BB88-80DFB36F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242888"/>
            <a:ext cx="86153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. 4</a:t>
            </a:r>
            <a:r>
              <a:rPr lang="he-IL" altLang="en-US" sz="1800"/>
              <a:t>נתון סדר גנים על שני כרומוזומים הומולוגיים (עיגול מציין צנטרומר):</a:t>
            </a: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A●BCDE</a:t>
            </a: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A●DCBE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א. ציירו את סידור הכרומוזומים במהלך המיוזה.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ב. מהם תוצרים של שחלוף יחיד בין גנים </a:t>
            </a:r>
            <a:r>
              <a:rPr lang="en-US" altLang="en-US" sz="1800"/>
              <a:t>C</a:t>
            </a:r>
            <a:r>
              <a:rPr lang="he-IL" altLang="en-US" sz="1800"/>
              <a:t> ו-</a:t>
            </a:r>
            <a:r>
              <a:rPr lang="en-US" altLang="en-US" sz="1800"/>
              <a:t>D</a:t>
            </a:r>
            <a:r>
              <a:rPr lang="he-IL" altLang="en-US" sz="1800"/>
              <a:t>.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673A0A10-5048-403C-8461-B3F503C9FDC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05038"/>
            <a:ext cx="2519362" cy="1368425"/>
            <a:chOff x="313" y="1752"/>
            <a:chExt cx="1587" cy="862"/>
          </a:xfrm>
        </p:grpSpPr>
        <p:grpSp>
          <p:nvGrpSpPr>
            <p:cNvPr id="18530" name="Group 6">
              <a:extLst>
                <a:ext uri="{FF2B5EF4-FFF2-40B4-BE49-F238E27FC236}">
                  <a16:creationId xmlns:a16="http://schemas.microsoft.com/office/drawing/2014/main" xmlns="" id="{F6FCD30B-A58B-40A7-9FD9-55FC32AFF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1980"/>
              <a:ext cx="1569" cy="363"/>
              <a:chOff x="313" y="1980"/>
              <a:chExt cx="1569" cy="363"/>
            </a:xfrm>
          </p:grpSpPr>
          <p:sp>
            <p:nvSpPr>
              <p:cNvPr id="18559" name="Line 7">
                <a:extLst>
                  <a:ext uri="{FF2B5EF4-FFF2-40B4-BE49-F238E27FC236}">
                    <a16:creationId xmlns:a16="http://schemas.microsoft.com/office/drawing/2014/main" xmlns="" id="{20F31C0B-7672-4016-B03B-42C9CC907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Arc 8">
                <a:extLst>
                  <a:ext uri="{FF2B5EF4-FFF2-40B4-BE49-F238E27FC236}">
                    <a16:creationId xmlns:a16="http://schemas.microsoft.com/office/drawing/2014/main" xmlns="" id="{7333C068-8DB9-4B06-9BE0-E169D2A25A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1" name="Line 9">
                <a:extLst>
                  <a:ext uri="{FF2B5EF4-FFF2-40B4-BE49-F238E27FC236}">
                    <a16:creationId xmlns:a16="http://schemas.microsoft.com/office/drawing/2014/main" xmlns="" id="{9D576DA2-732B-416A-ADEF-9564F299D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31" name="Group 10">
              <a:extLst>
                <a:ext uri="{FF2B5EF4-FFF2-40B4-BE49-F238E27FC236}">
                  <a16:creationId xmlns:a16="http://schemas.microsoft.com/office/drawing/2014/main" xmlns="" id="{4E00AA84-21D1-4685-B1E8-022AC5351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2024"/>
              <a:ext cx="1569" cy="363"/>
              <a:chOff x="313" y="1980"/>
              <a:chExt cx="1569" cy="363"/>
            </a:xfrm>
          </p:grpSpPr>
          <p:sp>
            <p:nvSpPr>
              <p:cNvPr id="18556" name="Line 11">
                <a:extLst>
                  <a:ext uri="{FF2B5EF4-FFF2-40B4-BE49-F238E27FC236}">
                    <a16:creationId xmlns:a16="http://schemas.microsoft.com/office/drawing/2014/main" xmlns="" id="{2D3FC11F-1E7C-417F-9285-882B36AB5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Arc 12">
                <a:extLst>
                  <a:ext uri="{FF2B5EF4-FFF2-40B4-BE49-F238E27FC236}">
                    <a16:creationId xmlns:a16="http://schemas.microsoft.com/office/drawing/2014/main" xmlns="" id="{18D953F2-704D-4E29-B2EF-99B50479E0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Line 13">
                <a:extLst>
                  <a:ext uri="{FF2B5EF4-FFF2-40B4-BE49-F238E27FC236}">
                    <a16:creationId xmlns:a16="http://schemas.microsoft.com/office/drawing/2014/main" xmlns="" id="{6DC08866-A0E5-4F91-904B-F5513709C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2" name="Text Box 14">
              <a:extLst>
                <a:ext uri="{FF2B5EF4-FFF2-40B4-BE49-F238E27FC236}">
                  <a16:creationId xmlns:a16="http://schemas.microsoft.com/office/drawing/2014/main" xmlns="" id="{44970222-5916-4CBB-A29F-E379AA2E9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33" name="Text Box 15">
              <a:extLst>
                <a:ext uri="{FF2B5EF4-FFF2-40B4-BE49-F238E27FC236}">
                  <a16:creationId xmlns:a16="http://schemas.microsoft.com/office/drawing/2014/main" xmlns="" id="{94251A79-F8E9-466C-A585-A56365E3F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84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34" name="Oval 16">
              <a:extLst>
                <a:ext uri="{FF2B5EF4-FFF2-40B4-BE49-F238E27FC236}">
                  <a16:creationId xmlns:a16="http://schemas.microsoft.com/office/drawing/2014/main" xmlns="" id="{1CB34E56-6CC3-4A96-A367-5EE07A01C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216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35" name="Oval 17">
              <a:extLst>
                <a:ext uri="{FF2B5EF4-FFF2-40B4-BE49-F238E27FC236}">
                  <a16:creationId xmlns:a16="http://schemas.microsoft.com/office/drawing/2014/main" xmlns="" id="{B1C5C57F-BCA0-471B-86A0-C24FFEC15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22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36" name="Text Box 18">
              <a:extLst>
                <a:ext uri="{FF2B5EF4-FFF2-40B4-BE49-F238E27FC236}">
                  <a16:creationId xmlns:a16="http://schemas.microsoft.com/office/drawing/2014/main" xmlns="" id="{5703179D-BB62-4EAB-B842-F9384F080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75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8537" name="Text Box 19">
              <a:extLst>
                <a:ext uri="{FF2B5EF4-FFF2-40B4-BE49-F238E27FC236}">
                  <a16:creationId xmlns:a16="http://schemas.microsoft.com/office/drawing/2014/main" xmlns="" id="{EAABEEA6-E8DD-41E0-9E9D-F6CA98C57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4" y="184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38" name="Text Box 20">
              <a:extLst>
                <a:ext uri="{FF2B5EF4-FFF2-40B4-BE49-F238E27FC236}">
                  <a16:creationId xmlns:a16="http://schemas.microsoft.com/office/drawing/2014/main" xmlns="" id="{D403CF1D-F4F5-41B0-BE82-FA355996F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2020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grpSp>
          <p:nvGrpSpPr>
            <p:cNvPr id="18539" name="Group 21">
              <a:extLst>
                <a:ext uri="{FF2B5EF4-FFF2-40B4-BE49-F238E27FC236}">
                  <a16:creationId xmlns:a16="http://schemas.microsoft.com/office/drawing/2014/main" xmlns="" id="{B02EFA5C-599A-4AB0-99D2-1733484B9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2160"/>
              <a:ext cx="1560" cy="363"/>
              <a:chOff x="340" y="2160"/>
              <a:chExt cx="1560" cy="363"/>
            </a:xfrm>
          </p:grpSpPr>
          <p:sp>
            <p:nvSpPr>
              <p:cNvPr id="18553" name="Line 22">
                <a:extLst>
                  <a:ext uri="{FF2B5EF4-FFF2-40B4-BE49-F238E27FC236}">
                    <a16:creationId xmlns:a16="http://schemas.microsoft.com/office/drawing/2014/main" xmlns="" id="{A12208D1-1240-427E-BC6C-D4B760E02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Line 23">
                <a:extLst>
                  <a:ext uri="{FF2B5EF4-FFF2-40B4-BE49-F238E27FC236}">
                    <a16:creationId xmlns:a16="http://schemas.microsoft.com/office/drawing/2014/main" xmlns="" id="{E7A41DFA-7182-4C77-BCE8-19F1F6724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Freeform 24">
                <a:extLst>
                  <a:ext uri="{FF2B5EF4-FFF2-40B4-BE49-F238E27FC236}">
                    <a16:creationId xmlns:a16="http://schemas.microsoft.com/office/drawing/2014/main" xmlns="" id="{5CD90CFC-0FBE-4554-B613-4811D73E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40" name="Group 25">
              <a:extLst>
                <a:ext uri="{FF2B5EF4-FFF2-40B4-BE49-F238E27FC236}">
                  <a16:creationId xmlns:a16="http://schemas.microsoft.com/office/drawing/2014/main" xmlns="" id="{9A6893C0-9E0B-40FF-9338-85BC00329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2205"/>
              <a:ext cx="1560" cy="363"/>
              <a:chOff x="340" y="2160"/>
              <a:chExt cx="1560" cy="363"/>
            </a:xfrm>
          </p:grpSpPr>
          <p:sp>
            <p:nvSpPr>
              <p:cNvPr id="18550" name="Line 26">
                <a:extLst>
                  <a:ext uri="{FF2B5EF4-FFF2-40B4-BE49-F238E27FC236}">
                    <a16:creationId xmlns:a16="http://schemas.microsoft.com/office/drawing/2014/main" xmlns="" id="{63DAA725-B856-490E-AA8A-9C5DB7408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27">
                <a:extLst>
                  <a:ext uri="{FF2B5EF4-FFF2-40B4-BE49-F238E27FC236}">
                    <a16:creationId xmlns:a16="http://schemas.microsoft.com/office/drawing/2014/main" xmlns="" id="{DE5DA3F1-7643-48B9-85CE-6B71418C7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28">
                <a:extLst>
                  <a:ext uri="{FF2B5EF4-FFF2-40B4-BE49-F238E27FC236}">
                    <a16:creationId xmlns:a16="http://schemas.microsoft.com/office/drawing/2014/main" xmlns="" id="{F115193D-454E-4231-9FEF-62E28C565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41" name="Text Box 29">
              <a:extLst>
                <a:ext uri="{FF2B5EF4-FFF2-40B4-BE49-F238E27FC236}">
                  <a16:creationId xmlns:a16="http://schemas.microsoft.com/office/drawing/2014/main" xmlns="" id="{27669C34-032F-4651-85E3-D25582F82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9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42" name="Text Box 30">
              <a:extLst>
                <a:ext uri="{FF2B5EF4-FFF2-40B4-BE49-F238E27FC236}">
                  <a16:creationId xmlns:a16="http://schemas.microsoft.com/office/drawing/2014/main" xmlns="" id="{3A549BCB-F22C-4D96-97DC-FE8E05AEA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069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43" name="Text Box 31">
              <a:extLst>
                <a:ext uri="{FF2B5EF4-FFF2-40B4-BE49-F238E27FC236}">
                  <a16:creationId xmlns:a16="http://schemas.microsoft.com/office/drawing/2014/main" xmlns="" id="{863B475D-BAC4-4A9F-BD51-CF98BAA82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020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8544" name="Text Box 32">
              <a:extLst>
                <a:ext uri="{FF2B5EF4-FFF2-40B4-BE49-F238E27FC236}">
                  <a16:creationId xmlns:a16="http://schemas.microsoft.com/office/drawing/2014/main" xmlns="" id="{B6189A3A-B018-4FCA-8072-59D0EA791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069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45" name="Text Box 33">
              <a:extLst>
                <a:ext uri="{FF2B5EF4-FFF2-40B4-BE49-F238E27FC236}">
                  <a16:creationId xmlns:a16="http://schemas.microsoft.com/office/drawing/2014/main" xmlns="" id="{EBA473A4-BCBF-4295-B6C6-B3FE67269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28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18546" name="Oval 34">
              <a:extLst>
                <a:ext uri="{FF2B5EF4-FFF2-40B4-BE49-F238E27FC236}">
                  <a16:creationId xmlns:a16="http://schemas.microsoft.com/office/drawing/2014/main" xmlns="" id="{94CEDA61-89B2-41BC-954F-8AB9BD488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44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47" name="Oval 35">
              <a:extLst>
                <a:ext uri="{FF2B5EF4-FFF2-40B4-BE49-F238E27FC236}">
                  <a16:creationId xmlns:a16="http://schemas.microsoft.com/office/drawing/2014/main" xmlns="" id="{CAD52DC7-1355-44EA-A2DA-5D7124AB7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52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48" name="Line 36">
              <a:extLst>
                <a:ext uri="{FF2B5EF4-FFF2-40B4-BE49-F238E27FC236}">
                  <a16:creationId xmlns:a16="http://schemas.microsoft.com/office/drawing/2014/main" xmlns="" id="{6A2A507B-7AFA-43C9-9592-D85612DB7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024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37">
              <a:extLst>
                <a:ext uri="{FF2B5EF4-FFF2-40B4-BE49-F238E27FC236}">
                  <a16:creationId xmlns:a16="http://schemas.microsoft.com/office/drawing/2014/main" xmlns="" id="{8D8452CD-E42E-4FDC-B09A-36F71852B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2069"/>
              <a:ext cx="91" cy="9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49" name="Text Box 65">
            <a:extLst>
              <a:ext uri="{FF2B5EF4-FFF2-40B4-BE49-F238E27FC236}">
                <a16:creationId xmlns:a16="http://schemas.microsoft.com/office/drawing/2014/main" xmlns="" id="{AF606F0C-A74D-4744-8A10-447C6EA6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470852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grpSp>
        <p:nvGrpSpPr>
          <p:cNvPr id="7" name="Group 66">
            <a:extLst>
              <a:ext uri="{FF2B5EF4-FFF2-40B4-BE49-F238E27FC236}">
                <a16:creationId xmlns:a16="http://schemas.microsoft.com/office/drawing/2014/main" xmlns="" id="{7D0F5F0B-219B-422E-9844-A96FC1E8A836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851400"/>
            <a:ext cx="2519362" cy="1152525"/>
            <a:chOff x="975" y="2976"/>
            <a:chExt cx="1587" cy="726"/>
          </a:xfrm>
        </p:grpSpPr>
        <p:grpSp>
          <p:nvGrpSpPr>
            <p:cNvPr id="18499" name="Group 67">
              <a:extLst>
                <a:ext uri="{FF2B5EF4-FFF2-40B4-BE49-F238E27FC236}">
                  <a16:creationId xmlns:a16="http://schemas.microsoft.com/office/drawing/2014/main" xmlns="" id="{66F5792E-A078-4873-936C-A991B83FB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4"/>
              <a:ext cx="1569" cy="363"/>
              <a:chOff x="313" y="1980"/>
              <a:chExt cx="1569" cy="363"/>
            </a:xfrm>
          </p:grpSpPr>
          <p:sp>
            <p:nvSpPr>
              <p:cNvPr id="18527" name="Line 68">
                <a:extLst>
                  <a:ext uri="{FF2B5EF4-FFF2-40B4-BE49-F238E27FC236}">
                    <a16:creationId xmlns:a16="http://schemas.microsoft.com/office/drawing/2014/main" xmlns="" id="{415DB73B-185D-47AB-B08E-B79B52D1E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Arc 69">
                <a:extLst>
                  <a:ext uri="{FF2B5EF4-FFF2-40B4-BE49-F238E27FC236}">
                    <a16:creationId xmlns:a16="http://schemas.microsoft.com/office/drawing/2014/main" xmlns="" id="{0ED5FD4C-014C-428E-A95A-302E0CF6BAC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9" name="Line 70">
                <a:extLst>
                  <a:ext uri="{FF2B5EF4-FFF2-40B4-BE49-F238E27FC236}">
                    <a16:creationId xmlns:a16="http://schemas.microsoft.com/office/drawing/2014/main" xmlns="" id="{DF5B639C-C7EA-4F21-888F-BDF886ED5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0" name="Group 71">
              <a:extLst>
                <a:ext uri="{FF2B5EF4-FFF2-40B4-BE49-F238E27FC236}">
                  <a16:creationId xmlns:a16="http://schemas.microsoft.com/office/drawing/2014/main" xmlns="" id="{86661D9C-1CB7-42DB-986D-7A219181C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58"/>
              <a:ext cx="1569" cy="363"/>
              <a:chOff x="313" y="1980"/>
              <a:chExt cx="1569" cy="363"/>
            </a:xfrm>
          </p:grpSpPr>
          <p:sp>
            <p:nvSpPr>
              <p:cNvPr id="18524" name="Line 72">
                <a:extLst>
                  <a:ext uri="{FF2B5EF4-FFF2-40B4-BE49-F238E27FC236}">
                    <a16:creationId xmlns:a16="http://schemas.microsoft.com/office/drawing/2014/main" xmlns="" id="{7BE4192F-BDE2-4CFB-8FB4-9D222922E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Arc 73">
                <a:extLst>
                  <a:ext uri="{FF2B5EF4-FFF2-40B4-BE49-F238E27FC236}">
                    <a16:creationId xmlns:a16="http://schemas.microsoft.com/office/drawing/2014/main" xmlns="" id="{DA7849B7-A3D5-442A-B8F6-11D924BF3B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6" name="Line 74">
                <a:extLst>
                  <a:ext uri="{FF2B5EF4-FFF2-40B4-BE49-F238E27FC236}">
                    <a16:creationId xmlns:a16="http://schemas.microsoft.com/office/drawing/2014/main" xmlns="" id="{91DFF9D2-60D5-4028-B638-467B11125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01" name="Text Box 75">
              <a:extLst>
                <a:ext uri="{FF2B5EF4-FFF2-40B4-BE49-F238E27FC236}">
                  <a16:creationId xmlns:a16="http://schemas.microsoft.com/office/drawing/2014/main" xmlns="" id="{A5714582-173A-4695-9B68-C0AB46627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" y="315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02" name="Text Box 76">
              <a:extLst>
                <a:ext uri="{FF2B5EF4-FFF2-40B4-BE49-F238E27FC236}">
                  <a16:creationId xmlns:a16="http://schemas.microsoft.com/office/drawing/2014/main" xmlns="" id="{3B63E5DE-B7A3-4BED-9CAC-E21D16986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29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03" name="Oval 77">
              <a:extLst>
                <a:ext uri="{FF2B5EF4-FFF2-40B4-BE49-F238E27FC236}">
                  <a16:creationId xmlns:a16="http://schemas.microsoft.com/office/drawing/2014/main" xmlns="" id="{F1E2A3DE-75CF-4FE3-9BD5-E7752529D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" y="306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04" name="Oval 78">
              <a:extLst>
                <a:ext uri="{FF2B5EF4-FFF2-40B4-BE49-F238E27FC236}">
                  <a16:creationId xmlns:a16="http://schemas.microsoft.com/office/drawing/2014/main" xmlns="" id="{F7E7E486-3EF8-42F6-A159-A7F26FE8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1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05" name="Text Box 79">
              <a:extLst>
                <a:ext uri="{FF2B5EF4-FFF2-40B4-BE49-F238E27FC236}">
                  <a16:creationId xmlns:a16="http://schemas.microsoft.com/office/drawing/2014/main" xmlns="" id="{18C15C0B-6062-4F7A-97C3-02E2EA40B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" y="29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06" name="Text Box 80">
              <a:extLst>
                <a:ext uri="{FF2B5EF4-FFF2-40B4-BE49-F238E27FC236}">
                  <a16:creationId xmlns:a16="http://schemas.microsoft.com/office/drawing/2014/main" xmlns="" id="{E9E68E06-AFA8-4975-94D9-BA338E42D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" y="315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grpSp>
          <p:nvGrpSpPr>
            <p:cNvPr id="18507" name="Group 81">
              <a:extLst>
                <a:ext uri="{FF2B5EF4-FFF2-40B4-BE49-F238E27FC236}">
                  <a16:creationId xmlns:a16="http://schemas.microsoft.com/office/drawing/2014/main" xmlns="" id="{83027B04-180B-4C73-9852-93881E7FD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3294"/>
              <a:ext cx="1560" cy="363"/>
              <a:chOff x="340" y="2160"/>
              <a:chExt cx="1560" cy="363"/>
            </a:xfrm>
          </p:grpSpPr>
          <p:sp>
            <p:nvSpPr>
              <p:cNvPr id="18521" name="Line 82">
                <a:extLst>
                  <a:ext uri="{FF2B5EF4-FFF2-40B4-BE49-F238E27FC236}">
                    <a16:creationId xmlns:a16="http://schemas.microsoft.com/office/drawing/2014/main" xmlns="" id="{47B9EB56-4838-4DC7-A5D5-499D71229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Line 83">
                <a:extLst>
                  <a:ext uri="{FF2B5EF4-FFF2-40B4-BE49-F238E27FC236}">
                    <a16:creationId xmlns:a16="http://schemas.microsoft.com/office/drawing/2014/main" xmlns="" id="{DB48FC27-90ED-4727-AE4B-B834FD03C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84">
                <a:extLst>
                  <a:ext uri="{FF2B5EF4-FFF2-40B4-BE49-F238E27FC236}">
                    <a16:creationId xmlns:a16="http://schemas.microsoft.com/office/drawing/2014/main" xmlns="" id="{0DAFA823-EC80-4C2A-AA85-8233FD8CA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8" name="Group 85">
              <a:extLst>
                <a:ext uri="{FF2B5EF4-FFF2-40B4-BE49-F238E27FC236}">
                  <a16:creationId xmlns:a16="http://schemas.microsoft.com/office/drawing/2014/main" xmlns="" id="{058EEB04-09CD-413E-94B6-703B97945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3339"/>
              <a:ext cx="1560" cy="363"/>
              <a:chOff x="340" y="2160"/>
              <a:chExt cx="1560" cy="363"/>
            </a:xfrm>
          </p:grpSpPr>
          <p:sp>
            <p:nvSpPr>
              <p:cNvPr id="18518" name="Line 86">
                <a:extLst>
                  <a:ext uri="{FF2B5EF4-FFF2-40B4-BE49-F238E27FC236}">
                    <a16:creationId xmlns:a16="http://schemas.microsoft.com/office/drawing/2014/main" xmlns="" id="{0A2D783A-A308-4A98-9337-D762CFBF0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Line 87">
                <a:extLst>
                  <a:ext uri="{FF2B5EF4-FFF2-40B4-BE49-F238E27FC236}">
                    <a16:creationId xmlns:a16="http://schemas.microsoft.com/office/drawing/2014/main" xmlns="" id="{A491B4C5-90A3-45EE-9677-2B1EA0CF1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88">
                <a:extLst>
                  <a:ext uri="{FF2B5EF4-FFF2-40B4-BE49-F238E27FC236}">
                    <a16:creationId xmlns:a16="http://schemas.microsoft.com/office/drawing/2014/main" xmlns="" id="{6D8E976A-78D7-40CC-86C8-D8B70A7F5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09" name="Text Box 89">
              <a:extLst>
                <a:ext uri="{FF2B5EF4-FFF2-40B4-BE49-F238E27FC236}">
                  <a16:creationId xmlns:a16="http://schemas.microsoft.com/office/drawing/2014/main" xmlns="" id="{9D8F7FE3-0370-4200-BE0A-174776E25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" y="342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10" name="Text Box 90">
              <a:extLst>
                <a:ext uri="{FF2B5EF4-FFF2-40B4-BE49-F238E27FC236}">
                  <a16:creationId xmlns:a16="http://schemas.microsoft.com/office/drawing/2014/main" xmlns="" id="{E4CAE3A6-F612-41D4-B133-5C88ADDE3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" y="32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11" name="Text Box 91">
              <a:extLst>
                <a:ext uri="{FF2B5EF4-FFF2-40B4-BE49-F238E27FC236}">
                  <a16:creationId xmlns:a16="http://schemas.microsoft.com/office/drawing/2014/main" xmlns="" id="{D63B4465-94E3-4079-9098-F6FFA5908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32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12" name="Text Box 92">
              <a:extLst>
                <a:ext uri="{FF2B5EF4-FFF2-40B4-BE49-F238E27FC236}">
                  <a16:creationId xmlns:a16="http://schemas.microsoft.com/office/drawing/2014/main" xmlns="" id="{9E89ADDF-9E64-4650-858B-18A56583D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" y="342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18513" name="Oval 93">
              <a:extLst>
                <a:ext uri="{FF2B5EF4-FFF2-40B4-BE49-F238E27FC236}">
                  <a16:creationId xmlns:a16="http://schemas.microsoft.com/office/drawing/2014/main" xmlns="" id="{FAD15A6B-EFC6-434D-B971-77B239523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14" name="Oval 94">
              <a:extLst>
                <a:ext uri="{FF2B5EF4-FFF2-40B4-BE49-F238E27FC236}">
                  <a16:creationId xmlns:a16="http://schemas.microsoft.com/office/drawing/2014/main" xmlns="" id="{20D5544E-AB4B-4076-89AA-BAAE75840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33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15" name="Line 95">
              <a:extLst>
                <a:ext uri="{FF2B5EF4-FFF2-40B4-BE49-F238E27FC236}">
                  <a16:creationId xmlns:a16="http://schemas.microsoft.com/office/drawing/2014/main" xmlns="" id="{657DD1D0-0611-4EAD-8CD5-F5DC4DB8A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3158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Line 96">
              <a:extLst>
                <a:ext uri="{FF2B5EF4-FFF2-40B4-BE49-F238E27FC236}">
                  <a16:creationId xmlns:a16="http://schemas.microsoft.com/office/drawing/2014/main" xmlns="" id="{89825219-F3A6-4348-B4B8-9942C0786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8" y="3158"/>
              <a:ext cx="136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Text Box 97">
              <a:extLst>
                <a:ext uri="{FF2B5EF4-FFF2-40B4-BE49-F238E27FC236}">
                  <a16:creationId xmlns:a16="http://schemas.microsoft.com/office/drawing/2014/main" xmlns="" id="{1EC6A15A-D6A6-4404-BE84-72EBC15C8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315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</p:grpSp>
      <p:sp>
        <p:nvSpPr>
          <p:cNvPr id="18440" name="Rectangle 98">
            <a:extLst>
              <a:ext uri="{FF2B5EF4-FFF2-40B4-BE49-F238E27FC236}">
                <a16:creationId xmlns:a16="http://schemas.microsoft.com/office/drawing/2014/main" xmlns="" id="{51E23205-1102-465D-A819-7DC1C9B4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276725"/>
            <a:ext cx="645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ג. ענו על סעיפים א' ו-ב' כאשר הפעם הצנטרומר נמצא בין גנים </a:t>
            </a:r>
            <a:r>
              <a:rPr lang="en-US" altLang="en-US" sz="1800"/>
              <a:t>B</a:t>
            </a:r>
            <a:r>
              <a:rPr lang="he-IL" altLang="en-US" sz="1800"/>
              <a:t> ו-</a:t>
            </a:r>
            <a:r>
              <a:rPr lang="en-US" altLang="en-US" sz="1800"/>
              <a:t>C </a:t>
            </a:r>
          </a:p>
        </p:txBody>
      </p:sp>
      <p:sp>
        <p:nvSpPr>
          <p:cNvPr id="42084" name="Line 100">
            <a:extLst>
              <a:ext uri="{FF2B5EF4-FFF2-40B4-BE49-F238E27FC236}">
                <a16:creationId xmlns:a16="http://schemas.microsoft.com/office/drawing/2014/main" xmlns="" id="{D55FABBF-017D-458E-BE6D-20DD21714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0288" y="5348288"/>
            <a:ext cx="504825" cy="79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6" name="Line 102">
            <a:extLst>
              <a:ext uri="{FF2B5EF4-FFF2-40B4-BE49-F238E27FC236}">
                <a16:creationId xmlns:a16="http://schemas.microsoft.com/office/drawing/2014/main" xmlns="" id="{21CA907A-1AAF-4C41-8D9B-33BA28E6E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60055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7" name="Line 103">
            <a:extLst>
              <a:ext uri="{FF2B5EF4-FFF2-40B4-BE49-F238E27FC236}">
                <a16:creationId xmlns:a16="http://schemas.microsoft.com/office/drawing/2014/main" xmlns="" id="{A4152D08-5D52-455D-9981-32AF8FAE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1339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8" name="Line 104">
            <a:extLst>
              <a:ext uri="{FF2B5EF4-FFF2-40B4-BE49-F238E27FC236}">
                <a16:creationId xmlns:a16="http://schemas.microsoft.com/office/drawing/2014/main" xmlns="" id="{8D36BC0C-CE9D-4E80-8225-3CEBF1FFD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6292850"/>
            <a:ext cx="15843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9" name="Text Box 105">
            <a:extLst>
              <a:ext uri="{FF2B5EF4-FFF2-40B4-BE49-F238E27FC236}">
                <a16:creationId xmlns:a16="http://schemas.microsoft.com/office/drawing/2014/main" xmlns="" id="{C6F82482-9D87-4CD6-BF3A-B81709B8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08525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 B   C D E</a:t>
            </a:r>
          </a:p>
        </p:txBody>
      </p:sp>
      <p:sp>
        <p:nvSpPr>
          <p:cNvPr id="42090" name="Oval 106">
            <a:extLst>
              <a:ext uri="{FF2B5EF4-FFF2-40B4-BE49-F238E27FC236}">
                <a16:creationId xmlns:a16="http://schemas.microsoft.com/office/drawing/2014/main" xmlns="" id="{5FEED31D-E8A6-4CDE-B533-A718F178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9244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093" name="Oval 109">
            <a:extLst>
              <a:ext uri="{FF2B5EF4-FFF2-40B4-BE49-F238E27FC236}">
                <a16:creationId xmlns:a16="http://schemas.microsoft.com/office/drawing/2014/main" xmlns="" id="{6A5986A1-9CB7-43D0-80CA-5C90C20F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2198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094" name="Text Box 110">
            <a:extLst>
              <a:ext uri="{FF2B5EF4-FFF2-40B4-BE49-F238E27FC236}">
                <a16:creationId xmlns:a16="http://schemas.microsoft.com/office/drawing/2014/main" xmlns="" id="{7D7E1084-1952-4AF1-BB1E-4E7A1A4E9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28478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 B   C D A</a:t>
            </a:r>
          </a:p>
        </p:txBody>
      </p:sp>
      <p:sp>
        <p:nvSpPr>
          <p:cNvPr id="42095" name="Text Box 111">
            <a:extLst>
              <a:ext uri="{FF2B5EF4-FFF2-40B4-BE49-F238E27FC236}">
                <a16:creationId xmlns:a16="http://schemas.microsoft.com/office/drawing/2014/main" xmlns="" id="{31E46F57-648A-49F4-9C8C-89BA370B7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154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Paracentric inversion</a:t>
            </a:r>
          </a:p>
        </p:txBody>
      </p:sp>
      <p:sp>
        <p:nvSpPr>
          <p:cNvPr id="42096" name="Text Box 112">
            <a:extLst>
              <a:ext uri="{FF2B5EF4-FFF2-40B4-BE49-F238E27FC236}">
                <a16:creationId xmlns:a16="http://schemas.microsoft.com/office/drawing/2014/main" xmlns="" id="{A613BEC5-C8F2-407E-AB58-F1A751F9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35500"/>
            <a:ext cx="1547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Pericentric inversion</a:t>
            </a:r>
          </a:p>
        </p:txBody>
      </p:sp>
      <p:sp>
        <p:nvSpPr>
          <p:cNvPr id="42097" name="Line 113">
            <a:extLst>
              <a:ext uri="{FF2B5EF4-FFF2-40B4-BE49-F238E27FC236}">
                <a16:creationId xmlns:a16="http://schemas.microsoft.com/office/drawing/2014/main" xmlns="" id="{D9D4C6F1-1720-4239-A1B9-2BFA18838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276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4">
            <a:extLst>
              <a:ext uri="{FF2B5EF4-FFF2-40B4-BE49-F238E27FC236}">
                <a16:creationId xmlns:a16="http://schemas.microsoft.com/office/drawing/2014/main" xmlns="" id="{79EF320B-7D99-48E0-A4CD-BB951A85C886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205038"/>
            <a:ext cx="2520950" cy="1951037"/>
            <a:chOff x="3787" y="1389"/>
            <a:chExt cx="1588" cy="1229"/>
          </a:xfrm>
        </p:grpSpPr>
        <p:sp>
          <p:nvSpPr>
            <p:cNvPr id="18485" name="Line 115">
              <a:extLst>
                <a:ext uri="{FF2B5EF4-FFF2-40B4-BE49-F238E27FC236}">
                  <a16:creationId xmlns:a16="http://schemas.microsoft.com/office/drawing/2014/main" xmlns="" id="{374B3732-6F69-4B8E-8C6F-687749A42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0" y="1570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Text Box 116">
              <a:extLst>
                <a:ext uri="{FF2B5EF4-FFF2-40B4-BE49-F238E27FC236}">
                  <a16:creationId xmlns:a16="http://schemas.microsoft.com/office/drawing/2014/main" xmlns="" id="{0E70B21D-D5B5-4AE2-9276-4909BE65C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389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B   C D E</a:t>
              </a:r>
            </a:p>
          </p:txBody>
        </p:sp>
        <p:sp>
          <p:nvSpPr>
            <p:cNvPr id="18487" name="Oval 117">
              <a:extLst>
                <a:ext uri="{FF2B5EF4-FFF2-40B4-BE49-F238E27FC236}">
                  <a16:creationId xmlns:a16="http://schemas.microsoft.com/office/drawing/2014/main" xmlns="" id="{2BE9D2C3-BD11-4F36-A826-91E42F264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152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88" name="Text Box 118">
              <a:extLst>
                <a:ext uri="{FF2B5EF4-FFF2-40B4-BE49-F238E27FC236}">
                  <a16:creationId xmlns:a16="http://schemas.microsoft.com/office/drawing/2014/main" xmlns="" id="{529F8A50-6964-4017-B457-015265ACF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387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 D C  B  E</a:t>
              </a:r>
            </a:p>
          </p:txBody>
        </p:sp>
        <p:sp>
          <p:nvSpPr>
            <p:cNvPr id="18489" name="Line 119">
              <a:extLst>
                <a:ext uri="{FF2B5EF4-FFF2-40B4-BE49-F238E27FC236}">
                  <a16:creationId xmlns:a16="http://schemas.microsoft.com/office/drawing/2014/main" xmlns="" id="{E9E0E14C-6E45-4D9D-90F4-3CB8A77B6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0" y="2387"/>
              <a:ext cx="1089" cy="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Oval 120">
              <a:extLst>
                <a:ext uri="{FF2B5EF4-FFF2-40B4-BE49-F238E27FC236}">
                  <a16:creationId xmlns:a16="http://schemas.microsoft.com/office/drawing/2014/main" xmlns="" id="{CF582447-3826-4B3D-BD98-15D400A1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34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91" name="Line 121">
              <a:extLst>
                <a:ext uri="{FF2B5EF4-FFF2-40B4-BE49-F238E27FC236}">
                  <a16:creationId xmlns:a16="http://schemas.microsoft.com/office/drawing/2014/main" xmlns="" id="{44DFFB3E-B7C1-485C-8CF7-75646333F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888"/>
              <a:ext cx="63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Text Box 122">
              <a:extLst>
                <a:ext uri="{FF2B5EF4-FFF2-40B4-BE49-F238E27FC236}">
                  <a16:creationId xmlns:a16="http://schemas.microsoft.com/office/drawing/2014/main" xmlns="" id="{87B3B2F0-7B16-4B0A-88E4-B105C1677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62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 B   </a:t>
              </a:r>
            </a:p>
          </p:txBody>
        </p:sp>
        <p:sp>
          <p:nvSpPr>
            <p:cNvPr id="18493" name="Oval 123">
              <a:extLst>
                <a:ext uri="{FF2B5EF4-FFF2-40B4-BE49-F238E27FC236}">
                  <a16:creationId xmlns:a16="http://schemas.microsoft.com/office/drawing/2014/main" xmlns="" id="{B2085338-DD16-4412-B78D-1E3FF3D8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184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94" name="Line 124">
              <a:extLst>
                <a:ext uri="{FF2B5EF4-FFF2-40B4-BE49-F238E27FC236}">
                  <a16:creationId xmlns:a16="http://schemas.microsoft.com/office/drawing/2014/main" xmlns="" id="{7311FC85-0ACB-46B4-A343-D0B4DA1D5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202"/>
              <a:ext cx="635" cy="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Text Box 125">
              <a:extLst>
                <a:ext uri="{FF2B5EF4-FFF2-40B4-BE49-F238E27FC236}">
                  <a16:creationId xmlns:a16="http://schemas.microsoft.com/office/drawing/2014/main" xmlns="" id="{0F31E701-EA65-4FAA-A2B4-757217CAE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020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 D   C   </a:t>
              </a:r>
            </a:p>
          </p:txBody>
        </p:sp>
        <p:sp>
          <p:nvSpPr>
            <p:cNvPr id="18496" name="Oval 126">
              <a:extLst>
                <a:ext uri="{FF2B5EF4-FFF2-40B4-BE49-F238E27FC236}">
                  <a16:creationId xmlns:a16="http://schemas.microsoft.com/office/drawing/2014/main" xmlns="" id="{B442D75A-F7ED-482E-872A-34488D6F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16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97" name="Line 127">
              <a:extLst>
                <a:ext uri="{FF2B5EF4-FFF2-40B4-BE49-F238E27FC236}">
                  <a16:creationId xmlns:a16="http://schemas.microsoft.com/office/drawing/2014/main" xmlns="" id="{49DB07CF-75A9-4FA9-AC26-3EE01016A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2203"/>
              <a:ext cx="182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128">
              <a:extLst>
                <a:ext uri="{FF2B5EF4-FFF2-40B4-BE49-F238E27FC236}">
                  <a16:creationId xmlns:a16="http://schemas.microsoft.com/office/drawing/2014/main" xmlns="" id="{AC6121B4-E5BC-49CA-913D-223BB4561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8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קבוצה 129">
            <a:extLst>
              <a:ext uri="{FF2B5EF4-FFF2-40B4-BE49-F238E27FC236}">
                <a16:creationId xmlns:a16="http://schemas.microsoft.com/office/drawing/2014/main" xmlns="" id="{2BCFA3ED-0235-4E82-86C2-26015092F70E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060575"/>
            <a:ext cx="2952750" cy="1879600"/>
            <a:chOff x="3059113" y="2060575"/>
            <a:chExt cx="2952353" cy="1879600"/>
          </a:xfrm>
        </p:grpSpPr>
        <p:grpSp>
          <p:nvGrpSpPr>
            <p:cNvPr id="18458" name="Group 39">
              <a:extLst>
                <a:ext uri="{FF2B5EF4-FFF2-40B4-BE49-F238E27FC236}">
                  <a16:creationId xmlns:a16="http://schemas.microsoft.com/office/drawing/2014/main" xmlns="" id="{F1AD7364-671A-47DE-AB4B-6D27A2613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113" y="2060575"/>
              <a:ext cx="2736850" cy="1879600"/>
              <a:chOff x="1927" y="1298"/>
              <a:chExt cx="1724" cy="1184"/>
            </a:xfrm>
          </p:grpSpPr>
          <p:sp>
            <p:nvSpPr>
              <p:cNvPr id="18460" name="Line 40">
                <a:extLst>
                  <a:ext uri="{FF2B5EF4-FFF2-40B4-BE49-F238E27FC236}">
                    <a16:creationId xmlns:a16="http://schemas.microsoft.com/office/drawing/2014/main" xmlns="" id="{473F47A5-13FD-4298-B266-6A4219DC8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41">
                <a:extLst>
                  <a:ext uri="{FF2B5EF4-FFF2-40B4-BE49-F238E27FC236}">
                    <a16:creationId xmlns:a16="http://schemas.microsoft.com/office/drawing/2014/main" xmlns="" id="{5F3D3D8A-0321-440B-9ABF-F75A8E6EA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9" y="1434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Oval 42">
                <a:extLst>
                  <a:ext uri="{FF2B5EF4-FFF2-40B4-BE49-F238E27FC236}">
                    <a16:creationId xmlns:a16="http://schemas.microsoft.com/office/drawing/2014/main" xmlns="" id="{FF3756D2-B270-464D-A616-4CB93AD86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1525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en-US" sz="1800"/>
              </a:p>
            </p:txBody>
          </p:sp>
          <p:sp>
            <p:nvSpPr>
              <p:cNvPr id="18463" name="Line 43">
                <a:extLst>
                  <a:ext uri="{FF2B5EF4-FFF2-40B4-BE49-F238E27FC236}">
                    <a16:creationId xmlns:a16="http://schemas.microsoft.com/office/drawing/2014/main" xmlns="" id="{06907E31-CA8F-4B58-9C5F-01815BE80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157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Line 44">
                <a:extLst>
                  <a:ext uri="{FF2B5EF4-FFF2-40B4-BE49-F238E27FC236}">
                    <a16:creationId xmlns:a16="http://schemas.microsoft.com/office/drawing/2014/main" xmlns="" id="{8803F204-E310-4AD7-B355-10186CCF3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9" y="1570"/>
                <a:ext cx="272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Text Box 45">
                <a:extLst>
                  <a:ext uri="{FF2B5EF4-FFF2-40B4-BE49-F238E27FC236}">
                    <a16:creationId xmlns:a16="http://schemas.microsoft.com/office/drawing/2014/main" xmlns="" id="{76A27ECD-75C8-4927-9E61-B79DE784C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129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8466" name="Text Box 46">
                <a:extLst>
                  <a:ext uri="{FF2B5EF4-FFF2-40B4-BE49-F238E27FC236}">
                    <a16:creationId xmlns:a16="http://schemas.microsoft.com/office/drawing/2014/main" xmlns="" id="{7E552918-22CA-433E-BF24-370296900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1616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8467" name="Text Box 47">
                <a:extLst>
                  <a:ext uri="{FF2B5EF4-FFF2-40B4-BE49-F238E27FC236}">
                    <a16:creationId xmlns:a16="http://schemas.microsoft.com/office/drawing/2014/main" xmlns="" id="{FFE089E2-DFDB-437F-9CBA-5EDCBFDD3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1385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  C D E</a:t>
                </a:r>
              </a:p>
            </p:txBody>
          </p:sp>
          <p:sp>
            <p:nvSpPr>
              <p:cNvPr id="18468" name="Line 48">
                <a:extLst>
                  <a:ext uri="{FF2B5EF4-FFF2-40B4-BE49-F238E27FC236}">
                    <a16:creationId xmlns:a16="http://schemas.microsoft.com/office/drawing/2014/main" xmlns="" id="{E18BC5BA-D12B-4593-B5F7-CF3E5EEF1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616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Text Box 49">
                <a:extLst>
                  <a:ext uri="{FF2B5EF4-FFF2-40B4-BE49-F238E27FC236}">
                    <a16:creationId xmlns:a16="http://schemas.microsoft.com/office/drawing/2014/main" xmlns="" id="{52DE9099-D1F4-4B6B-B6AC-EC632D27E4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1706"/>
                <a:ext cx="227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r>
                  <a:rPr lang="en-US" altLang="en-US" sz="1800"/>
                  <a:t>B</a:t>
                </a:r>
              </a:p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r>
                  <a:rPr lang="en-US" altLang="en-US" sz="1800"/>
                  <a:t>C</a:t>
                </a:r>
              </a:p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r>
                  <a:rPr lang="en-US" altLang="en-US" sz="1800"/>
                  <a:t>D </a:t>
                </a:r>
              </a:p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70" name="Oval 50">
                <a:extLst>
                  <a:ext uri="{FF2B5EF4-FFF2-40B4-BE49-F238E27FC236}">
                    <a16:creationId xmlns:a16="http://schemas.microsoft.com/office/drawing/2014/main" xmlns="" id="{B3593349-6765-4051-9A69-779F7512A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2160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en-US" sz="1800"/>
              </a:p>
            </p:txBody>
          </p:sp>
          <p:sp>
            <p:nvSpPr>
              <p:cNvPr id="18471" name="Text Box 51">
                <a:extLst>
                  <a:ext uri="{FF2B5EF4-FFF2-40B4-BE49-F238E27FC236}">
                    <a16:creationId xmlns:a16="http://schemas.microsoft.com/office/drawing/2014/main" xmlns="" id="{5661AB38-9489-419A-844B-7028D80E0C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206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8472" name="Line 52">
                <a:extLst>
                  <a:ext uri="{FF2B5EF4-FFF2-40B4-BE49-F238E27FC236}">
                    <a16:creationId xmlns:a16="http://schemas.microsoft.com/office/drawing/2014/main" xmlns="" id="{76C7F238-2106-4BA7-8721-04C5DA927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99" y="2069"/>
                <a:ext cx="182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53">
                <a:extLst>
                  <a:ext uri="{FF2B5EF4-FFF2-40B4-BE49-F238E27FC236}">
                    <a16:creationId xmlns:a16="http://schemas.microsoft.com/office/drawing/2014/main" xmlns="" id="{13DFD6D1-32B0-44B4-9EEB-7D7794434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1" y="2205"/>
                <a:ext cx="9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54">
                <a:extLst>
                  <a:ext uri="{FF2B5EF4-FFF2-40B4-BE49-F238E27FC236}">
                    <a16:creationId xmlns:a16="http://schemas.microsoft.com/office/drawing/2014/main" xmlns="" id="{359C5418-C127-4363-A687-141A1FFDC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205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55">
                <a:extLst>
                  <a:ext uri="{FF2B5EF4-FFF2-40B4-BE49-F238E27FC236}">
                    <a16:creationId xmlns:a16="http://schemas.microsoft.com/office/drawing/2014/main" xmlns="" id="{F2DE8525-72D6-4436-A0C9-6B8B3716E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979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Text Box 56">
                <a:extLst>
                  <a:ext uri="{FF2B5EF4-FFF2-40B4-BE49-F238E27FC236}">
                    <a16:creationId xmlns:a16="http://schemas.microsoft.com/office/drawing/2014/main" xmlns="" id="{21BBAAB1-BE64-4394-A5CC-CF7AB1701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020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D C B E</a:t>
                </a:r>
              </a:p>
            </p:txBody>
          </p:sp>
          <p:sp>
            <p:nvSpPr>
              <p:cNvPr id="18477" name="Text Box 57">
                <a:extLst>
                  <a:ext uri="{FF2B5EF4-FFF2-40B4-BE49-F238E27FC236}">
                    <a16:creationId xmlns:a16="http://schemas.microsoft.com/office/drawing/2014/main" xmlns="" id="{6153953A-1669-4D9F-96AA-11B9B2E95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1" y="2251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grpSp>
            <p:nvGrpSpPr>
              <p:cNvPr id="18478" name="Group 58">
                <a:extLst>
                  <a:ext uri="{FF2B5EF4-FFF2-40B4-BE49-F238E27FC236}">
                    <a16:creationId xmlns:a16="http://schemas.microsoft.com/office/drawing/2014/main" xmlns="" id="{3139AD31-A361-49D0-931A-6EC58B832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1706"/>
                <a:ext cx="514" cy="408"/>
                <a:chOff x="3954" y="3158"/>
                <a:chExt cx="514" cy="499"/>
              </a:xfrm>
            </p:grpSpPr>
            <p:sp>
              <p:nvSpPr>
                <p:cNvPr id="18483" name="Freeform 59">
                  <a:extLst>
                    <a:ext uri="{FF2B5EF4-FFF2-40B4-BE49-F238E27FC236}">
                      <a16:creationId xmlns:a16="http://schemas.microsoft.com/office/drawing/2014/main" xmlns="" id="{7B187928-64F8-473D-82AD-795708A5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3158"/>
                  <a:ext cx="378" cy="272"/>
                </a:xfrm>
                <a:custGeom>
                  <a:avLst/>
                  <a:gdLst>
                    <a:gd name="T0" fmla="*/ 378 w 378"/>
                    <a:gd name="T1" fmla="*/ 0 h 272"/>
                    <a:gd name="T2" fmla="*/ 15 w 378"/>
                    <a:gd name="T3" fmla="*/ 45 h 272"/>
                    <a:gd name="T4" fmla="*/ 287 w 378"/>
                    <a:gd name="T5" fmla="*/ 272 h 272"/>
                    <a:gd name="T6" fmla="*/ 0 60000 65536"/>
                    <a:gd name="T7" fmla="*/ 0 60000 65536"/>
                    <a:gd name="T8" fmla="*/ 0 60000 65536"/>
                    <a:gd name="T9" fmla="*/ 0 w 378"/>
                    <a:gd name="T10" fmla="*/ 0 h 272"/>
                    <a:gd name="T11" fmla="*/ 378 w 378"/>
                    <a:gd name="T12" fmla="*/ 272 h 2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" h="272">
                      <a:moveTo>
                        <a:pt x="378" y="0"/>
                      </a:moveTo>
                      <a:cubicBezTo>
                        <a:pt x="204" y="0"/>
                        <a:pt x="30" y="0"/>
                        <a:pt x="15" y="45"/>
                      </a:cubicBezTo>
                      <a:cubicBezTo>
                        <a:pt x="0" y="90"/>
                        <a:pt x="242" y="227"/>
                        <a:pt x="287" y="2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4" name="Freeform 60">
                  <a:extLst>
                    <a:ext uri="{FF2B5EF4-FFF2-40B4-BE49-F238E27FC236}">
                      <a16:creationId xmlns:a16="http://schemas.microsoft.com/office/drawing/2014/main" xmlns="" id="{B7693ED0-4E10-4052-A5F7-4D83FED99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090" y="3385"/>
                  <a:ext cx="378" cy="272"/>
                </a:xfrm>
                <a:custGeom>
                  <a:avLst/>
                  <a:gdLst>
                    <a:gd name="T0" fmla="*/ 378 w 378"/>
                    <a:gd name="T1" fmla="*/ 0 h 272"/>
                    <a:gd name="T2" fmla="*/ 15 w 378"/>
                    <a:gd name="T3" fmla="*/ 45 h 272"/>
                    <a:gd name="T4" fmla="*/ 287 w 378"/>
                    <a:gd name="T5" fmla="*/ 272 h 272"/>
                    <a:gd name="T6" fmla="*/ 0 60000 65536"/>
                    <a:gd name="T7" fmla="*/ 0 60000 65536"/>
                    <a:gd name="T8" fmla="*/ 0 60000 65536"/>
                    <a:gd name="T9" fmla="*/ 0 w 378"/>
                    <a:gd name="T10" fmla="*/ 0 h 272"/>
                    <a:gd name="T11" fmla="*/ 378 w 378"/>
                    <a:gd name="T12" fmla="*/ 272 h 2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" h="272">
                      <a:moveTo>
                        <a:pt x="378" y="0"/>
                      </a:moveTo>
                      <a:cubicBezTo>
                        <a:pt x="204" y="0"/>
                        <a:pt x="30" y="0"/>
                        <a:pt x="15" y="45"/>
                      </a:cubicBezTo>
                      <a:cubicBezTo>
                        <a:pt x="0" y="90"/>
                        <a:pt x="242" y="227"/>
                        <a:pt x="287" y="272"/>
                      </a:cubicBez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79" name="Text Box 61">
                <a:extLst>
                  <a:ext uri="{FF2B5EF4-FFF2-40B4-BE49-F238E27FC236}">
                    <a16:creationId xmlns:a16="http://schemas.microsoft.com/office/drawing/2014/main" xmlns="" id="{BDFDEA4D-6D0A-48B4-97EA-FC850512F8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" y="1706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D</a:t>
                </a:r>
              </a:p>
            </p:txBody>
          </p:sp>
          <p:sp>
            <p:nvSpPr>
              <p:cNvPr id="18480" name="Text Box 62">
                <a:extLst>
                  <a:ext uri="{FF2B5EF4-FFF2-40B4-BE49-F238E27FC236}">
                    <a16:creationId xmlns:a16="http://schemas.microsoft.com/office/drawing/2014/main" xmlns="" id="{46D4881C-395F-4FE9-AC36-CAB1A9263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" y="1525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E</a:t>
                </a:r>
              </a:p>
            </p:txBody>
          </p:sp>
          <p:sp>
            <p:nvSpPr>
              <p:cNvPr id="18481" name="Text Box 63">
                <a:extLst>
                  <a:ext uri="{FF2B5EF4-FFF2-40B4-BE49-F238E27FC236}">
                    <a16:creationId xmlns:a16="http://schemas.microsoft.com/office/drawing/2014/main" xmlns="" id="{25C66691-FE01-4DE5-88FB-D90DB8258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4" y="211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E</a:t>
                </a:r>
              </a:p>
            </p:txBody>
          </p:sp>
          <p:sp>
            <p:nvSpPr>
              <p:cNvPr id="18482" name="Text Box 64">
                <a:extLst>
                  <a:ext uri="{FF2B5EF4-FFF2-40B4-BE49-F238E27FC236}">
                    <a16:creationId xmlns:a16="http://schemas.microsoft.com/office/drawing/2014/main" xmlns="" id="{2E79AD86-2AB6-4ECE-8CF3-58861E8574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0" y="1797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</p:grpSp>
        <p:sp>
          <p:nvSpPr>
            <p:cNvPr id="18459" name="Text Box 64">
              <a:extLst>
                <a:ext uri="{FF2B5EF4-FFF2-40B4-BE49-F238E27FC236}">
                  <a16:creationId xmlns:a16="http://schemas.microsoft.com/office/drawing/2014/main" xmlns="" id="{D90F8522-ED17-4387-AC9E-2A728CD2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128" y="3212976"/>
              <a:ext cx="2873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</p:grpSp>
      <p:sp>
        <p:nvSpPr>
          <p:cNvPr id="42083" name="Line 99">
            <a:extLst>
              <a:ext uri="{FF2B5EF4-FFF2-40B4-BE49-F238E27FC236}">
                <a16:creationId xmlns:a16="http://schemas.microsoft.com/office/drawing/2014/main" xmlns="" id="{1953CC47-DF52-4E6E-B119-D6BF2EE9F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348288"/>
            <a:ext cx="1150937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1" name="Oval 107">
            <a:extLst>
              <a:ext uri="{FF2B5EF4-FFF2-40B4-BE49-F238E27FC236}">
                <a16:creationId xmlns:a16="http://schemas.microsoft.com/office/drawing/2014/main" xmlns="" id="{95FB70CF-529F-433B-AA52-ED8F734A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2768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085" name="Line 101">
            <a:extLst>
              <a:ext uri="{FF2B5EF4-FFF2-40B4-BE49-F238E27FC236}">
                <a16:creationId xmlns:a16="http://schemas.microsoft.com/office/drawing/2014/main" xmlns="" id="{6D686AE1-F3FF-4A55-A474-3D26614C3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6003925"/>
            <a:ext cx="1079500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2" name="Oval 108">
            <a:extLst>
              <a:ext uri="{FF2B5EF4-FFF2-40B4-BE49-F238E27FC236}">
                <a16:creationId xmlns:a16="http://schemas.microsoft.com/office/drawing/2014/main" xmlns="" id="{D35CEFD4-C6DE-4089-91C7-95AA5E96C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9324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2049" grpId="0"/>
      <p:bldP spid="42089" grpId="0"/>
      <p:bldP spid="42090" grpId="0" animBg="1"/>
      <p:bldP spid="42093" grpId="0" animBg="1"/>
      <p:bldP spid="42094" grpId="0"/>
      <p:bldP spid="42095" grpId="0"/>
      <p:bldP spid="42096" grpId="0"/>
      <p:bldP spid="42091" grpId="0" animBg="1"/>
      <p:bldP spid="420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266DE299-3940-4271-85D6-6E4378557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15900"/>
            <a:ext cx="5184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3000"/>
              <a:t>טרנסלוקציה (</a:t>
            </a:r>
            <a:r>
              <a:rPr lang="en-US" altLang="en-US" sz="3000"/>
              <a:t>Translocation</a:t>
            </a:r>
            <a:r>
              <a:rPr lang="he-IL" altLang="en-US" sz="3000"/>
              <a:t>)</a:t>
            </a:r>
            <a:endParaRPr lang="en-US" altLang="en-US" sz="3000"/>
          </a:p>
        </p:txBody>
      </p:sp>
      <p:pic>
        <p:nvPicPr>
          <p:cNvPr id="19459" name="Picture 3" descr="balancedtranslocation">
            <a:extLst>
              <a:ext uri="{FF2B5EF4-FFF2-40B4-BE49-F238E27FC236}">
                <a16:creationId xmlns:a16="http://schemas.microsoft.com/office/drawing/2014/main" xmlns="" id="{AFED087B-ED2A-42D2-8E1E-90D8142E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9509" r="40399" b="19643"/>
          <a:stretch>
            <a:fillRect/>
          </a:stretch>
        </p:blipFill>
        <p:spPr bwMode="auto">
          <a:xfrm>
            <a:off x="3346450" y="908050"/>
            <a:ext cx="28813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D4A58FF2-0C3C-447D-A283-AF5981E669AE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060575"/>
            <a:ext cx="2016125" cy="4040188"/>
            <a:chOff x="748" y="1298"/>
            <a:chExt cx="1270" cy="2545"/>
          </a:xfrm>
        </p:grpSpPr>
        <p:sp>
          <p:nvSpPr>
            <p:cNvPr id="19466" name="AutoShape 5">
              <a:extLst>
                <a:ext uri="{FF2B5EF4-FFF2-40B4-BE49-F238E27FC236}">
                  <a16:creationId xmlns:a16="http://schemas.microsoft.com/office/drawing/2014/main" xmlns="" id="{AAAA4B96-6839-4D2D-9BE9-691CE8BFB7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37" y="1207"/>
              <a:ext cx="590" cy="7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1 w 21600"/>
                <a:gd name="T13" fmla="*/ 2910 h 21600"/>
                <a:gd name="T14" fmla="*/ 18232 w 21600"/>
                <a:gd name="T15" fmla="*/ 9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67" name="Picture 6" descr="unbalancedtranslocation">
              <a:extLst>
                <a:ext uri="{FF2B5EF4-FFF2-40B4-BE49-F238E27FC236}">
                  <a16:creationId xmlns:a16="http://schemas.microsoft.com/office/drawing/2014/main" xmlns="" id="{A14A5752-FACC-4798-B3F3-715C0E58F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2" t="56169" r="44286" b="815"/>
            <a:stretch>
              <a:fillRect/>
            </a:stretch>
          </p:blipFill>
          <p:spPr bwMode="auto">
            <a:xfrm>
              <a:off x="1202" y="1979"/>
              <a:ext cx="544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7">
              <a:extLst>
                <a:ext uri="{FF2B5EF4-FFF2-40B4-BE49-F238E27FC236}">
                  <a16:creationId xmlns:a16="http://schemas.microsoft.com/office/drawing/2014/main" xmlns="" id="{0F3FB127-AAB7-46DC-9921-BC1590730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612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1800"/>
                <a:t>לא רציפרוקאלית</a:t>
              </a:r>
              <a:endParaRPr lang="en-US" altLang="en-US" sz="1800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85C581F5-1085-4205-87E8-21A82C51596A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2060575"/>
            <a:ext cx="1657350" cy="3967163"/>
            <a:chOff x="3923" y="1298"/>
            <a:chExt cx="1044" cy="2499"/>
          </a:xfrm>
        </p:grpSpPr>
        <p:sp>
          <p:nvSpPr>
            <p:cNvPr id="19462" name="AutoShape 9">
              <a:extLst>
                <a:ext uri="{FF2B5EF4-FFF2-40B4-BE49-F238E27FC236}">
                  <a16:creationId xmlns:a16="http://schemas.microsoft.com/office/drawing/2014/main" xmlns="" id="{22CA31E7-2056-4FCB-BA9A-F08D2FB64B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59" y="1207"/>
              <a:ext cx="590" cy="7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1 w 21600"/>
                <a:gd name="T13" fmla="*/ 2910 h 21600"/>
                <a:gd name="T14" fmla="*/ 18232 w 21600"/>
                <a:gd name="T15" fmla="*/ 9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3" name="Group 10">
              <a:extLst>
                <a:ext uri="{FF2B5EF4-FFF2-40B4-BE49-F238E27FC236}">
                  <a16:creationId xmlns:a16="http://schemas.microsoft.com/office/drawing/2014/main" xmlns="" id="{F1F2C0FE-67EB-4AD0-B214-AE17B34A4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933"/>
              <a:ext cx="1044" cy="1864"/>
              <a:chOff x="3923" y="1933"/>
              <a:chExt cx="1044" cy="1864"/>
            </a:xfrm>
          </p:grpSpPr>
          <p:pic>
            <p:nvPicPr>
              <p:cNvPr id="19464" name="Picture 11" descr="balancedtranslocation">
                <a:extLst>
                  <a:ext uri="{FF2B5EF4-FFF2-40B4-BE49-F238E27FC236}">
                    <a16:creationId xmlns:a16="http://schemas.microsoft.com/office/drawing/2014/main" xmlns="" id="{30CC3519-8B95-4D5A-BB29-329ACE69D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37" t="9509" r="6160" b="19643"/>
              <a:stretch>
                <a:fillRect/>
              </a:stretch>
            </p:blipFill>
            <p:spPr bwMode="auto">
              <a:xfrm>
                <a:off x="4241" y="1933"/>
                <a:ext cx="636" cy="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5" name="Text Box 12">
                <a:extLst>
                  <a:ext uri="{FF2B5EF4-FFF2-40B4-BE49-F238E27FC236}">
                    <a16:creationId xmlns:a16="http://schemas.microsoft.com/office/drawing/2014/main" xmlns="" id="{1CF336E7-91F6-42ED-8247-AF0D6D6C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3566"/>
                <a:ext cx="10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he-IL" altLang="en-US" sz="1800"/>
                  <a:t>רציפרוקאלית</a:t>
                </a:r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anslocation">
            <a:extLst>
              <a:ext uri="{FF2B5EF4-FFF2-40B4-BE49-F238E27FC236}">
                <a16:creationId xmlns:a16="http://schemas.microsoft.com/office/drawing/2014/main" xmlns="" id="{601DAFCE-1658-4F81-A1EF-B2BA74DA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b="71237"/>
          <a:stretch>
            <a:fillRect/>
          </a:stretch>
        </p:blipFill>
        <p:spPr bwMode="auto">
          <a:xfrm>
            <a:off x="1468438" y="1139825"/>
            <a:ext cx="61928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xmlns="" id="{1BF2C1E7-F815-49E5-8892-535710A2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65113"/>
            <a:ext cx="8642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en-US" sz="4400"/>
              <a:t>טרנסלוקציה רציפרוקאלית בהטרוזיגוט</a:t>
            </a:r>
            <a:endParaRPr lang="en-US" altLang="en-US" sz="440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4C0E7A10-847B-4A78-AB84-44E450D41E8E}"/>
              </a:ext>
            </a:extLst>
          </p:cNvPr>
          <p:cNvGrpSpPr>
            <a:grpSpLocks/>
          </p:cNvGrpSpPr>
          <p:nvPr/>
        </p:nvGrpSpPr>
        <p:grpSpPr bwMode="auto">
          <a:xfrm>
            <a:off x="3403333" y="3422062"/>
            <a:ext cx="2879725" cy="2424112"/>
            <a:chOff x="3833" y="2115"/>
            <a:chExt cx="1814" cy="1527"/>
          </a:xfrm>
        </p:grpSpPr>
        <p:pic>
          <p:nvPicPr>
            <p:cNvPr id="20487" name="Picture 6" descr="translocation">
              <a:extLst>
                <a:ext uri="{FF2B5EF4-FFF2-40B4-BE49-F238E27FC236}">
                  <a16:creationId xmlns:a16="http://schemas.microsoft.com/office/drawing/2014/main" xmlns="" id="{C59E748E-0744-4275-9445-44BD74F4C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5" t="28056" r="16095" b="40018"/>
            <a:stretch>
              <a:fillRect/>
            </a:stretch>
          </p:blipFill>
          <p:spPr bwMode="auto">
            <a:xfrm>
              <a:off x="3833" y="2115"/>
              <a:ext cx="181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7">
              <a:extLst>
                <a:ext uri="{FF2B5EF4-FFF2-40B4-BE49-F238E27FC236}">
                  <a16:creationId xmlns:a16="http://schemas.microsoft.com/office/drawing/2014/main" xmlns="" id="{C449C5EA-1EDB-4266-B4A4-BEA7F3545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3411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1800"/>
                <a:t>סידור בשלב ההכפלה</a:t>
              </a:r>
              <a:endParaRPr lang="en-US" altLang="en-US" sz="1800"/>
            </a:p>
          </p:txBody>
        </p:sp>
      </p:grpSp>
      <p:sp>
        <p:nvSpPr>
          <p:cNvPr id="16392" name="Line 8">
            <a:extLst>
              <a:ext uri="{FF2B5EF4-FFF2-40B4-BE49-F238E27FC236}">
                <a16:creationId xmlns:a16="http://schemas.microsoft.com/office/drawing/2014/main" xmlns="" id="{C84C2A6C-A740-4621-B724-BA91E7057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1" y="2708275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xmlns="" id="{489A5983-29F5-41EF-B1F3-4753706B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0200"/>
            <a:ext cx="464661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xmlns="" id="{D501B889-D24A-4CB0-A5A4-34789EEF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1047" r="61197" b="66972"/>
          <a:stretch>
            <a:fillRect/>
          </a:stretch>
        </p:blipFill>
        <p:spPr bwMode="auto">
          <a:xfrm>
            <a:off x="6084888" y="620713"/>
            <a:ext cx="29083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xmlns="" id="{8CB675F2-0BC4-4CEC-8EE8-1315A1F6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8" t="10172" r="7326" b="67525"/>
          <a:stretch>
            <a:fillRect/>
          </a:stretch>
        </p:blipFill>
        <p:spPr bwMode="auto">
          <a:xfrm>
            <a:off x="106363" y="836613"/>
            <a:ext cx="23050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11F0EA96-32AC-4C4C-B1B8-7528703E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3450" r="36771" b="60674"/>
          <a:stretch>
            <a:fillRect/>
          </a:stretch>
        </p:blipFill>
        <p:spPr bwMode="auto">
          <a:xfrm>
            <a:off x="323850" y="3429000"/>
            <a:ext cx="18192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E31FD6DA-75EC-438B-87DE-D6ECB2AE75A4}"/>
              </a:ext>
            </a:extLst>
          </p:cNvPr>
          <p:cNvCxnSpPr/>
          <p:nvPr/>
        </p:nvCxnSpPr>
        <p:spPr>
          <a:xfrm>
            <a:off x="1979613" y="2276475"/>
            <a:ext cx="792162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44BF3F8-416E-43F2-A4ED-2D72246CE898}"/>
              </a:ext>
            </a:extLst>
          </p:cNvPr>
          <p:cNvCxnSpPr/>
          <p:nvPr/>
        </p:nvCxnSpPr>
        <p:spPr>
          <a:xfrm flipV="1">
            <a:off x="2051050" y="3933825"/>
            <a:ext cx="2016125" cy="790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E8D8F69-9207-4F41-8E2C-E1E6042B6FF2}"/>
              </a:ext>
            </a:extLst>
          </p:cNvPr>
          <p:cNvCxnSpPr/>
          <p:nvPr/>
        </p:nvCxnSpPr>
        <p:spPr>
          <a:xfrm flipH="1">
            <a:off x="6732588" y="2276475"/>
            <a:ext cx="325437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xmlns="" id="{989B1662-B4DD-492D-9061-F4F225E5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41838"/>
            <a:ext cx="720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Q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xmlns="" id="{30B1AAA0-F2C1-4F2C-8E88-43E3EC79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021388"/>
            <a:ext cx="431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xmlns="" id="{91F1F317-23AC-40AC-9BDA-5CA82B700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155733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P Q R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xmlns="" id="{D6A75FDF-8DD6-4566-B9FD-A9F876AE4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244475"/>
            <a:ext cx="8623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3. גנים על כרומוזום </a:t>
            </a:r>
            <a:r>
              <a:rPr lang="en-US" altLang="en-US" sz="1800"/>
              <a:t>I</a:t>
            </a:r>
            <a:r>
              <a:rPr lang="he-IL" altLang="en-US" sz="1800"/>
              <a:t> של תירס מסודרים כך, </a:t>
            </a:r>
            <a:r>
              <a:rPr lang="en-US" altLang="en-US" sz="1800"/>
              <a:t>ABCDEF</a:t>
            </a:r>
            <a:r>
              <a:rPr lang="he-IL" altLang="en-US" sz="1800"/>
              <a:t>. על כרומוזום </a:t>
            </a:r>
            <a:r>
              <a:rPr lang="en-US" altLang="en-US" sz="1800"/>
              <a:t>II</a:t>
            </a:r>
            <a:r>
              <a:rPr lang="he-IL" altLang="en-US" sz="1800"/>
              <a:t> הגנים מסודרים בצורה הבאה, </a:t>
            </a:r>
            <a:r>
              <a:rPr lang="en-US" altLang="en-US" sz="1800"/>
              <a:t>MNOPQR</a:t>
            </a:r>
            <a:r>
              <a:rPr lang="he-IL" altLang="en-US" sz="1800"/>
              <a:t>. בעקבות טרנסלוקציה רציפרוקלית נוצר סדר חדש של הגנים, </a:t>
            </a:r>
            <a:r>
              <a:rPr lang="en-US" altLang="en-US" sz="1800"/>
              <a:t>ABCPQR</a:t>
            </a:r>
            <a:r>
              <a:rPr lang="he-IL" altLang="en-US" sz="1800"/>
              <a:t> ו-</a:t>
            </a:r>
            <a:r>
              <a:rPr lang="en-US" altLang="en-US" sz="1800"/>
              <a:t>MNODEF</a:t>
            </a:r>
            <a:r>
              <a:rPr lang="he-IL" altLang="en-US" sz="1800"/>
              <a:t>. ציירו את סידור הכרומוזומים במיוזה אצל פרטים מדור </a:t>
            </a:r>
            <a:r>
              <a:rPr lang="en-US" altLang="en-US" sz="1800"/>
              <a:t>F1</a:t>
            </a:r>
            <a:r>
              <a:rPr lang="he-IL" altLang="en-US" sz="1800"/>
              <a:t> שנוצרו מהכלאת שני הומוזיגוטים (צמח אחד עם צורת כרומוזומים רגילה והשני עם הצורה החדשה).</a:t>
            </a:r>
            <a:endParaRPr lang="en-US" altLang="en-US" sz="1800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xmlns="" id="{AD0ACFC6-8AAB-4ECB-AED1-A0535C1C3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270125"/>
            <a:ext cx="1512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xmlns="" id="{2EA0E571-9220-4AD4-9E34-D12A0D7F2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2276475"/>
            <a:ext cx="1512887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xmlns="" id="{320F53C6-C844-474F-8A88-AF8AAE79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097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D E F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xmlns="" id="{0B1E4418-F922-4FF7-AEB1-DA2A40C2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9161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P Q R</a:t>
            </a:r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xmlns="" id="{1B9F1175-6B3E-442A-9632-AB34AAA5F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191770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>
            <a:extLst>
              <a:ext uri="{FF2B5EF4-FFF2-40B4-BE49-F238E27FC236}">
                <a16:creationId xmlns:a16="http://schemas.microsoft.com/office/drawing/2014/main" xmlns="" id="{457CD34A-1A4F-425D-8A69-8BDBF3259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227647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>
            <a:extLst>
              <a:ext uri="{FF2B5EF4-FFF2-40B4-BE49-F238E27FC236}">
                <a16:creationId xmlns:a16="http://schemas.microsoft.com/office/drawing/2014/main" xmlns="" id="{E841FD70-564B-4157-93F4-C0D621DCE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2276475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>
            <a:extLst>
              <a:ext uri="{FF2B5EF4-FFF2-40B4-BE49-F238E27FC236}">
                <a16:creationId xmlns:a16="http://schemas.microsoft.com/office/drawing/2014/main" xmlns="" id="{AE55DFBA-5164-49DE-B7D2-202936E2C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1917700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xmlns="" id="{BA907345-22ED-480D-89E5-CC54B711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90976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D E F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xmlns="" id="{66C43CD1-4C10-4E33-B3FD-1A6ABC203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1135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43024" name="Oval 16">
            <a:extLst>
              <a:ext uri="{FF2B5EF4-FFF2-40B4-BE49-F238E27FC236}">
                <a16:creationId xmlns:a16="http://schemas.microsoft.com/office/drawing/2014/main" xmlns="" id="{630EA41D-A6F8-4EBD-87ED-5E6F909B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365625"/>
            <a:ext cx="2663825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xmlns="" id="{34B4F164-98AC-4147-9E2E-FB58315F5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44512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xmlns="" id="{B5F8C89E-450E-4EFB-835E-B3B31E909365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39406" y="5014119"/>
            <a:ext cx="86518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xmlns="" id="{95DF67D6-CD1A-4F26-80B6-1673398A4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5563" y="573405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0">
            <a:extLst>
              <a:ext uri="{FF2B5EF4-FFF2-40B4-BE49-F238E27FC236}">
                <a16:creationId xmlns:a16="http://schemas.microsoft.com/office/drawing/2014/main" xmlns="" id="{2F58B429-ECAA-45EA-A764-78179777C9C2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03687" y="6202363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Rectangle 21">
            <a:extLst>
              <a:ext uri="{FF2B5EF4-FFF2-40B4-BE49-F238E27FC236}">
                <a16:creationId xmlns:a16="http://schemas.microsoft.com/office/drawing/2014/main" xmlns="" id="{5EA9670A-4C4E-49BC-824F-8E1E766D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565943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B C</a:t>
            </a:r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xmlns="" id="{34ABD25E-BD2F-4318-9008-178FD7099846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426744" y="5014119"/>
            <a:ext cx="86518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3">
            <a:extLst>
              <a:ext uri="{FF2B5EF4-FFF2-40B4-BE49-F238E27FC236}">
                <a16:creationId xmlns:a16="http://schemas.microsoft.com/office/drawing/2014/main" xmlns="" id="{0283DE8B-FE8C-4F24-A7A9-0F7931D41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445125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Text Box 24">
            <a:extLst>
              <a:ext uri="{FF2B5EF4-FFF2-40B4-BE49-F238E27FC236}">
                <a16:creationId xmlns:a16="http://schemas.microsoft.com/office/drawing/2014/main" xmlns="" id="{D3B6447E-51F5-422B-B269-B9D45CD3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538663"/>
            <a:ext cx="720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Q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3033" name="Line 25">
            <a:extLst>
              <a:ext uri="{FF2B5EF4-FFF2-40B4-BE49-F238E27FC236}">
                <a16:creationId xmlns:a16="http://schemas.microsoft.com/office/drawing/2014/main" xmlns="" id="{683D75B9-AD0E-4BF2-8CD9-32BEA34B50B9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408487" y="6202363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Text Box 26">
            <a:extLst>
              <a:ext uri="{FF2B5EF4-FFF2-40B4-BE49-F238E27FC236}">
                <a16:creationId xmlns:a16="http://schemas.microsoft.com/office/drawing/2014/main" xmlns="" id="{3AC8D827-F412-48A1-ADF8-F50AF2B0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6034088"/>
            <a:ext cx="431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 </a:t>
            </a:r>
          </a:p>
        </p:txBody>
      </p:sp>
      <p:sp>
        <p:nvSpPr>
          <p:cNvPr id="43035" name="Line 27">
            <a:extLst>
              <a:ext uri="{FF2B5EF4-FFF2-40B4-BE49-F238E27FC236}">
                <a16:creationId xmlns:a16="http://schemas.microsoft.com/office/drawing/2014/main" xmlns="" id="{F5444DC9-EB8C-49A3-BA3B-5ADF6DEB2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34050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Rectangle 28">
            <a:extLst>
              <a:ext uri="{FF2B5EF4-FFF2-40B4-BE49-F238E27FC236}">
                <a16:creationId xmlns:a16="http://schemas.microsoft.com/office/drawing/2014/main" xmlns="" id="{700E01E6-0AB1-43C7-9A36-9A28C9F7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56642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N M</a:t>
            </a:r>
          </a:p>
        </p:txBody>
      </p:sp>
      <p:sp>
        <p:nvSpPr>
          <p:cNvPr id="43037" name="Text Box 29">
            <a:extLst>
              <a:ext uri="{FF2B5EF4-FFF2-40B4-BE49-F238E27FC236}">
                <a16:creationId xmlns:a16="http://schemas.microsoft.com/office/drawing/2014/main" xmlns="" id="{480901F0-5474-4C4E-9090-B63F2047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292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F1- MEIOSIS</a:t>
            </a:r>
          </a:p>
        </p:txBody>
      </p:sp>
      <p:sp>
        <p:nvSpPr>
          <p:cNvPr id="43038" name="Line 30">
            <a:extLst>
              <a:ext uri="{FF2B5EF4-FFF2-40B4-BE49-F238E27FC236}">
                <a16:creationId xmlns:a16="http://schemas.microsoft.com/office/drawing/2014/main" xmlns="" id="{D5586007-10CC-4634-B1B7-697132AB7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Text Box 31">
            <a:extLst>
              <a:ext uri="{FF2B5EF4-FFF2-40B4-BE49-F238E27FC236}">
                <a16:creationId xmlns:a16="http://schemas.microsoft.com/office/drawing/2014/main" xmlns="" id="{AD30ADBA-DB24-40E9-9697-C9BCE5C8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134" y="3312168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 B C P Q R</a:t>
            </a:r>
          </a:p>
        </p:txBody>
      </p:sp>
      <p:sp>
        <p:nvSpPr>
          <p:cNvPr id="43040" name="Line 32">
            <a:extLst>
              <a:ext uri="{FF2B5EF4-FFF2-40B4-BE49-F238E27FC236}">
                <a16:creationId xmlns:a16="http://schemas.microsoft.com/office/drawing/2014/main" xmlns="" id="{559DA995-3D0B-4FBB-8DC1-D2E11DE03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284538"/>
            <a:ext cx="1512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33">
            <a:extLst>
              <a:ext uri="{FF2B5EF4-FFF2-40B4-BE49-F238E27FC236}">
                <a16:creationId xmlns:a16="http://schemas.microsoft.com/office/drawing/2014/main" xmlns="" id="{78B5A98C-5E31-4DC2-A2E6-DAE5402D4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700" y="3287713"/>
            <a:ext cx="151288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Text Box 34">
            <a:extLst>
              <a:ext uri="{FF2B5EF4-FFF2-40B4-BE49-F238E27FC236}">
                <a16:creationId xmlns:a16="http://schemas.microsoft.com/office/drawing/2014/main" xmlns="" id="{2CB97843-A0D8-4A88-9FDC-C451FB1C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D E F</a:t>
            </a:r>
          </a:p>
        </p:txBody>
      </p:sp>
      <p:sp>
        <p:nvSpPr>
          <p:cNvPr id="43043" name="Text Box 35">
            <a:extLst>
              <a:ext uri="{FF2B5EF4-FFF2-40B4-BE49-F238E27FC236}">
                <a16:creationId xmlns:a16="http://schemas.microsoft.com/office/drawing/2014/main" xmlns="" id="{9F001696-1B3D-4A14-A33E-C104BC5A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715" y="292417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M N O P Q R</a:t>
            </a:r>
          </a:p>
        </p:txBody>
      </p:sp>
      <p:sp>
        <p:nvSpPr>
          <p:cNvPr id="43044" name="Line 36">
            <a:extLst>
              <a:ext uri="{FF2B5EF4-FFF2-40B4-BE49-F238E27FC236}">
                <a16:creationId xmlns:a16="http://schemas.microsoft.com/office/drawing/2014/main" xmlns="" id="{E17D37C2-976B-42CA-AA75-C7027A8F2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8159" y="3672531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37">
            <a:extLst>
              <a:ext uri="{FF2B5EF4-FFF2-40B4-BE49-F238E27FC236}">
                <a16:creationId xmlns:a16="http://schemas.microsoft.com/office/drawing/2014/main" xmlns="" id="{A73BE644-3CD6-48BD-A8D6-0F4E827D5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0575" y="3672531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38">
            <a:extLst>
              <a:ext uri="{FF2B5EF4-FFF2-40B4-BE49-F238E27FC236}">
                <a16:creationId xmlns:a16="http://schemas.microsoft.com/office/drawing/2014/main" xmlns="" id="{74858097-4007-418A-BBC8-9E354898E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850" y="3672531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39">
            <a:extLst>
              <a:ext uri="{FF2B5EF4-FFF2-40B4-BE49-F238E27FC236}">
                <a16:creationId xmlns:a16="http://schemas.microsoft.com/office/drawing/2014/main" xmlns="" id="{F602CD35-F73D-4BFF-8014-85B465F0F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8884" y="3672531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Text Box 40">
            <a:extLst>
              <a:ext uri="{FF2B5EF4-FFF2-40B4-BE49-F238E27FC236}">
                <a16:creationId xmlns:a16="http://schemas.microsoft.com/office/drawing/2014/main" xmlns="" id="{92D6581B-0F60-49C1-82A5-CC504D99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993" y="3294812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M N O D E F</a:t>
            </a:r>
          </a:p>
        </p:txBody>
      </p:sp>
      <p:sp>
        <p:nvSpPr>
          <p:cNvPr id="43049" name="Line 41">
            <a:extLst>
              <a:ext uri="{FF2B5EF4-FFF2-40B4-BE49-F238E27FC236}">
                <a16:creationId xmlns:a16="http://schemas.microsoft.com/office/drawing/2014/main" xmlns="" id="{1B80664F-5058-4A57-A7D4-FA46FB718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1916113"/>
            <a:ext cx="1512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Text Box 42">
            <a:extLst>
              <a:ext uri="{FF2B5EF4-FFF2-40B4-BE49-F238E27FC236}">
                <a16:creationId xmlns:a16="http://schemas.microsoft.com/office/drawing/2014/main" xmlns="" id="{B35569C5-CC79-470C-98B6-3C3327CE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49400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D E F</a:t>
            </a:r>
          </a:p>
        </p:txBody>
      </p:sp>
      <p:sp>
        <p:nvSpPr>
          <p:cNvPr id="43051" name="Line 43">
            <a:extLst>
              <a:ext uri="{FF2B5EF4-FFF2-40B4-BE49-F238E27FC236}">
                <a16:creationId xmlns:a16="http://schemas.microsoft.com/office/drawing/2014/main" xmlns="" id="{B41CCE9F-D6BF-4DA9-B8E9-79F723440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1916113"/>
            <a:ext cx="1512887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2" name="Text Box 44">
            <a:extLst>
              <a:ext uri="{FF2B5EF4-FFF2-40B4-BE49-F238E27FC236}">
                <a16:creationId xmlns:a16="http://schemas.microsoft.com/office/drawing/2014/main" xmlns="" id="{0962D268-8E62-40E4-92C8-5D8AC317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54463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P Q R</a:t>
            </a:r>
          </a:p>
        </p:txBody>
      </p:sp>
      <p:sp>
        <p:nvSpPr>
          <p:cNvPr id="43053" name="Text Box 45">
            <a:extLst>
              <a:ext uri="{FF2B5EF4-FFF2-40B4-BE49-F238E27FC236}">
                <a16:creationId xmlns:a16="http://schemas.microsoft.com/office/drawing/2014/main" xmlns="" id="{C6EBC569-BEC9-46DE-ADA4-C2B86E93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191611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P Q R</a:t>
            </a:r>
          </a:p>
        </p:txBody>
      </p:sp>
      <p:sp>
        <p:nvSpPr>
          <p:cNvPr id="43054" name="Line 46">
            <a:extLst>
              <a:ext uri="{FF2B5EF4-FFF2-40B4-BE49-F238E27FC236}">
                <a16:creationId xmlns:a16="http://schemas.microsoft.com/office/drawing/2014/main" xmlns="" id="{8799A46A-6166-40EF-B501-B89A7F58E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850" y="227647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Line 47">
            <a:extLst>
              <a:ext uri="{FF2B5EF4-FFF2-40B4-BE49-F238E27FC236}">
                <a16:creationId xmlns:a16="http://schemas.microsoft.com/office/drawing/2014/main" xmlns="" id="{90E637D6-FD7F-4750-AA57-810FC809A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0575" y="2276475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Line 48">
            <a:extLst>
              <a:ext uri="{FF2B5EF4-FFF2-40B4-BE49-F238E27FC236}">
                <a16:creationId xmlns:a16="http://schemas.microsoft.com/office/drawing/2014/main" xmlns="" id="{30E5C2E0-DA09-4FF0-ACEA-2B9B5BEB4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1916113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Line 49">
            <a:extLst>
              <a:ext uri="{FF2B5EF4-FFF2-40B4-BE49-F238E27FC236}">
                <a16:creationId xmlns:a16="http://schemas.microsoft.com/office/drawing/2014/main" xmlns="" id="{BF1C1DC8-ADE5-4B0F-ABFF-8A04E10BD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1916113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Text Box 50">
            <a:extLst>
              <a:ext uri="{FF2B5EF4-FFF2-40B4-BE49-F238E27FC236}">
                <a16:creationId xmlns:a16="http://schemas.microsoft.com/office/drawing/2014/main" xmlns="" id="{EA8FA448-3F70-4B93-A6AB-3A1F36E6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549400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D E F</a:t>
            </a:r>
          </a:p>
        </p:txBody>
      </p:sp>
      <p:sp>
        <p:nvSpPr>
          <p:cNvPr id="43059" name="Text Box 51">
            <a:extLst>
              <a:ext uri="{FF2B5EF4-FFF2-40B4-BE49-F238E27FC236}">
                <a16:creationId xmlns:a16="http://schemas.microsoft.com/office/drawing/2014/main" xmlns="" id="{00EF1AAC-5DD7-493E-BD31-88E8E6A4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F1</a:t>
            </a:r>
          </a:p>
        </p:txBody>
      </p:sp>
      <p:sp>
        <p:nvSpPr>
          <p:cNvPr id="43060" name="Line 52">
            <a:extLst>
              <a:ext uri="{FF2B5EF4-FFF2-40B4-BE49-F238E27FC236}">
                <a16:creationId xmlns:a16="http://schemas.microsoft.com/office/drawing/2014/main" xmlns="" id="{456978D2-2AD9-4730-8EAD-958D98CE95EB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320381" y="5049044"/>
            <a:ext cx="93503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Line 53">
            <a:extLst>
              <a:ext uri="{FF2B5EF4-FFF2-40B4-BE49-F238E27FC236}">
                <a16:creationId xmlns:a16="http://schemas.microsoft.com/office/drawing/2014/main" xmlns="" id="{866936B8-2D08-4133-A2C4-262A0E6BAAF4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75125" y="5049838"/>
            <a:ext cx="9366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2" name="Line 54">
            <a:extLst>
              <a:ext uri="{FF2B5EF4-FFF2-40B4-BE49-F238E27FC236}">
                <a16:creationId xmlns:a16="http://schemas.microsoft.com/office/drawing/2014/main" xmlns="" id="{3A000B81-2D10-4458-97AD-26AA62015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516563"/>
            <a:ext cx="792163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Rectangle 55">
            <a:extLst>
              <a:ext uri="{FF2B5EF4-FFF2-40B4-BE49-F238E27FC236}">
                <a16:creationId xmlns:a16="http://schemas.microsoft.com/office/drawing/2014/main" xmlns="" id="{802A208D-7FAB-4221-A0C4-1F8ABCD0A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514985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N M</a:t>
            </a:r>
          </a:p>
        </p:txBody>
      </p:sp>
      <p:sp>
        <p:nvSpPr>
          <p:cNvPr id="43064" name="Line 56">
            <a:extLst>
              <a:ext uri="{FF2B5EF4-FFF2-40B4-BE49-F238E27FC236}">
                <a16:creationId xmlns:a16="http://schemas.microsoft.com/office/drawing/2014/main" xmlns="" id="{EB70875A-51B2-485F-8855-7F849BCC4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516563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Line 57">
            <a:extLst>
              <a:ext uri="{FF2B5EF4-FFF2-40B4-BE49-F238E27FC236}">
                <a16:creationId xmlns:a16="http://schemas.microsoft.com/office/drawing/2014/main" xmlns="" id="{2F242981-BCAB-4912-A69F-DBC04120D53E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290219" y="6158706"/>
            <a:ext cx="1009650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Line 58">
            <a:extLst>
              <a:ext uri="{FF2B5EF4-FFF2-40B4-BE49-F238E27FC236}">
                <a16:creationId xmlns:a16="http://schemas.microsoft.com/office/drawing/2014/main" xmlns="" id="{8C7ADE62-F307-47D7-9C5B-66C22E0E1768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38613" y="6165850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7" name="Line 59">
            <a:extLst>
              <a:ext uri="{FF2B5EF4-FFF2-40B4-BE49-F238E27FC236}">
                <a16:creationId xmlns:a16="http://schemas.microsoft.com/office/drawing/2014/main" xmlns="" id="{2B701D8B-0BB4-4A4D-AC5C-E221A255C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61025"/>
            <a:ext cx="792163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8" name="Line 60">
            <a:extLst>
              <a:ext uri="{FF2B5EF4-FFF2-40B4-BE49-F238E27FC236}">
                <a16:creationId xmlns:a16="http://schemas.microsoft.com/office/drawing/2014/main" xmlns="" id="{58B14658-4A38-4975-851D-EFCB18C6C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661025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Rectangle 61">
            <a:extLst>
              <a:ext uri="{FF2B5EF4-FFF2-40B4-BE49-F238E27FC236}">
                <a16:creationId xmlns:a16="http://schemas.microsoft.com/office/drawing/2014/main" xmlns="" id="{12AD0C4B-7716-43A1-9B05-A7B8133E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5140325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B C</a:t>
            </a:r>
          </a:p>
        </p:txBody>
      </p:sp>
    </p:spTree>
    <p:extLst>
      <p:ext uri="{BB962C8B-B14F-4D97-AF65-F5344CB8AC3E}">
        <p14:creationId xmlns:p14="http://schemas.microsoft.com/office/powerpoint/2010/main" val="13458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6" grpId="0"/>
      <p:bldP spid="43017" grpId="0"/>
      <p:bldP spid="43022" grpId="0"/>
      <p:bldP spid="43023" grpId="0"/>
      <p:bldP spid="43024" grpId="0" animBg="1"/>
      <p:bldP spid="43029" grpId="0"/>
      <p:bldP spid="43032" grpId="0"/>
      <p:bldP spid="43034" grpId="0"/>
      <p:bldP spid="43036" grpId="0"/>
      <p:bldP spid="43037" grpId="0"/>
      <p:bldP spid="43039" grpId="0"/>
      <p:bldP spid="43042" grpId="0"/>
      <p:bldP spid="43043" grpId="0"/>
      <p:bldP spid="43048" grpId="0"/>
      <p:bldP spid="43050" grpId="0"/>
      <p:bldP spid="43052" grpId="0"/>
      <p:bldP spid="43053" grpId="0"/>
      <p:bldP spid="43058" grpId="0"/>
      <p:bldP spid="43059" grpId="0"/>
      <p:bldP spid="43063" grpId="0"/>
      <p:bldP spid="430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FDCCF046-8229-4990-8D0C-8730EC24B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שינויים במספר הכרומוזומים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EBB4A8E6-025A-4513-AB78-DF29F82C7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262063"/>
            <a:ext cx="8609013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euploid</a:t>
            </a:r>
            <a:r>
              <a:rPr lang="he-IL" altLang="en-US" sz="2800"/>
              <a:t> – אורגניזם בעל סט כרומוזומלי שלם או כפולות שלו (המצב התקין).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aneuploidy</a:t>
            </a:r>
            <a:r>
              <a:rPr lang="he-IL" altLang="en-US" sz="2800"/>
              <a:t> – אורגניזם בעל מספר אב-נורמלי של כרומוזומים: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he-IL" altLang="en-US"/>
              <a:t>	א. שינויים בכרומוזום אחד או מס' קטן של כרומוזומים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he-IL" altLang="en-US"/>
              <a:t>	ב. שינויים בסטים שלמים</a:t>
            </a:r>
          </a:p>
          <a:p>
            <a:pPr lvl="1"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71AA710D-63D8-468D-9C2F-63162EF81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257175"/>
            <a:ext cx="8651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tabLst>
                <a:tab pos="863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863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400">
                <a:solidFill>
                  <a:schemeClr val="tx2"/>
                </a:solidFill>
              </a:rPr>
              <a:t>שינויים שאינם בסט כרומוזומים שלם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xmlns="" id="{024B4823-90FF-47A2-A62D-3A5084A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6"/>
          <a:stretch>
            <a:fillRect/>
          </a:stretch>
        </p:blipFill>
        <p:spPr bwMode="auto">
          <a:xfrm>
            <a:off x="611188" y="1122363"/>
            <a:ext cx="5113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xmlns="" id="{0C1B701E-6DCC-4FC8-9835-1EA035DF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1558925"/>
            <a:ext cx="247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נגרם מ- </a:t>
            </a:r>
            <a:r>
              <a:rPr lang="en-US" altLang="en-US" sz="1800"/>
              <a:t>Nondisjunction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xmlns="" id="{A723CBF2-4F94-4511-A671-E4794751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933825"/>
            <a:ext cx="56880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דוגמאות: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סינדרום טרנר </a:t>
            </a:r>
            <a:r>
              <a:rPr lang="en-US" altLang="en-US" sz="2000"/>
              <a:t>XO</a:t>
            </a:r>
            <a:r>
              <a:rPr lang="he-IL" altLang="en-US" sz="2000"/>
              <a:t> – </a:t>
            </a:r>
            <a:r>
              <a:rPr lang="en-US" altLang="en-US" sz="2000"/>
              <a:t>2n-1 monosomic</a:t>
            </a:r>
            <a:endParaRPr lang="he-IL" altLang="en-US" sz="2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סינדרום דאון – טריסומיה 21 – </a:t>
            </a:r>
            <a:r>
              <a:rPr lang="en-US" altLang="en-US" sz="2000"/>
              <a:t>2n+1 trisomic</a:t>
            </a:r>
          </a:p>
        </p:txBody>
      </p:sp>
      <p:pic>
        <p:nvPicPr>
          <p:cNvPr id="24582" name="Picture 7" descr="Down_Syndrome_Karyotype">
            <a:extLst>
              <a:ext uri="{FF2B5EF4-FFF2-40B4-BE49-F238E27FC236}">
                <a16:creationId xmlns:a16="http://schemas.microsoft.com/office/drawing/2014/main" xmlns="" id="{8A851187-DBDA-4CAA-B095-5F02A79C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26511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Oval 8">
            <a:extLst>
              <a:ext uri="{FF2B5EF4-FFF2-40B4-BE49-F238E27FC236}">
                <a16:creationId xmlns:a16="http://schemas.microsoft.com/office/drawing/2014/main" xmlns="" id="{FEA56D5E-9444-4F65-BEA6-659F11A8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713" y="5876925"/>
            <a:ext cx="503237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4584" name="Line 9">
            <a:extLst>
              <a:ext uri="{FF2B5EF4-FFF2-40B4-BE49-F238E27FC236}">
                <a16:creationId xmlns:a16="http://schemas.microsoft.com/office/drawing/2014/main" xmlns="" id="{1D56E6C0-5085-4B9A-9BC6-075DEAFB73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5300663"/>
            <a:ext cx="9366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6333FC80-C416-40D2-AA45-F6F866D44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שינויים בסטים שלמים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E914B3B0-CB22-401C-A396-20962A685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Polyploid</a:t>
            </a:r>
            <a:r>
              <a:rPr lang="he-IL" altLang="en-US"/>
              <a:t> – אורגניזם עם יותר משני סטים של כרומוזומים (בד"כ לתאלי ביונקים, אך נסבל בצמחים). לא בהכרח מייצג מצב אב-נורמלי.</a:t>
            </a:r>
          </a:p>
          <a:p>
            <a:pPr eaLnBrk="1" hangingPunct="1"/>
            <a:endParaRPr lang="he-IL" altLang="en-US"/>
          </a:p>
          <a:p>
            <a:pPr lvl="1" eaLnBrk="1" hangingPunct="1"/>
            <a:r>
              <a:rPr lang="en-US" altLang="en-US"/>
              <a:t>Allopolyploidy</a:t>
            </a:r>
            <a:r>
              <a:rPr lang="he-IL" altLang="en-US"/>
              <a:t> – מקור הסטים בזנים שונים (אך קרובים בד"כ).</a:t>
            </a:r>
          </a:p>
          <a:p>
            <a:pPr lvl="1" eaLnBrk="1" hangingPunct="1"/>
            <a:r>
              <a:rPr lang="en-US" altLang="en-US"/>
              <a:t>Autopolyploidy</a:t>
            </a:r>
            <a:r>
              <a:rPr lang="he-IL" altLang="en-US"/>
              <a:t> – מקור הסטים מאותו הזן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5604" name="Picture 5" descr="250px-Polyploidization_svg">
            <a:extLst>
              <a:ext uri="{FF2B5EF4-FFF2-40B4-BE49-F238E27FC236}">
                <a16:creationId xmlns:a16="http://schemas.microsoft.com/office/drawing/2014/main" xmlns="" id="{DBC80462-79BF-4CD0-BDB3-E7B8D402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41888"/>
            <a:ext cx="2952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xmlns="" id="{0C875D07-D124-4A87-911E-DD755858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260350"/>
            <a:ext cx="8161337" cy="677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sz="38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מושגים</a:t>
            </a:r>
            <a:endParaRPr lang="en-US" sz="38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xmlns="" id="{ECD4DEC7-19C5-498E-9497-C167E827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414" y="1560513"/>
            <a:ext cx="4282274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זרוע </a:t>
            </a:r>
            <a:r>
              <a:rPr lang="en-US" altLang="en-US" sz="1800" b="1" kern="0" dirty="0">
                <a:solidFill>
                  <a:srgbClr val="000000"/>
                </a:solidFill>
              </a:rPr>
              <a:t>p</a:t>
            </a:r>
            <a:endParaRPr lang="he-IL" altLang="en-US" sz="1800" b="1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זרוע </a:t>
            </a:r>
            <a:r>
              <a:rPr lang="en-US" altLang="en-US" sz="1800" b="1" kern="0" dirty="0">
                <a:solidFill>
                  <a:srgbClr val="000000"/>
                </a:solidFill>
              </a:rPr>
              <a:t>q</a:t>
            </a:r>
            <a:endParaRPr lang="he-IL" altLang="en-US" sz="1800" b="1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צנטרומר</a:t>
            </a:r>
            <a:endParaRPr lang="he-IL" altLang="en-US" sz="1800" b="1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חסר (</a:t>
            </a:r>
            <a:r>
              <a:rPr lang="en-US" altLang="en-US" sz="1800" b="1" kern="0" dirty="0">
                <a:solidFill>
                  <a:srgbClr val="000000"/>
                </a:solidFill>
              </a:rPr>
              <a:t>deletion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הוספה (</a:t>
            </a:r>
            <a:r>
              <a:rPr lang="en-US" altLang="en-US" sz="1800" b="1" kern="0" dirty="0">
                <a:solidFill>
                  <a:srgbClr val="000000"/>
                </a:solidFill>
              </a:rPr>
              <a:t>insertion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הכפלה (</a:t>
            </a:r>
            <a:r>
              <a:rPr lang="en-US" altLang="en-US" sz="1800" b="1" kern="0" dirty="0">
                <a:solidFill>
                  <a:srgbClr val="000000"/>
                </a:solidFill>
              </a:rPr>
              <a:t>duplication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היפוך (</a:t>
            </a:r>
            <a:r>
              <a:rPr lang="en-US" altLang="en-US" sz="1800" b="1" kern="0" dirty="0">
                <a:solidFill>
                  <a:srgbClr val="000000"/>
                </a:solidFill>
              </a:rPr>
              <a:t>inversion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טרנסלוקציה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translocation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7DDC62D6-4F73-471B-8EE3-3ED8CEBCF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1560513"/>
            <a:ext cx="4282274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אאופלואיד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euploid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אנאאופלויד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aneuploid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פוליפלואידיה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polyploidy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אלופוליפלואידיה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 err="1">
                <a:solidFill>
                  <a:srgbClr val="000000"/>
                </a:solidFill>
              </a:rPr>
              <a:t>allopolyploidy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אוטופוליפלואידיה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 err="1">
                <a:solidFill>
                  <a:srgbClr val="000000"/>
                </a:solidFill>
              </a:rPr>
              <a:t>autopolyploidy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435259-1368-47F0-896D-EB27F551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12851" r="13116"/>
          <a:stretch>
            <a:fillRect/>
          </a:stretch>
        </p:blipFill>
        <p:spPr bwMode="auto">
          <a:xfrm>
            <a:off x="214312" y="4075113"/>
            <a:ext cx="1609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1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mg019">
            <a:extLst>
              <a:ext uri="{FF2B5EF4-FFF2-40B4-BE49-F238E27FC236}">
                <a16:creationId xmlns:a16="http://schemas.microsoft.com/office/drawing/2014/main" xmlns="" id="{E5C0692B-BFED-4085-9830-AD887CC7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4"/>
          <a:stretch>
            <a:fillRect/>
          </a:stretch>
        </p:blipFill>
        <p:spPr bwMode="auto">
          <a:xfrm>
            <a:off x="1258888" y="0"/>
            <a:ext cx="384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xmlns="" id="{80D32AD4-385C-4BDE-AD5B-2F8A38730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3800" y="908050"/>
            <a:ext cx="3960813" cy="3025775"/>
          </a:xfrm>
        </p:spPr>
        <p:txBody>
          <a:bodyPr/>
          <a:lstStyle/>
          <a:p>
            <a:pPr eaLnBrk="1" hangingPunct="1"/>
            <a:r>
              <a:rPr lang="he-IL" altLang="en-US" sz="3200"/>
              <a:t>דוגמא של</a:t>
            </a:r>
            <a:br>
              <a:rPr lang="he-IL" altLang="en-US" sz="3200"/>
            </a:br>
            <a:r>
              <a:rPr lang="he-IL" altLang="en-US" sz="3200"/>
              <a:t>אלו-פוליפלואידיה:</a:t>
            </a:r>
            <a:br>
              <a:rPr lang="he-IL" altLang="en-US" sz="3200"/>
            </a:br>
            <a:r>
              <a:rPr lang="he-IL" altLang="en-US" sz="3200"/>
              <a:t>זנים שונים של חיטה</a:t>
            </a:r>
            <a:endParaRPr lang="en-US" altLang="en-US" sz="3200"/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xmlns="" id="{4984EF1B-5D60-4BBA-84F3-CD50F84B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808038"/>
            <a:ext cx="503237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xmlns="" id="{CB2C8E19-0A9C-4C10-951A-D67FB28C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808038"/>
            <a:ext cx="503238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xmlns="" id="{0DC868AB-90A8-4E73-8851-6978D281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9366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דיפלואיד</a:t>
            </a:r>
            <a:endParaRPr lang="en-US" altLang="en-US" sz="1400"/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xmlns="" id="{4225EF18-5E71-435D-8EF2-5849C03B4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887538"/>
            <a:ext cx="503238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xmlns="" id="{AFD20030-5C2C-409A-B453-65D057143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844675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אלו-דיפלואיד</a:t>
            </a:r>
            <a:endParaRPr lang="en-US" altLang="en-US" sz="1400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xmlns="" id="{9CADCA03-E790-4293-B7E2-E4C84C134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49275"/>
            <a:ext cx="9366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דיפלואיד</a:t>
            </a:r>
            <a:endParaRPr lang="en-US" altLang="en-US" sz="1400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xmlns="" id="{5E6859E8-D604-46DB-B440-DA617118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141663"/>
            <a:ext cx="14652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אלו-טטרה-פלואיד</a:t>
            </a:r>
            <a:endParaRPr lang="en-US" altLang="en-US" sz="1400"/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xmlns="" id="{18B35CB8-A08F-4EEF-8A1A-0DC2BDBE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105150"/>
            <a:ext cx="720725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41" name="Oval 17">
            <a:extLst>
              <a:ext uri="{FF2B5EF4-FFF2-40B4-BE49-F238E27FC236}">
                <a16:creationId xmlns:a16="http://schemas.microsoft.com/office/drawing/2014/main" xmlns="" id="{E23D7BA6-976E-4C8F-95B5-193D65D2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124200"/>
            <a:ext cx="503237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xmlns="" id="{FCDF5FC3-32CA-4F19-A1FD-FA01E418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81300"/>
            <a:ext cx="9366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דיפלואיד</a:t>
            </a:r>
            <a:endParaRPr lang="en-US" altLang="en-US" sz="1400"/>
          </a:p>
        </p:txBody>
      </p:sp>
      <p:sp>
        <p:nvSpPr>
          <p:cNvPr id="26643" name="Oval 19">
            <a:extLst>
              <a:ext uri="{FF2B5EF4-FFF2-40B4-BE49-F238E27FC236}">
                <a16:creationId xmlns:a16="http://schemas.microsoft.com/office/drawing/2014/main" xmlns="" id="{BDE3FC02-8384-440D-831D-2B748E95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08675"/>
            <a:ext cx="935038" cy="27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xmlns="" id="{A504C167-964A-42F0-8666-031BA7CB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76925"/>
            <a:ext cx="144145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אלו-הקסה-פלואיד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1" grpId="1" animBg="1"/>
      <p:bldP spid="26631" grpId="2" animBg="1"/>
      <p:bldP spid="26632" grpId="0" animBg="1"/>
      <p:bldP spid="26632" grpId="1" animBg="1"/>
      <p:bldP spid="26635" grpId="0" animBg="1"/>
      <p:bldP spid="26635" grpId="1" animBg="1"/>
      <p:bldP spid="26636" grpId="0" animBg="1"/>
      <p:bldP spid="26637" grpId="0" animBg="1"/>
      <p:bldP spid="26638" grpId="0" animBg="1"/>
      <p:bldP spid="26638" grpId="1" animBg="1"/>
      <p:bldP spid="26638" grpId="2" animBg="1"/>
      <p:bldP spid="26639" grpId="0" animBg="1"/>
      <p:bldP spid="26639" grpId="1" animBg="1"/>
      <p:bldP spid="26640" grpId="0" animBg="1"/>
      <p:bldP spid="26640" grpId="1" animBg="1"/>
      <p:bldP spid="26641" grpId="0" animBg="1"/>
      <p:bldP spid="26642" grpId="0" animBg="1"/>
      <p:bldP spid="26643" grpId="0" animBg="1"/>
      <p:bldP spid="266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125ABF-0421-41AC-BAB5-925EB33F0319}"/>
              </a:ext>
            </a:extLst>
          </p:cNvPr>
          <p:cNvSpPr/>
          <p:nvPr/>
        </p:nvSpPr>
        <p:spPr>
          <a:xfrm>
            <a:off x="6088063" y="2363788"/>
            <a:ext cx="2786062" cy="130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xmlns="" id="{E964DEB8-8149-4335-9B79-9FE8330C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פוליפלואידיה ביונקים</a:t>
            </a:r>
          </a:p>
        </p:txBody>
      </p:sp>
      <p:pic>
        <p:nvPicPr>
          <p:cNvPr id="27652" name="Picture 2" descr="http://upload.wikimedia.org/wikipedia/commons/thumb/c/c6/Wildmeerschweinchen-06.jpg/180px-Wildmeerschweinchen-06.jpg">
            <a:extLst>
              <a:ext uri="{FF2B5EF4-FFF2-40B4-BE49-F238E27FC236}">
                <a16:creationId xmlns:a16="http://schemas.microsoft.com/office/drawing/2014/main" xmlns="" id="{A4049C8B-3D00-4E1B-87D7-62EF45B8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28938"/>
            <a:ext cx="43576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52D02182-5431-4C14-8B41-6C52FB24B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860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Plains Viscacha Rat</a:t>
            </a:r>
            <a:endParaRPr lang="he-IL" altLang="en-US" sz="1800"/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xmlns="" id="{43594A54-0E9F-4C91-93AB-ED34D3009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85938"/>
            <a:ext cx="2143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4n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3" action="ppaction://hlinkfile" tooltip="Tetraploid"/>
              </a:rPr>
              <a:t>tetraploid</a:t>
            </a:r>
            <a:endParaRPr lang="he-IL" altLang="en-US"/>
          </a:p>
        </p:txBody>
      </p:sp>
      <p:sp>
        <p:nvSpPr>
          <p:cNvPr id="27655" name="Rectangle 5">
            <a:extLst>
              <a:ext uri="{FF2B5EF4-FFF2-40B4-BE49-F238E27FC236}">
                <a16:creationId xmlns:a16="http://schemas.microsoft.com/office/drawing/2014/main" xmlns="" id="{84F6CC3C-F14B-4F53-9652-104CDCFC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278606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Viscacha Rat</a:t>
            </a:r>
            <a:endParaRPr lang="he-IL" altLang="en-US" sz="1800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xmlns="" id="{EE297F97-8607-4B66-AEA8-AA8C311B5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2428875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אב קדמון: </a:t>
            </a:r>
          </a:p>
        </p:txBody>
      </p:sp>
      <p:sp>
        <p:nvSpPr>
          <p:cNvPr id="27657" name="TextBox 7">
            <a:extLst>
              <a:ext uri="{FF2B5EF4-FFF2-40B4-BE49-F238E27FC236}">
                <a16:creationId xmlns:a16="http://schemas.microsoft.com/office/drawing/2014/main" xmlns="" id="{6A9741E6-2930-47D6-A725-9ABBDA9A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314325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2n = 56</a:t>
            </a:r>
            <a:endParaRPr lang="he-IL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romosomaldeletion">
            <a:extLst>
              <a:ext uri="{FF2B5EF4-FFF2-40B4-BE49-F238E27FC236}">
                <a16:creationId xmlns:a16="http://schemas.microsoft.com/office/drawing/2014/main" xmlns="" id="{0DDCF158-554C-4F0A-B2CE-0FF17A1C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7176" r="5629" b="8754"/>
          <a:stretch>
            <a:fillRect/>
          </a:stretch>
        </p:blipFill>
        <p:spPr bwMode="auto">
          <a:xfrm>
            <a:off x="1979613" y="1252538"/>
            <a:ext cx="525462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E0C1561-2A41-4CB5-84DE-CCF9B63E3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261938"/>
            <a:ext cx="4057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400"/>
              <a:t>חסר (</a:t>
            </a:r>
            <a:r>
              <a:rPr lang="en-US" altLang="en-US" sz="4400"/>
              <a:t>deletion</a:t>
            </a:r>
            <a:r>
              <a:rPr lang="he-IL" altLang="en-US" sz="4400"/>
              <a:t>)</a:t>
            </a:r>
            <a:endParaRPr lang="en-US" altLang="en-US" sz="440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xmlns="" id="{D845C9B6-D9D1-4DF9-AD5F-34C38CBBF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578350"/>
            <a:ext cx="86280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השלכות החסר תלויה במקטע שהולך לאיבוד. באורגניזם דיפלואיד יכול להיות שהחסר לא יורגש אם ישנו גיבוי של המידע הגנטי על גבי הכרומוזום ההומולוג.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בפרט הטרוזיגוט, במידה ויש חסר של האלל הדומיננטי, ייחשף האלל הרצסיבי ויבוא לידי ביטוי בפנוטיפ.</a:t>
            </a:r>
            <a:endParaRPr lang="en-US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FECA62B-781F-461D-A749-BF76539A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41438"/>
            <a:ext cx="39592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xmlns="" id="{9A3F10CC-63B0-489B-A926-B6A47D0A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800350"/>
            <a:ext cx="421163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>
            <a:extLst>
              <a:ext uri="{FF2B5EF4-FFF2-40B4-BE49-F238E27FC236}">
                <a16:creationId xmlns:a16="http://schemas.microsoft.com/office/drawing/2014/main" xmlns="" id="{8642ABF5-A6C3-4EF6-9CD6-6D094235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3162300"/>
            <a:ext cx="288925" cy="21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xmlns="" id="{F3333977-D32B-456B-AD33-164F6A18A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3100388"/>
            <a:ext cx="288925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xmlns="" id="{F54EA383-73F8-4DB2-9797-365440C9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1484313"/>
            <a:ext cx="288925" cy="21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xmlns="" id="{4A5250A6-55EF-4672-BB95-276319C6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4741863"/>
            <a:ext cx="86248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נשווה בין ההחסרות השונות ונבדוק אלו גנים הוחסרו או נוספו בעקבות שינוי אזור והיקף החסר.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ניתן לראות כי הסידור הוא  </a:t>
            </a:r>
            <a:r>
              <a:rPr lang="en-US" altLang="en-US" sz="1800">
                <a:solidFill>
                  <a:srgbClr val="FF3300"/>
                </a:solidFill>
              </a:rPr>
              <a:t>b-a-c-e-d-f</a:t>
            </a:r>
          </a:p>
        </p:txBody>
      </p:sp>
      <p:sp>
        <p:nvSpPr>
          <p:cNvPr id="8200" name="TextBox 26">
            <a:extLst>
              <a:ext uri="{FF2B5EF4-FFF2-40B4-BE49-F238E27FC236}">
                <a16:creationId xmlns:a16="http://schemas.microsoft.com/office/drawing/2014/main" xmlns="" id="{4771E2F5-49FD-4CE8-A34D-05311516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54000"/>
            <a:ext cx="86248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1. באיור מתואר כרומוזום של דרוזופילה ועליו 6 בנדים שכל אחד מהם תואם לגן אחר. על מנת לגלות את סדר הגנים נעשו 5 חסרים שגם מתוארים באיור.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המידע שנאסף מסוכם בטבלה, כאשר (-) משמעו שהגן נכלל בתוך החסר ו-(+) משמעו שהגן עדיין נמצא על הכרומוזום.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מהו סדר הגנים על גבי הכרומוזום?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xmlns="" id="{5F92AEB9-B13E-44DD-84A6-B44CDD1FF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1484313"/>
            <a:ext cx="288925" cy="2159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C000"/>
              </a:solidFill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xmlns="" id="{E5F38175-74AE-4034-82D5-CAB77996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1484313"/>
            <a:ext cx="288925" cy="2159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5A0F92A9-86CB-4B58-9BBA-4CBB97093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1484313"/>
            <a:ext cx="288925" cy="2159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xmlns="" id="{2582964B-8FA9-495D-B7EE-1EFE38DE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1484313"/>
            <a:ext cx="288925" cy="2159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226DA130-3C38-42B9-8E73-EC45BC48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1484313"/>
            <a:ext cx="288925" cy="2159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xmlns="" id="{D8228EF0-5059-4429-A42C-3F1B89E21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3573463"/>
            <a:ext cx="452438" cy="2095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C000"/>
              </a:solidFill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xmlns="" id="{934022C0-89E8-4CDF-AABC-DDE82017C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3578225"/>
            <a:ext cx="288925" cy="431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xmlns="" id="{3B4F8FD1-4554-4028-8669-43D165FD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3803650"/>
            <a:ext cx="288925" cy="4318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xmlns="" id="{FA053BB1-64BE-4DD8-A6D1-DA1C5E38C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3549650"/>
            <a:ext cx="288925" cy="4318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xmlns="" id="{3307DA5B-A8CC-47CF-A553-397D6EFA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3325813"/>
            <a:ext cx="288925" cy="431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xmlns="" id="{C28E00E8-A74C-4E4A-B0D3-070D01F7F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3789363"/>
            <a:ext cx="288925" cy="4318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xmlns="" id="{DC1587BF-D38C-4517-8BD9-E8971A43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819525"/>
            <a:ext cx="509588" cy="2032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xmlns="" id="{51909C87-0DD0-4E88-B775-B1E7C0A4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3382963"/>
            <a:ext cx="506413" cy="2190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xmlns="" id="{D24F04F2-151C-46E9-A8D2-9BBD078CC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3621088"/>
            <a:ext cx="420688" cy="1905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F7688DC8-1A88-4E50-ABA5-5F3DA280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832225"/>
            <a:ext cx="506412" cy="2190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6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17B92383-AEF3-43E2-BF60-3F78FE43C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הכפלה (</a:t>
            </a:r>
            <a:r>
              <a:rPr lang="en-US" altLang="en-US"/>
              <a:t>duplication</a:t>
            </a:r>
            <a:r>
              <a:rPr lang="he-IL" altLang="en-US"/>
              <a:t>)</a:t>
            </a:r>
            <a:endParaRPr lang="en-US" altLang="en-US"/>
          </a:p>
        </p:txBody>
      </p:sp>
      <p:pic>
        <p:nvPicPr>
          <p:cNvPr id="9219" name="Picture 20" descr="chromosomalduplication">
            <a:extLst>
              <a:ext uri="{FF2B5EF4-FFF2-40B4-BE49-F238E27FC236}">
                <a16:creationId xmlns:a16="http://schemas.microsoft.com/office/drawing/2014/main" xmlns="" id="{EC348DA6-3803-441F-987B-63060381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254125"/>
            <a:ext cx="363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>
            <a:extLst>
              <a:ext uri="{FF2B5EF4-FFF2-40B4-BE49-F238E27FC236}">
                <a16:creationId xmlns:a16="http://schemas.microsoft.com/office/drawing/2014/main" xmlns="" id="{4F0550A1-7A92-46E5-9287-19FEEB91E5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7143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כיצד נוצרים חסרים והכפלות?</a:t>
            </a:r>
            <a:endParaRPr lang="en-US" altLang="en-US"/>
          </a:p>
        </p:txBody>
      </p:sp>
      <p:grpSp>
        <p:nvGrpSpPr>
          <p:cNvPr id="10243" name="קבוצה 26">
            <a:extLst>
              <a:ext uri="{FF2B5EF4-FFF2-40B4-BE49-F238E27FC236}">
                <a16:creationId xmlns:a16="http://schemas.microsoft.com/office/drawing/2014/main" xmlns="" id="{2911741E-E285-4584-9564-7669303A16A0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1381125"/>
            <a:ext cx="6121400" cy="287338"/>
            <a:chOff x="538163" y="1381137"/>
            <a:chExt cx="6121400" cy="287337"/>
          </a:xfrm>
        </p:grpSpPr>
        <p:sp>
          <p:nvSpPr>
            <p:cNvPr id="10267" name="Rectangle 3">
              <a:extLst>
                <a:ext uri="{FF2B5EF4-FFF2-40B4-BE49-F238E27FC236}">
                  <a16:creationId xmlns:a16="http://schemas.microsoft.com/office/drawing/2014/main" xmlns="" id="{28F5572A-11D9-4875-8F30-4C68DAAE2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388" y="1381137"/>
              <a:ext cx="792162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8" name="Rectangle 4">
              <a:extLst>
                <a:ext uri="{FF2B5EF4-FFF2-40B4-BE49-F238E27FC236}">
                  <a16:creationId xmlns:a16="http://schemas.microsoft.com/office/drawing/2014/main" xmlns="" id="{1ACFC970-7B2D-4541-89F3-BF2604174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1381137"/>
              <a:ext cx="1368425" cy="2873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69" name="Rectangle 5">
              <a:extLst>
                <a:ext uri="{FF2B5EF4-FFF2-40B4-BE49-F238E27FC236}">
                  <a16:creationId xmlns:a16="http://schemas.microsoft.com/office/drawing/2014/main" xmlns="" id="{3FD4E095-6D5E-43C9-9DBC-7CFE5E14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1381137"/>
              <a:ext cx="792163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Rectangle 6">
              <a:extLst>
                <a:ext uri="{FF2B5EF4-FFF2-40B4-BE49-F238E27FC236}">
                  <a16:creationId xmlns:a16="http://schemas.microsoft.com/office/drawing/2014/main" xmlns="" id="{6CC125F5-2D0F-4E05-9D7B-7CD9BFE79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1381137"/>
              <a:ext cx="1800225" cy="2873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0271" name="Rectangle 7">
              <a:extLst>
                <a:ext uri="{FF2B5EF4-FFF2-40B4-BE49-F238E27FC236}">
                  <a16:creationId xmlns:a16="http://schemas.microsoft.com/office/drawing/2014/main" xmlns="" id="{A5C3F856-61CB-41C3-975A-A9344B57D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3" y="1381137"/>
              <a:ext cx="1800225" cy="2873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  <p:grpSp>
        <p:nvGrpSpPr>
          <p:cNvPr id="3" name="קבוצה 27">
            <a:extLst>
              <a:ext uri="{FF2B5EF4-FFF2-40B4-BE49-F238E27FC236}">
                <a16:creationId xmlns:a16="http://schemas.microsoft.com/office/drawing/2014/main" xmlns="" id="{E61F68CA-0D93-4E7B-9F51-246E6AAC08E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101850"/>
            <a:ext cx="6121400" cy="287338"/>
            <a:chOff x="2482850" y="2101862"/>
            <a:chExt cx="6121400" cy="287337"/>
          </a:xfrm>
        </p:grpSpPr>
        <p:sp>
          <p:nvSpPr>
            <p:cNvPr id="10262" name="Rectangle 8">
              <a:extLst>
                <a:ext uri="{FF2B5EF4-FFF2-40B4-BE49-F238E27FC236}">
                  <a16:creationId xmlns:a16="http://schemas.microsoft.com/office/drawing/2014/main" xmlns="" id="{7DA5A271-6653-44F4-B3D3-ED2D2697C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2101862"/>
              <a:ext cx="792163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3" name="Rectangle 9">
              <a:extLst>
                <a:ext uri="{FF2B5EF4-FFF2-40B4-BE49-F238E27FC236}">
                  <a16:creationId xmlns:a16="http://schemas.microsoft.com/office/drawing/2014/main" xmlns="" id="{69874C81-790F-440B-B40E-E53240AC6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2101862"/>
              <a:ext cx="1368425" cy="2873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64" name="Rectangle 10">
              <a:extLst>
                <a:ext uri="{FF2B5EF4-FFF2-40B4-BE49-F238E27FC236}">
                  <a16:creationId xmlns:a16="http://schemas.microsoft.com/office/drawing/2014/main" xmlns="" id="{A3962D35-E1C2-4F78-8740-76ED2F92F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763" y="2101862"/>
              <a:ext cx="792162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" name="Rectangle 11">
              <a:extLst>
                <a:ext uri="{FF2B5EF4-FFF2-40B4-BE49-F238E27FC236}">
                  <a16:creationId xmlns:a16="http://schemas.microsoft.com/office/drawing/2014/main" xmlns="" id="{2FEB31F2-70A8-4774-BF3A-5E78159DC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2101862"/>
              <a:ext cx="1800225" cy="2873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xmlns="" id="{4F1A94AD-4463-4A61-A245-22585EAE6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850" y="2101862"/>
              <a:ext cx="1800225" cy="2873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  <p:grpSp>
        <p:nvGrpSpPr>
          <p:cNvPr id="4" name="קבוצה 29">
            <a:extLst>
              <a:ext uri="{FF2B5EF4-FFF2-40B4-BE49-F238E27FC236}">
                <a16:creationId xmlns:a16="http://schemas.microsoft.com/office/drawing/2014/main" xmlns="" id="{C6834A26-2D1F-43B3-AE9F-CCB9F6E444B2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3973513"/>
            <a:ext cx="8062912" cy="288925"/>
            <a:chOff x="754063" y="3973524"/>
            <a:chExt cx="8062932" cy="288925"/>
          </a:xfrm>
        </p:grpSpPr>
        <p:sp>
          <p:nvSpPr>
            <p:cNvPr id="10254" name="Rectangle 15">
              <a:extLst>
                <a:ext uri="{FF2B5EF4-FFF2-40B4-BE49-F238E27FC236}">
                  <a16:creationId xmlns:a16="http://schemas.microsoft.com/office/drawing/2014/main" xmlns="" id="{801B1EEB-B928-4BCD-A957-4D1711F6F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288" y="3975112"/>
              <a:ext cx="792162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5" name="Rectangle 16">
              <a:extLst>
                <a:ext uri="{FF2B5EF4-FFF2-40B4-BE49-F238E27FC236}">
                  <a16:creationId xmlns:a16="http://schemas.microsoft.com/office/drawing/2014/main" xmlns="" id="{27BA73B1-ACCA-4D14-AB60-9DA379432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3975112"/>
              <a:ext cx="1368425" cy="2873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56" name="Rectangle 17">
              <a:extLst>
                <a:ext uri="{FF2B5EF4-FFF2-40B4-BE49-F238E27FC236}">
                  <a16:creationId xmlns:a16="http://schemas.microsoft.com/office/drawing/2014/main" xmlns="" id="{EAF1B72A-054E-42E6-9E74-7143224CA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975" y="3975112"/>
              <a:ext cx="792163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7" name="Rectangle 18">
              <a:extLst>
                <a:ext uri="{FF2B5EF4-FFF2-40B4-BE49-F238E27FC236}">
                  <a16:creationId xmlns:a16="http://schemas.microsoft.com/office/drawing/2014/main" xmlns="" id="{6702DA20-A33D-4F7E-86FE-5BA03930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238" y="3975112"/>
              <a:ext cx="1800225" cy="2873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0258" name="Rectangle 19">
              <a:extLst>
                <a:ext uri="{FF2B5EF4-FFF2-40B4-BE49-F238E27FC236}">
                  <a16:creationId xmlns:a16="http://schemas.microsoft.com/office/drawing/2014/main" xmlns="" id="{EDDB5B36-E997-4BD9-B6D7-2BA2F91AE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3975112"/>
              <a:ext cx="1800225" cy="2873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0259" name="Rectangle 20">
              <a:extLst>
                <a:ext uri="{FF2B5EF4-FFF2-40B4-BE49-F238E27FC236}">
                  <a16:creationId xmlns:a16="http://schemas.microsoft.com/office/drawing/2014/main" xmlns="" id="{8681CFA1-DA2B-4E5E-8858-FE805297C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083" y="3973524"/>
              <a:ext cx="1368425" cy="2873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60" name="Rectangle 21">
              <a:extLst>
                <a:ext uri="{FF2B5EF4-FFF2-40B4-BE49-F238E27FC236}">
                  <a16:creationId xmlns:a16="http://schemas.microsoft.com/office/drawing/2014/main" xmlns="" id="{811661A2-0B6D-4F9C-B952-EF8704D92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508" y="3973524"/>
              <a:ext cx="792162" cy="287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Rectangle 22">
              <a:extLst>
                <a:ext uri="{FF2B5EF4-FFF2-40B4-BE49-F238E27FC236}">
                  <a16:creationId xmlns:a16="http://schemas.microsoft.com/office/drawing/2014/main" xmlns="" id="{01997671-50AD-4BC1-98D5-70880F9A3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70" y="3973524"/>
              <a:ext cx="1800225" cy="2873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</p:grpSp>
      <p:sp>
        <p:nvSpPr>
          <p:cNvPr id="10265" name="Text Box 25">
            <a:extLst>
              <a:ext uri="{FF2B5EF4-FFF2-40B4-BE49-F238E27FC236}">
                <a16:creationId xmlns:a16="http://schemas.microsoft.com/office/drawing/2014/main" xmlns="" id="{BE034E6D-F0AF-4EFE-9604-7893A9CA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3309938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Duplication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xmlns="" id="{68DB1A7C-0B9B-4528-B064-0CF9D210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4751388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Deletion</a:t>
            </a:r>
          </a:p>
        </p:txBody>
      </p:sp>
      <p:sp>
        <p:nvSpPr>
          <p:cNvPr id="32" name="כפל 31">
            <a:extLst>
              <a:ext uri="{FF2B5EF4-FFF2-40B4-BE49-F238E27FC236}">
                <a16:creationId xmlns:a16="http://schemas.microsoft.com/office/drawing/2014/main" xmlns="" id="{B0BED479-8A64-4A57-8553-04838D316F01}"/>
              </a:ext>
            </a:extLst>
          </p:cNvPr>
          <p:cNvSpPr/>
          <p:nvPr/>
        </p:nvSpPr>
        <p:spPr>
          <a:xfrm>
            <a:off x="4229100" y="1528763"/>
            <a:ext cx="714375" cy="714375"/>
          </a:xfrm>
          <a:prstGeom prst="mathMultiply">
            <a:avLst>
              <a:gd name="adj1" fmla="val 4770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grpSp>
        <p:nvGrpSpPr>
          <p:cNvPr id="5" name="קבוצה 36">
            <a:extLst>
              <a:ext uri="{FF2B5EF4-FFF2-40B4-BE49-F238E27FC236}">
                <a16:creationId xmlns:a16="http://schemas.microsoft.com/office/drawing/2014/main" xmlns="" id="{1D7544A4-E76A-4CC4-B7DA-C875E3A4870C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5486400"/>
            <a:ext cx="4165600" cy="287196"/>
            <a:chOff x="2555875" y="5486412"/>
            <a:chExt cx="4165620" cy="287339"/>
          </a:xfrm>
        </p:grpSpPr>
        <p:grpSp>
          <p:nvGrpSpPr>
            <p:cNvPr id="10250" name="קבוצה 30">
              <a:extLst>
                <a:ext uri="{FF2B5EF4-FFF2-40B4-BE49-F238E27FC236}">
                  <a16:creationId xmlns:a16="http://schemas.microsoft.com/office/drawing/2014/main" xmlns="" id="{286A6EF3-A92B-46CD-A9BA-C855203A8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875" y="5486412"/>
              <a:ext cx="4165620" cy="287337"/>
              <a:chOff x="2555875" y="5486412"/>
              <a:chExt cx="4165620" cy="287337"/>
            </a:xfrm>
          </p:grpSpPr>
          <p:sp>
            <p:nvSpPr>
              <p:cNvPr id="10252" name="Rectangle 23">
                <a:extLst>
                  <a:ext uri="{FF2B5EF4-FFF2-40B4-BE49-F238E27FC236}">
                    <a16:creationId xmlns:a16="http://schemas.microsoft.com/office/drawing/2014/main" xmlns="" id="{2A60B0F5-8C94-4D96-B574-8EFA5B68E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486412"/>
                <a:ext cx="1800225" cy="2873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0253" name="Rectangle 24">
                <a:extLst>
                  <a:ext uri="{FF2B5EF4-FFF2-40B4-BE49-F238E27FC236}">
                    <a16:creationId xmlns:a16="http://schemas.microsoft.com/office/drawing/2014/main" xmlns="" id="{4193B4F6-7AC7-4106-B8D1-6BFAFBC11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70" y="5486412"/>
                <a:ext cx="1800225" cy="28733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</p:grpSp>
        <p:sp>
          <p:nvSpPr>
            <p:cNvPr id="10251" name="Rectangle 17">
              <a:extLst>
                <a:ext uri="{FF2B5EF4-FFF2-40B4-BE49-F238E27FC236}">
                  <a16:creationId xmlns:a16="http://schemas.microsoft.com/office/drawing/2014/main" xmlns="" id="{11268FFA-28A5-4ADA-B581-00DAFD3B5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3" y="5486426"/>
              <a:ext cx="573088" cy="287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1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  <p:bldP spid="10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ig7_20a">
            <a:extLst>
              <a:ext uri="{FF2B5EF4-FFF2-40B4-BE49-F238E27FC236}">
                <a16:creationId xmlns:a16="http://schemas.microsoft.com/office/drawing/2014/main" xmlns="" id="{C8278A47-FF80-48FA-B6D6-6FED473F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392238"/>
            <a:ext cx="16827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fig7_20d">
            <a:extLst>
              <a:ext uri="{FF2B5EF4-FFF2-40B4-BE49-F238E27FC236}">
                <a16:creationId xmlns:a16="http://schemas.microsoft.com/office/drawing/2014/main" xmlns="" id="{9AE92789-EDA8-4CC8-B2E5-8B81B4B2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335088"/>
            <a:ext cx="195103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ig7_20b">
            <a:extLst>
              <a:ext uri="{FF2B5EF4-FFF2-40B4-BE49-F238E27FC236}">
                <a16:creationId xmlns:a16="http://schemas.microsoft.com/office/drawing/2014/main" xmlns="" id="{4E48A7B5-F65B-4E8C-A034-4AF62ED4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392238"/>
            <a:ext cx="1905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g7_20c">
            <a:extLst>
              <a:ext uri="{FF2B5EF4-FFF2-40B4-BE49-F238E27FC236}">
                <a16:creationId xmlns:a16="http://schemas.microsoft.com/office/drawing/2014/main" xmlns="" id="{A7256C8B-570F-4578-BC4D-58D1BC65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403350"/>
            <a:ext cx="18684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fig8_15a">
            <a:extLst>
              <a:ext uri="{FF2B5EF4-FFF2-40B4-BE49-F238E27FC236}">
                <a16:creationId xmlns:a16="http://schemas.microsoft.com/office/drawing/2014/main" xmlns="" id="{21D9C3DB-47E2-4781-8964-0E3E9127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78363"/>
            <a:ext cx="74771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9">
            <a:extLst>
              <a:ext uri="{FF2B5EF4-FFF2-40B4-BE49-F238E27FC236}">
                <a16:creationId xmlns:a16="http://schemas.microsoft.com/office/drawing/2014/main" xmlns="" id="{01C9749C-9CA6-41ED-B57E-22ECFAB9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4797425"/>
            <a:ext cx="1503363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6" name="Rectangle 10">
            <a:extLst>
              <a:ext uri="{FF2B5EF4-FFF2-40B4-BE49-F238E27FC236}">
                <a16:creationId xmlns:a16="http://schemas.microsoft.com/office/drawing/2014/main" xmlns="" id="{A1F123BB-8D4A-4A44-B9BF-AC5EB013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5646738"/>
            <a:ext cx="793750" cy="265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7" name="Rectangle 11">
            <a:extLst>
              <a:ext uri="{FF2B5EF4-FFF2-40B4-BE49-F238E27FC236}">
                <a16:creationId xmlns:a16="http://schemas.microsoft.com/office/drawing/2014/main" xmlns="" id="{B8E2A3F6-D625-44B8-9914-B0C9CCEE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4656138"/>
            <a:ext cx="1236662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8" name="Rectangle 12">
            <a:extLst>
              <a:ext uri="{FF2B5EF4-FFF2-40B4-BE49-F238E27FC236}">
                <a16:creationId xmlns:a16="http://schemas.microsoft.com/office/drawing/2014/main" xmlns="" id="{7F55AD00-C62F-4F70-9F3B-B51DF408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5245100"/>
            <a:ext cx="793750" cy="265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9" name="Rectangle 13">
            <a:extLst>
              <a:ext uri="{FF2B5EF4-FFF2-40B4-BE49-F238E27FC236}">
                <a16:creationId xmlns:a16="http://schemas.microsoft.com/office/drawing/2014/main" xmlns="" id="{0F66F548-63C3-47D5-819B-6295228B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5748338"/>
            <a:ext cx="154463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0" name="Rectangle 14">
            <a:extLst>
              <a:ext uri="{FF2B5EF4-FFF2-40B4-BE49-F238E27FC236}">
                <a16:creationId xmlns:a16="http://schemas.microsoft.com/office/drawing/2014/main" xmlns="" id="{BECAC652-1C61-49E9-8883-A63A7EFF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5791200"/>
            <a:ext cx="2328862" cy="30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1" name="Rectangle 15">
            <a:extLst>
              <a:ext uri="{FF2B5EF4-FFF2-40B4-BE49-F238E27FC236}">
                <a16:creationId xmlns:a16="http://schemas.microsoft.com/office/drawing/2014/main" xmlns="" id="{2BBB77B2-4C23-42AC-9088-44268F56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5276850"/>
            <a:ext cx="795337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2" name="Line 16">
            <a:extLst>
              <a:ext uri="{FF2B5EF4-FFF2-40B4-BE49-F238E27FC236}">
                <a16:creationId xmlns:a16="http://schemas.microsoft.com/office/drawing/2014/main" xmlns="" id="{25AD3295-5D11-4C89-AB21-337421B7D1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7725" y="3305175"/>
            <a:ext cx="269875" cy="166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Rectangle 17">
            <a:extLst>
              <a:ext uri="{FF2B5EF4-FFF2-40B4-BE49-F238E27FC236}">
                <a16:creationId xmlns:a16="http://schemas.microsoft.com/office/drawing/2014/main" xmlns="" id="{E4A3DC97-5A03-455B-8D1E-329BF581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8" y="2668588"/>
            <a:ext cx="795337" cy="6159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4" name="Rectangle 18">
            <a:extLst>
              <a:ext uri="{FF2B5EF4-FFF2-40B4-BE49-F238E27FC236}">
                <a16:creationId xmlns:a16="http://schemas.microsoft.com/office/drawing/2014/main" xmlns="" id="{44F26E44-FE54-4FFC-ABCB-FD15EB409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כיצד נוצרים חסרים והכפלות?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3C8C4878-5D4F-4561-9137-0044F997B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58763"/>
            <a:ext cx="587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400"/>
              <a:t>היפוך (</a:t>
            </a:r>
            <a:r>
              <a:rPr lang="en-US" altLang="en-US" sz="4400"/>
              <a:t>inversion</a:t>
            </a:r>
            <a:r>
              <a:rPr lang="he-IL" altLang="en-US" sz="4400"/>
              <a:t>)</a:t>
            </a:r>
            <a:endParaRPr lang="en-US" altLang="en-US" sz="440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BB3C8AAF-63B3-4E33-A5BA-0799CE205D89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65238"/>
            <a:ext cx="8620125" cy="2398712"/>
            <a:chOff x="153" y="797"/>
            <a:chExt cx="5430" cy="1511"/>
          </a:xfrm>
        </p:grpSpPr>
        <p:pic>
          <p:nvPicPr>
            <p:cNvPr id="13319" name="Picture 4" descr="inversion">
              <a:extLst>
                <a:ext uri="{FF2B5EF4-FFF2-40B4-BE49-F238E27FC236}">
                  <a16:creationId xmlns:a16="http://schemas.microsoft.com/office/drawing/2014/main" xmlns="" id="{169F6EC5-B263-4EDD-BBBF-1671E65CF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5" t="3374" r="6076" b="51115"/>
            <a:stretch>
              <a:fillRect/>
            </a:stretch>
          </p:blipFill>
          <p:spPr bwMode="auto">
            <a:xfrm>
              <a:off x="153" y="797"/>
              <a:ext cx="2763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 Box 5">
              <a:extLst>
                <a:ext uri="{FF2B5EF4-FFF2-40B4-BE49-F238E27FC236}">
                  <a16:creationId xmlns:a16="http://schemas.microsoft.com/office/drawing/2014/main" xmlns="" id="{5DA6BBE6-6962-4179-9945-4E847B6D6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" y="996"/>
              <a:ext cx="219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2000" u="sng"/>
                <a:t>אינברסיה פארצנטרית </a:t>
              </a:r>
              <a:r>
                <a:rPr lang="he-IL" altLang="en-US" sz="2000"/>
                <a:t>– אינה כוללת את הצנטרומר, כך שמיקומו נשמר גם לאחר האינברסיה</a:t>
              </a:r>
              <a:endParaRPr lang="en-US" altLang="en-US" sz="2000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E558F0CA-9812-4150-954C-498F493386D4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3789363"/>
            <a:ext cx="8623300" cy="2489200"/>
            <a:chOff x="152" y="2387"/>
            <a:chExt cx="5432" cy="1568"/>
          </a:xfrm>
        </p:grpSpPr>
        <p:pic>
          <p:nvPicPr>
            <p:cNvPr id="13317" name="Picture 7" descr="inversion">
              <a:extLst>
                <a:ext uri="{FF2B5EF4-FFF2-40B4-BE49-F238E27FC236}">
                  <a16:creationId xmlns:a16="http://schemas.microsoft.com/office/drawing/2014/main" xmlns="" id="{8A2E0909-D1ED-472E-AED9-528111E6D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" t="50000" r="6290" b="2753"/>
            <a:stretch>
              <a:fillRect/>
            </a:stretch>
          </p:blipFill>
          <p:spPr bwMode="auto">
            <a:xfrm>
              <a:off x="152" y="2387"/>
              <a:ext cx="2764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8">
              <a:extLst>
                <a:ext uri="{FF2B5EF4-FFF2-40B4-BE49-F238E27FC236}">
                  <a16:creationId xmlns:a16="http://schemas.microsoft.com/office/drawing/2014/main" xmlns="" id="{88B9DE1F-BE03-4639-B88B-9A7DA1F3E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594"/>
              <a:ext cx="226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2000" u="sng"/>
                <a:t>אינברסיה פריצנטרית</a:t>
              </a:r>
              <a:r>
                <a:rPr lang="he-IL" altLang="en-US" sz="2000"/>
                <a:t> – כוללת את הצנטרומר, וכתוצאה מהאינברסיה מיקומו משתנה</a:t>
              </a:r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xmlns="" id="{C7380B9D-FF2A-4036-B88D-419FEBFB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60350"/>
            <a:ext cx="86153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en-US" sz="4400"/>
              <a:t>אינברסיה </a:t>
            </a:r>
            <a:r>
              <a:rPr lang="he-IL" altLang="en-US" sz="4400" u="sng"/>
              <a:t>פריצנטרית</a:t>
            </a:r>
            <a:r>
              <a:rPr lang="he-IL" altLang="en-US" sz="4400"/>
              <a:t>  ושיחלוף בהטרוזיגוט</a:t>
            </a:r>
            <a:endParaRPr lang="en-US" altLang="en-US" sz="4400"/>
          </a:p>
        </p:txBody>
      </p:sp>
      <p:pic>
        <p:nvPicPr>
          <p:cNvPr id="12291" name="Picture 3" descr="pericentric inversion">
            <a:extLst>
              <a:ext uri="{FF2B5EF4-FFF2-40B4-BE49-F238E27FC236}">
                <a16:creationId xmlns:a16="http://schemas.microsoft.com/office/drawing/2014/main" xmlns="" id="{3D27ADA1-FCD5-40B5-91BF-BCF943BB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" b="48727"/>
          <a:stretch>
            <a:fillRect/>
          </a:stretch>
        </p:blipFill>
        <p:spPr bwMode="auto">
          <a:xfrm>
            <a:off x="2409825" y="1528763"/>
            <a:ext cx="5037138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ericentric inversion">
            <a:extLst>
              <a:ext uri="{FF2B5EF4-FFF2-40B4-BE49-F238E27FC236}">
                <a16:creationId xmlns:a16="http://schemas.microsoft.com/office/drawing/2014/main" xmlns="" id="{97047324-C694-4597-BE7A-E7470A7D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0"/>
          <a:stretch>
            <a:fillRect/>
          </a:stretch>
        </p:blipFill>
        <p:spPr bwMode="auto">
          <a:xfrm>
            <a:off x="1149350" y="4165600"/>
            <a:ext cx="68405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843</Words>
  <Application>Microsoft Office PowerPoint</Application>
  <PresentationFormat>On-screen Show (4:3)</PresentationFormat>
  <Paragraphs>185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תרגול 9 – אברציות כרומוזומליות</vt:lpstr>
      <vt:lpstr>PowerPoint Presentation</vt:lpstr>
      <vt:lpstr>PowerPoint Presentation</vt:lpstr>
      <vt:lpstr>PowerPoint Presentation</vt:lpstr>
      <vt:lpstr>הכפלה (duplication)</vt:lpstr>
      <vt:lpstr>כיצד נוצרים חסרים והכפלות?</vt:lpstr>
      <vt:lpstr>כיצד נוצרים חסרים והכפלות?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שינויים במספר הכרומוזומים</vt:lpstr>
      <vt:lpstr>PowerPoint Presentation</vt:lpstr>
      <vt:lpstr>שינויים בסטים שלמים</vt:lpstr>
      <vt:lpstr>דוגמא של אלו-פוליפלואידיה: זנים שונים של חיטה</vt:lpstr>
      <vt:lpstr>פוליפלואידיה ביונקים</vt:lpstr>
    </vt:vector>
  </TitlesOfParts>
  <Company>BGU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תרגול 9 – אברציות כרומוזומליות</dc:title>
  <dc:creator>shotts</dc:creator>
  <cp:lastModifiedBy>הודיה תורגמן</cp:lastModifiedBy>
  <cp:revision>103</cp:revision>
  <dcterms:created xsi:type="dcterms:W3CDTF">2009-01-27T13:25:54Z</dcterms:created>
  <dcterms:modified xsi:type="dcterms:W3CDTF">2019-12-25T15:15:23Z</dcterms:modified>
</cp:coreProperties>
</file>