
<file path=[Content_Types].xml><?xml version="1.0" encoding="utf-8"?>
<Types xmlns="http://schemas.openxmlformats.org/package/2006/content-types">
  <Default Extension="rels" ContentType="application/vnd.openxmlformats-package.relationships+xml"/>
  <Default Extension="xml" ContentType="application/xml"/>
  <Override PartName="/docProps/core.xml" ContentType="application/vnd.openxmlformats-package.core-properties+xml"/>
  <Override PartName="/ppt/media/image1.jpg" ContentType="image/jpg"/>
  <Override PartName="/ppt/media/image2.jpg" ContentType="image/jpg"/>
  <Override PartName="/ppt/media/image3.jpg" ContentType="image/jpg"/>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heme/theme.xml" ContentType="application/vnd.openxmlformats-officedocument.theme+xml"/>
</Types>
</file>

<file path=_rels/.rels><Relationships xmlns="http://schemas.openxmlformats.org/package/2006/relationships"><Relationship Id="dpId" Type="http://schemas.openxmlformats.org/package/2006/relationships/metadata/core-properties" Target="docProps/core.xml"/><Relationship Id="pId" Type="http://schemas.openxmlformats.org/officeDocument/2006/relationships/officeDocument" Target="ppt/presentation.xml"/></Relationships>
</file>

<file path=ppt/presentation.xml><?xml version="1.0" encoding="utf-8"?>
<p:presentation xmlns:p="http://schemas.openxmlformats.org/presentationml/2006/main" xmlns:r="http://schemas.openxmlformats.org/officeDocument/2006/relationships" xmlns:a="http://schemas.openxmlformats.org/drawingml/2006/main" xmlns:dc="http://purl.org/dc/elements/1.1/" xmlns:cp="http://schemas.openxmlformats.org/package/2006/metadata/core-properties">
  <p:sldMasterIdLst>
    <p:sldMasterId id="2147483648" r:id="msId"/>
  </p:sldMasterIdLst>
  <p:sldIdLst>
    <p:sldId id="256" r:id="sId1"/>
    <p:sldId id="257" r:id="sId2"/>
    <p:sldId id="258" r:id="sId3"/>
    <p:sldId id="259" r:id="sId4"/>
    <p:sldId id="260" r:id="sId5"/>
    <p:sldId id="261" r:id="sId6"/>
    <p:sldId id="262" r:id="sId7"/>
  </p:sldIdLst>
  <p:sldSz cx="7559040" cy="10692130"/>
  <p:notesSz cx="6858000" cy="9144000"/>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xmlns:dc="http://purl.org/dc/elements/1.1/" xmlns:cp="http://schemas.openxmlformats.org/package/2006/metadata/core-properties"/>
</file>

<file path=ppt/_rels/presentation.xml.rels><Relationships xmlns="http://schemas.openxmlformats.org/package/2006/relationships"><Relationship Id="propsId" Type="http://schemas.openxmlformats.org/officeDocument/2006/relationships/presProps" Target="presProps.xml"/><Relationship Id="msId" Type="http://schemas.openxmlformats.org/officeDocument/2006/relationships/slideMaster" Target="slideMasters/slideMaster.xml"/><Relationship Id="tId" Type="http://schemas.openxmlformats.org/officeDocument/2006/relationships/theme" Target="theme/theme.xml"/><Relationship Id="sId1" Type="http://schemas.openxmlformats.org/officeDocument/2006/relationships/slide" Target="slides/slide1.xml"/><Relationship Id="sId2" Type="http://schemas.openxmlformats.org/officeDocument/2006/relationships/slide" Target="slides/slide2.xml"/><Relationship Id="sId3" Type="http://schemas.openxmlformats.org/officeDocument/2006/relationships/slide" Target="slides/slide3.xml"/><Relationship Id="sId4" Type="http://schemas.openxmlformats.org/officeDocument/2006/relationships/slide" Target="slides/slide4.xml"/><Relationship Id="sId5" Type="http://schemas.openxmlformats.org/officeDocument/2006/relationships/slide" Target="slides/slide5.xml"/><Relationship Id="sId6" Type="http://schemas.openxmlformats.org/officeDocument/2006/relationships/slide" Target="slides/slide6.xml"/><Relationship Id="sId7" Type="http://schemas.openxmlformats.org/officeDocument/2006/relationships/slide" Target="slides/slide7.xml"/></Relationships>
</file>

<file path=ppt/slideLayouts/_rels/slideLayout1.xml.rels><Relationships xmlns="http://schemas.openxmlformats.org/package/2006/relationships"><Relationship Id="msId" Type="http://schemas.openxmlformats.org/officeDocument/2006/relationships/slideMaster" Target="../slideMasters/slideMaster.xml"/></Relationships>
</file>

<file path=ppt/slideLayouts/_rels/slideLayout2.xml.rels><Relationships xmlns="http://schemas.openxmlformats.org/package/2006/relationships"><Relationship Id="msId" Type="http://schemas.openxmlformats.org/officeDocument/2006/relationships/slideMaster" Target="../slideMasters/slideMaster.xml"/></Relationships>
</file>

<file path=ppt/slideLayouts/_rels/slideLayout3.xml.rels><Relationships xmlns="http://schemas.openxmlformats.org/package/2006/relationships"><Relationship Id="msId" Type="http://schemas.openxmlformats.org/officeDocument/2006/relationships/slideMaster" Target="../slideMasters/slideMaster.xml"/></Relationships>
</file>

<file path=ppt/slideLayouts/_rels/slideLayout4.xml.rels><Relationships xmlns="http://schemas.openxmlformats.org/package/2006/relationships"><Relationship Id="msId" Type="http://schemas.openxmlformats.org/officeDocument/2006/relationships/slideMaster" Target="../slideMasters/slideMaster.xml"/></Relationships>
</file>

<file path=ppt/slideLayouts/_rels/slideLayout5.xml.rels><Relationships xmlns="http://schemas.openxmlformats.org/package/2006/relationships"><Relationship Id="msId" Type="http://schemas.openxmlformats.org/officeDocument/2006/relationships/slideMaster" Target="../slideMasters/slideMaster.xml"/></Relationships>
</file>

<file path=ppt/slideLayouts/_rels/slideLayout6.xml.rels><Relationships xmlns="http://schemas.openxmlformats.org/package/2006/relationships"><Relationship Id="msId" Type="http://schemas.openxmlformats.org/officeDocument/2006/relationships/slideMaster" Target="../slideMasters/slideMaster.xml"/></Relationships>
</file>

<file path=ppt/slideLayouts/_rels/slideLayout7.xml.rels><Relationships xmlns="http://schemas.openxmlformats.org/package/2006/relationships"><Relationship Id="msId" Type="http://schemas.openxmlformats.org/officeDocument/2006/relationships/slideMaster" Target="../slideMasters/slideMaster.xml"/></Relationships>
</file>

<file path=ppt/slideLayouts/slideLayout1.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1">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457200" y="444500"/>
            <a:ext cx="6629400" cy="326390"/>
          </a:xfrm>
          <a:prstGeom prst="rect">
            <a:avLst/>
          </a:prstGeom>
          <a:noFill/>
          <a:ln w="0" cmpd="sng">
            <a:noFill/>
            <a:prstDash val="solid"/>
          </a:ln>
        </p:spPr>
        <p:txBody>
          <a:bodyPr vert="horz" lIns="0" tIns="24130" rIns="0" bIns="0" anchor="t"/>
          <a:lstStyle/>
          <a:p>
            <a:pPr marL="0" marR="0" indent="0" algn="l">
              <a:lnSpc>
                <a:spcPts val="1000"/>
              </a:lnSpc>
              <a:spcAft>
                <a:spcPts val="1320"/>
              </a:spcAft>
              <a:tabLst>
                <a:tab algn="l" pos="5486400"/>
              </a:tabLst>
            </a:pPr>
            <a:r>
              <a:rPr lang="en-US" sz="1000" spc="-5">
                <a:solidFill>
                  <a:srgbClr val="000000"/>
                </a:solidFill>
                <a:latin typeface="Calibri" pitchFamily="2" panose="02020603050405020304"/>
              </a:rPr>
              <a:t>Name </a:t>
            </a:r>
            <a:r>
              <a:rPr lang="en-US" sz="1000" spc="-5">
                <a:solidFill>
                  <a:srgbClr val="000000"/>
                </a:solidFill>
                <a:latin typeface="Calibri" pitchFamily="2" panose="02020603050405020304"/>
              </a:rPr>
              <a:t>Class </a:t>
            </a:r>
          </a:p>
        </p:txBody>
      </p:sp>
      <p:sp>
        <p:nvSpPr>
          <p:cNvPr id="3" name=""/>
          <p:cNvSpPr/>
          <p:nvPr>
            <p:ph type="body" idx="10"/>
          </p:nvPr>
        </p:nvSpPr>
        <p:spPr>
          <a:xfrm>
            <a:off x="457200" y="770890"/>
            <a:ext cx="6629400" cy="494030"/>
          </a:xfrm>
          <a:prstGeom prst="rect">
            <a:avLst/>
          </a:prstGeom>
          <a:solidFill>
            <a:srgbClr val="4471C4"/>
          </a:solidFill>
          <a:ln w="0" cmpd="sng">
            <a:noFill/>
            <a:prstDash val="solid"/>
          </a:ln>
        </p:spPr>
        <p:txBody>
          <a:bodyPr vert="horz" lIns="0" tIns="77470" rIns="0" bIns="0" anchor="t"/>
          <a:lstStyle/>
          <a:p>
            <a:pPr marL="91440" marR="0" indent="0" algn="l">
              <a:lnSpc>
                <a:spcPts val="2700"/>
              </a:lnSpc>
              <a:spcAft>
                <a:spcPts val="600"/>
              </a:spcAft>
            </a:pPr>
            <a:r>
              <a:rPr lang="en-US" sz="2550" b="1" spc="15">
                <a:solidFill>
                  <a:srgbClr val="FFFFFF"/>
                </a:solidFill>
                <a:latin typeface="Calibri" pitchFamily="2" panose="02020603050405020304"/>
              </a:rPr>
              <a:t>Argumentative Essay Writing </a:t>
            </a:r>
          </a:p>
        </p:txBody>
      </p:sp>
      <p:sp>
        <p:nvSpPr>
          <p:cNvPr id="4" name=""/>
          <p:cNvSpPr/>
          <p:nvPr>
            <p:ph type="body" idx="10"/>
          </p:nvPr>
        </p:nvSpPr>
        <p:spPr>
          <a:xfrm>
            <a:off x="457200" y="1406525"/>
            <a:ext cx="6629400" cy="489585"/>
          </a:xfrm>
          <a:prstGeom prst="rect">
            <a:avLst/>
          </a:prstGeom>
          <a:noFill/>
          <a:ln w="0" cmpd="sng">
            <a:noFill/>
            <a:prstDash val="solid"/>
          </a:ln>
        </p:spPr>
        <p:txBody>
          <a:bodyPr vert="horz" lIns="0" tIns="26035" rIns="0" bIns="0" anchor="t"/>
          <a:lstStyle/>
          <a:p>
            <a:pPr marL="594360" marR="0" indent="0" algn="l">
              <a:lnSpc>
                <a:spcPts val="1100"/>
              </a:lnSpc>
              <a:spcAft>
                <a:spcPts val="0"/>
              </a:spcAft>
            </a:pPr>
            <a:r>
              <a:rPr lang="en-US" sz="1050" spc="0">
                <a:solidFill>
                  <a:srgbClr val="000000"/>
                </a:solidFill>
                <a:latin typeface="Calibri" pitchFamily="2" panose="02020603050405020304"/>
              </a:rPr>
              <a:t>In an </a:t>
            </a:r>
            <a:r>
              <a:rPr lang="en-US" sz="1100" b="1" spc="0">
                <a:solidFill>
                  <a:srgbClr val="000000"/>
                </a:solidFill>
                <a:latin typeface="Calibri" pitchFamily="2" panose="02020603050405020304"/>
              </a:rPr>
              <a:t>argumentative essay</a:t>
            </a:r>
            <a:r>
              <a:rPr lang="en-US" sz="1050" spc="0">
                <a:solidFill>
                  <a:srgbClr val="000000"/>
                </a:solidFill>
                <a:latin typeface="Calibri" pitchFamily="2" panose="02020603050405020304"/>
              </a:rPr>
              <a:t>, your job is make the reader agree with your opinion about a controversial topic. </a:t>
            </a:r>
          </a:p>
          <a:p>
            <a:pPr marL="274320" marR="320040" indent="0" algn="l">
              <a:lnSpc>
                <a:spcPts val="1300"/>
              </a:lnSpc>
              <a:spcBef>
                <a:spcPts val="0"/>
              </a:spcBef>
              <a:spcAft>
                <a:spcPts val="0"/>
              </a:spcAft>
            </a:pPr>
            <a:r>
              <a:rPr lang="en-US" sz="1050" spc="0">
                <a:solidFill>
                  <a:srgbClr val="000000"/>
                </a:solidFill>
                <a:latin typeface="Calibri" pitchFamily="2" panose="02020603050405020304"/>
              </a:rPr>
              <a:t>You have to </a:t>
            </a:r>
            <a:r>
              <a:rPr lang="en-US" sz="1100" b="1" spc="0">
                <a:solidFill>
                  <a:srgbClr val="000000"/>
                </a:solidFill>
                <a:latin typeface="Calibri" pitchFamily="2" panose="02020603050405020304"/>
              </a:rPr>
              <a:t>(1) </a:t>
            </a:r>
            <a:r>
              <a:rPr lang="en-US" sz="1050" spc="0">
                <a:solidFill>
                  <a:srgbClr val="000000"/>
                </a:solidFill>
                <a:latin typeface="Calibri" pitchFamily="2" panose="02020603050405020304"/>
              </a:rPr>
              <a:t>state your opinion, </a:t>
            </a:r>
            <a:r>
              <a:rPr lang="en-US" sz="1100" b="1" spc="0">
                <a:solidFill>
                  <a:srgbClr val="000000"/>
                </a:solidFill>
                <a:latin typeface="Calibri" pitchFamily="2" panose="02020603050405020304"/>
              </a:rPr>
              <a:t>(2) </a:t>
            </a:r>
            <a:r>
              <a:rPr lang="en-US" sz="1050" spc="0">
                <a:solidFill>
                  <a:srgbClr val="000000"/>
                </a:solidFill>
                <a:latin typeface="Calibri" pitchFamily="2" panose="02020603050405020304"/>
              </a:rPr>
              <a:t>give reasons to support your opinion, and </a:t>
            </a:r>
            <a:r>
              <a:rPr lang="en-US" sz="1100" b="1" spc="0">
                <a:solidFill>
                  <a:srgbClr val="000000"/>
                </a:solidFill>
                <a:latin typeface="Calibri" pitchFamily="2" panose="02020603050405020304"/>
              </a:rPr>
              <a:t>(3) </a:t>
            </a:r>
            <a:r>
              <a:rPr lang="en-US" sz="1050" spc="0">
                <a:solidFill>
                  <a:srgbClr val="000000"/>
                </a:solidFill>
                <a:latin typeface="Calibri" pitchFamily="2" panose="02020603050405020304"/>
              </a:rPr>
              <a:t>argue against the opposite </a:t>
            </a:r>
            <a:r>
              <a:rPr lang="en-US" sz="1050" spc="0">
                <a:solidFill>
                  <a:srgbClr val="000000"/>
                </a:solidFill>
                <a:latin typeface="Calibri" pitchFamily="2" panose="02020603050405020304"/>
              </a:rPr>
              <a:t>opinion. Overall, you must </a:t>
            </a:r>
            <a:r>
              <a:rPr lang="en-US" sz="1100" b="1" spc="0">
                <a:solidFill>
                  <a:srgbClr val="000000"/>
                </a:solidFill>
                <a:latin typeface="Calibri" pitchFamily="2" panose="02020603050405020304"/>
              </a:rPr>
              <a:t>convince </a:t>
            </a:r>
            <a:r>
              <a:rPr lang="en-US" sz="1050" spc="0">
                <a:solidFill>
                  <a:srgbClr val="000000"/>
                </a:solidFill>
                <a:latin typeface="Calibri" pitchFamily="2" panose="02020603050405020304"/>
              </a:rPr>
              <a:t>the audience that your side of the </a:t>
            </a:r>
          </a:p>
        </p:txBody>
      </p:sp>
      <p:sp>
        <p:nvSpPr>
          <p:cNvPr id="5" name=""/>
          <p:cNvSpPr/>
          <p:nvPr>
            <p:ph type="body" idx="10"/>
          </p:nvPr>
        </p:nvSpPr>
        <p:spPr>
          <a:xfrm>
            <a:off x="457200" y="1896110"/>
            <a:ext cx="4117975" cy="1467485"/>
          </a:xfrm>
          <a:prstGeom prst="rect">
            <a:avLst/>
          </a:prstGeom>
          <a:noFill/>
          <a:ln w="0" cmpd="sng">
            <a:noFill/>
            <a:prstDash val="solid"/>
          </a:ln>
        </p:spPr>
        <p:txBody>
          <a:bodyPr vert="horz" lIns="0" tIns="3175" rIns="0" bIns="0" anchor="t"/>
          <a:lstStyle/>
          <a:p>
            <a:pPr marL="274320" marR="0" indent="0" algn="l">
              <a:lnSpc>
                <a:spcPts val="1300"/>
              </a:lnSpc>
              <a:spcAft>
                <a:spcPts val="0"/>
              </a:spcAft>
            </a:pPr>
            <a:r>
              <a:rPr lang="en-US" sz="1050" spc="0">
                <a:solidFill>
                  <a:srgbClr val="000000"/>
                </a:solidFill>
                <a:latin typeface="Calibri" pitchFamily="2" panose="02020603050405020304"/>
              </a:rPr>
              <a:t>argument is correct. To convince the audience, your essay must be </a:t>
            </a:r>
            <a:r>
              <a:rPr lang="en-US" sz="1050" spc="0">
                <a:solidFill>
                  <a:srgbClr val="000000"/>
                </a:solidFill>
                <a:latin typeface="Calibri" pitchFamily="2" panose="02020603050405020304"/>
              </a:rPr>
              <a:t>balanced—it must include your viewpoint and the opposing viewpoint, </a:t>
            </a:r>
            <a:r>
              <a:rPr lang="en-US" sz="1050" spc="0">
                <a:solidFill>
                  <a:srgbClr val="000000"/>
                </a:solidFill>
                <a:latin typeface="Calibri" pitchFamily="2" panose="02020603050405020304"/>
              </a:rPr>
              <a:t>or </a:t>
            </a:r>
            <a:r>
              <a:rPr lang="en-US" sz="1100" b="1" spc="0">
                <a:solidFill>
                  <a:srgbClr val="000000"/>
                </a:solidFill>
                <a:latin typeface="Calibri" pitchFamily="2" panose="02020603050405020304"/>
              </a:rPr>
              <a:t>counterargument</a:t>
            </a:r>
            <a:r>
              <a:rPr lang="en-US" sz="1050" spc="0">
                <a:solidFill>
                  <a:srgbClr val="000000"/>
                </a:solidFill>
                <a:latin typeface="Calibri" pitchFamily="2" panose="02020603050405020304"/>
              </a:rPr>
              <a:t>. </a:t>
            </a:r>
          </a:p>
          <a:p>
            <a:pPr marL="274320" marR="0" indent="0" algn="l">
              <a:lnSpc>
                <a:spcPts val="1300"/>
              </a:lnSpc>
              <a:spcBef>
                <a:spcPts val="5"/>
              </a:spcBef>
              <a:spcAft>
                <a:spcPts val="1245"/>
              </a:spcAft>
            </a:pPr>
            <a:r>
              <a:rPr lang="en-US" sz="1050" spc="0">
                <a:solidFill>
                  <a:srgbClr val="000000"/>
                </a:solidFill>
                <a:latin typeface="Calibri" pitchFamily="2" panose="02020603050405020304"/>
              </a:rPr>
              <a:t>Even though you are arguing only one side of an issue, you must </a:t>
            </a:r>
            <a:r>
              <a:rPr lang="en-US" sz="1050" spc="0">
                <a:solidFill>
                  <a:srgbClr val="000000"/>
                </a:solidFill>
                <a:latin typeface="Calibri" pitchFamily="2" panose="02020603050405020304"/>
              </a:rPr>
              <a:t>think about what the other side would say about your opinion. After </a:t>
            </a:r>
            <a:r>
              <a:rPr lang="en-US" sz="1050" spc="0">
                <a:solidFill>
                  <a:srgbClr val="000000"/>
                </a:solidFill>
                <a:latin typeface="Calibri" pitchFamily="2" panose="02020603050405020304"/>
              </a:rPr>
              <a:t>you give the counterargument, you must </a:t>
            </a:r>
            <a:r>
              <a:rPr lang="en-US" sz="1100" b="1" spc="0">
                <a:solidFill>
                  <a:srgbClr val="000000"/>
                </a:solidFill>
                <a:latin typeface="Calibri" pitchFamily="2" panose="02020603050405020304"/>
              </a:rPr>
              <a:t>refute </a:t>
            </a:r>
            <a:r>
              <a:rPr lang="en-US" sz="1050" spc="0">
                <a:solidFill>
                  <a:srgbClr val="000000"/>
                </a:solidFill>
                <a:latin typeface="Calibri" pitchFamily="2" panose="02020603050405020304"/>
              </a:rPr>
              <a:t>it by showing that it is </a:t>
            </a:r>
            <a:r>
              <a:rPr lang="en-US" sz="1050" spc="0">
                <a:solidFill>
                  <a:srgbClr val="000000"/>
                </a:solidFill>
                <a:latin typeface="Calibri" pitchFamily="2" panose="02020603050405020304"/>
              </a:rPr>
              <a:t>wrong. If your essay is balanced, a reader is more likely to agree with </a:t>
            </a:r>
            <a:r>
              <a:rPr lang="en-US" sz="1050" spc="0">
                <a:solidFill>
                  <a:srgbClr val="000000"/>
                </a:solidFill>
                <a:latin typeface="Calibri" pitchFamily="2" panose="02020603050405020304"/>
              </a:rPr>
              <a:t>you. </a:t>
            </a:r>
          </a:p>
        </p:txBody>
      </p:sp>
      <p:sp>
        <p:nvSpPr>
          <p:cNvPr id="6" name=""/>
          <p:cNvSpPr/>
          <p:nvPr>
            <p:ph type="body" idx="10"/>
          </p:nvPr>
        </p:nvSpPr>
        <p:spPr>
          <a:xfrm>
            <a:off x="457200" y="3363595"/>
            <a:ext cx="6629400" cy="986155"/>
          </a:xfrm>
          <a:prstGeom prst="rect">
            <a:avLst/>
          </a:prstGeom>
          <a:noFill/>
          <a:ln w="0" cmpd="sng">
            <a:noFill/>
            <a:prstDash val="solid"/>
          </a:ln>
        </p:spPr>
        <p:txBody>
          <a:bodyPr vert="horz" lIns="0" tIns="21590" rIns="0" bIns="0" anchor="t"/>
          <a:lstStyle/>
          <a:p>
            <a:pPr marL="0" marR="0" indent="0" algn="l">
              <a:lnSpc>
                <a:spcPts val="1600"/>
              </a:lnSpc>
              <a:spcAft>
                <a:spcPts val="0"/>
              </a:spcAft>
            </a:pPr>
            <a:r>
              <a:rPr lang="en-US" sz="1600" b="1" spc="-5">
                <a:solidFill>
                  <a:srgbClr val="4471C4"/>
                </a:solidFill>
                <a:latin typeface="Calibri" pitchFamily="2" panose="02020603050405020304"/>
              </a:rPr>
              <a:t>ORGANIZATION </a:t>
            </a:r>
          </a:p>
          <a:p>
            <a:pPr marL="274320" marR="320040" indent="0" algn="l">
              <a:lnSpc>
                <a:spcPts val="1300"/>
              </a:lnSpc>
              <a:spcBef>
                <a:spcPts val="45"/>
              </a:spcBef>
              <a:spcAft>
                <a:spcPts val="1825"/>
              </a:spcAft>
            </a:pPr>
            <a:r>
              <a:rPr lang="en-US" sz="1100" spc="0">
                <a:solidFill>
                  <a:srgbClr val="000000"/>
                </a:solidFill>
                <a:latin typeface="Calibri" pitchFamily="2" panose="02020603050405020304"/>
              </a:rPr>
              <a:t>The most common type of argumentative essay has six paragraphs. Like all essays, it begins with an introduction and ends with a conclusion. In between are the body paragraphs where you must do three things: support your opinion, present the opposing point of view, and tell why that viewpoint is wrong. </a:t>
            </a:r>
          </a:p>
        </p:txBody>
      </p:sp>
      <p:sp>
        <p:nvSpPr>
          <p:cNvPr id="9" name=""/>
          <p:cNvSpPr/>
          <p:nvPr>
            <p:ph type="body" idx="10"/>
          </p:nvPr>
        </p:nvSpPr>
        <p:spPr>
          <a:xfrm>
            <a:off x="1060450" y="4349750"/>
            <a:ext cx="1206500" cy="514985"/>
          </a:xfrm>
          <a:prstGeom prst="rect">
            <a:avLst/>
          </a:prstGeom>
          <a:solidFill>
            <a:srgbClr val="C9FB9D"/>
          </a:solidFill>
          <a:ln w="0" cmpd="sng">
            <a:noFill/>
            <a:prstDash val="solid"/>
          </a:ln>
        </p:spPr>
        <p:txBody>
          <a:bodyPr vert="horz" lIns="0" tIns="182245" rIns="0" bIns="0" anchor="t"/>
          <a:lstStyle/>
          <a:p>
            <a:pPr marL="91440" marR="0" indent="0" algn="l">
              <a:lnSpc>
                <a:spcPts val="1200"/>
              </a:lnSpc>
              <a:spcAft>
                <a:spcPts val="1390"/>
              </a:spcAft>
            </a:pPr>
            <a:r>
              <a:rPr lang="en-US" sz="1200" b="1" spc="-5">
                <a:solidFill>
                  <a:srgbClr val="000000"/>
                </a:solidFill>
                <a:latin typeface="Calibri" pitchFamily="2" panose="02020603050405020304"/>
              </a:rPr>
              <a:t>INTRODUCTION </a:t>
            </a:r>
          </a:p>
        </p:txBody>
      </p:sp>
      <p:sp>
        <p:nvSpPr>
          <p:cNvPr id="10" name=""/>
          <p:cNvSpPr/>
          <p:nvPr>
            <p:ph type="body" idx="10"/>
          </p:nvPr>
        </p:nvSpPr>
        <p:spPr>
          <a:xfrm>
            <a:off x="1060450" y="4919345"/>
            <a:ext cx="1206500" cy="2667000"/>
          </a:xfrm>
          <a:prstGeom prst="rect">
            <a:avLst/>
          </a:prstGeom>
          <a:solidFill>
            <a:srgbClr val="C9FB9D"/>
          </a:solidFill>
          <a:ln w="0" cmpd="sng">
            <a:noFill/>
            <a:prstDash val="solid"/>
          </a:ln>
        </p:spPr>
        <p:txBody>
          <a:bodyPr vert="horz" lIns="0" tIns="1261745" rIns="0" bIns="0" anchor="t"/>
          <a:lstStyle/>
          <a:p>
            <a:pPr marL="0" marR="0" indent="0" algn="ctr">
              <a:lnSpc>
                <a:spcPts val="1200"/>
              </a:lnSpc>
              <a:spcAft>
                <a:spcPts val="9790"/>
              </a:spcAft>
            </a:pPr>
            <a:r>
              <a:rPr lang="en-US" sz="1200" b="1" spc="120">
                <a:solidFill>
                  <a:srgbClr val="000000"/>
                </a:solidFill>
                <a:latin typeface="Calibri" pitchFamily="2" panose="02020603050405020304"/>
              </a:rPr>
              <a:t>BODY </a:t>
            </a:r>
          </a:p>
        </p:txBody>
      </p:sp>
      <p:sp>
        <p:nvSpPr>
          <p:cNvPr id="11" name=""/>
          <p:cNvSpPr/>
          <p:nvPr>
            <p:ph type="body" idx="10"/>
          </p:nvPr>
        </p:nvSpPr>
        <p:spPr>
          <a:xfrm>
            <a:off x="1060450" y="7641590"/>
            <a:ext cx="1206500" cy="444500"/>
          </a:xfrm>
          <a:prstGeom prst="rect">
            <a:avLst/>
          </a:prstGeom>
          <a:solidFill>
            <a:srgbClr val="C9FB9D"/>
          </a:solidFill>
          <a:ln w="0" cmpd="sng">
            <a:noFill/>
            <a:prstDash val="solid"/>
          </a:ln>
        </p:spPr>
        <p:txBody>
          <a:bodyPr vert="horz" lIns="0" tIns="148590" rIns="0" bIns="0" anchor="t"/>
          <a:lstStyle/>
          <a:p>
            <a:pPr marL="0" marR="0" indent="0" algn="ctr">
              <a:lnSpc>
                <a:spcPts val="1200"/>
              </a:lnSpc>
              <a:spcAft>
                <a:spcPts val="1080"/>
              </a:spcAft>
            </a:pPr>
            <a:r>
              <a:rPr lang="en-US" sz="1200" b="1" spc="-5">
                <a:solidFill>
                  <a:srgbClr val="000000"/>
                </a:solidFill>
                <a:latin typeface="Calibri" pitchFamily="2" panose="02020603050405020304"/>
              </a:rPr>
              <a:t>CONCLUSION </a:t>
            </a:r>
          </a:p>
        </p:txBody>
      </p:sp>
      <p:sp>
        <p:nvSpPr>
          <p:cNvPr id="12" name=""/>
          <p:cNvSpPr/>
          <p:nvPr>
            <p:ph type="body" idx="10"/>
          </p:nvPr>
        </p:nvSpPr>
        <p:spPr>
          <a:xfrm>
            <a:off x="2313305" y="4349750"/>
            <a:ext cx="822960" cy="514985"/>
          </a:xfrm>
          <a:prstGeom prst="rect">
            <a:avLst/>
          </a:prstGeom>
          <a:solidFill>
            <a:srgbClr val="A8F8FF"/>
          </a:solidFill>
          <a:ln w="0" cmpd="sng">
            <a:noFill/>
            <a:prstDash val="solid"/>
          </a:ln>
        </p:spPr>
        <p:txBody>
          <a:bodyPr vert="horz" lIns="0" tIns="191135" rIns="0" bIns="0" anchor="t"/>
          <a:lstStyle/>
          <a:p>
            <a:pPr marL="91440" marR="0" indent="0" algn="l">
              <a:lnSpc>
                <a:spcPts val="1000"/>
              </a:lnSpc>
              <a:spcAft>
                <a:spcPts val="1510"/>
              </a:spcAft>
            </a:pPr>
            <a:r>
              <a:rPr lang="en-US" sz="1000" spc="-5">
                <a:solidFill>
                  <a:srgbClr val="000000"/>
                </a:solidFill>
                <a:latin typeface="Calibri" pitchFamily="2" panose="02020603050405020304"/>
              </a:rPr>
              <a:t>Paragraph 1 </a:t>
            </a:r>
          </a:p>
        </p:txBody>
      </p:sp>
      <p:sp>
        <p:nvSpPr>
          <p:cNvPr id="13" name=""/>
          <p:cNvSpPr/>
          <p:nvPr>
            <p:ph type="body" idx="10"/>
          </p:nvPr>
        </p:nvSpPr>
        <p:spPr>
          <a:xfrm>
            <a:off x="2313305" y="4919345"/>
            <a:ext cx="822960" cy="527685"/>
          </a:xfrm>
          <a:prstGeom prst="rect">
            <a:avLst/>
          </a:prstGeom>
          <a:solidFill>
            <a:srgbClr val="A8F8FF"/>
          </a:solidFill>
          <a:ln w="0" cmpd="sng">
            <a:noFill/>
            <a:prstDash val="solid"/>
          </a:ln>
        </p:spPr>
        <p:txBody>
          <a:bodyPr vert="horz" lIns="0" tIns="200660" rIns="0" bIns="0" anchor="t"/>
          <a:lstStyle/>
          <a:p>
            <a:pPr marL="91440" marR="0" indent="0" algn="l">
              <a:lnSpc>
                <a:spcPts val="1000"/>
              </a:lnSpc>
              <a:spcAft>
                <a:spcPts val="1490"/>
              </a:spcAft>
            </a:pPr>
            <a:r>
              <a:rPr lang="en-US" sz="1000" spc="-5">
                <a:solidFill>
                  <a:srgbClr val="000000"/>
                </a:solidFill>
                <a:latin typeface="Calibri" pitchFamily="2" panose="02020603050405020304"/>
              </a:rPr>
              <a:t>Paragraph 2 </a:t>
            </a:r>
          </a:p>
        </p:txBody>
      </p:sp>
      <p:sp>
        <p:nvSpPr>
          <p:cNvPr id="14" name=""/>
          <p:cNvSpPr/>
          <p:nvPr>
            <p:ph type="body" idx="10"/>
          </p:nvPr>
        </p:nvSpPr>
        <p:spPr>
          <a:xfrm>
            <a:off x="2313305" y="5501640"/>
            <a:ext cx="822960" cy="530225"/>
          </a:xfrm>
          <a:prstGeom prst="rect">
            <a:avLst/>
          </a:prstGeom>
          <a:solidFill>
            <a:srgbClr val="A8F8FF"/>
          </a:solidFill>
          <a:ln w="0" cmpd="sng">
            <a:noFill/>
            <a:prstDash val="solid"/>
          </a:ln>
        </p:spPr>
        <p:txBody>
          <a:bodyPr vert="horz" lIns="0" tIns="203835" rIns="0" bIns="0" anchor="t"/>
          <a:lstStyle/>
          <a:p>
            <a:pPr marL="91440" marR="0" indent="0" algn="l">
              <a:lnSpc>
                <a:spcPts val="1000"/>
              </a:lnSpc>
              <a:spcAft>
                <a:spcPts val="1485"/>
              </a:spcAft>
            </a:pPr>
            <a:r>
              <a:rPr lang="en-US" sz="1000" spc="-5">
                <a:solidFill>
                  <a:srgbClr val="000000"/>
                </a:solidFill>
                <a:latin typeface="Calibri" pitchFamily="2" panose="02020603050405020304"/>
              </a:rPr>
              <a:t>Paragraph 3 </a:t>
            </a:r>
          </a:p>
        </p:txBody>
      </p:sp>
      <p:sp>
        <p:nvSpPr>
          <p:cNvPr id="15" name=""/>
          <p:cNvSpPr/>
          <p:nvPr>
            <p:ph type="body" idx="10"/>
          </p:nvPr>
        </p:nvSpPr>
        <p:spPr>
          <a:xfrm>
            <a:off x="2313305" y="6087110"/>
            <a:ext cx="822960" cy="527050"/>
          </a:xfrm>
          <a:prstGeom prst="rect">
            <a:avLst/>
          </a:prstGeom>
          <a:solidFill>
            <a:srgbClr val="A8F8FF"/>
          </a:solidFill>
          <a:ln w="0" cmpd="sng">
            <a:noFill/>
            <a:prstDash val="solid"/>
          </a:ln>
        </p:spPr>
        <p:txBody>
          <a:bodyPr vert="horz" lIns="0" tIns="200025" rIns="0" bIns="0" anchor="t"/>
          <a:lstStyle/>
          <a:p>
            <a:pPr marL="91440" marR="0" indent="0" algn="l">
              <a:lnSpc>
                <a:spcPts val="1000"/>
              </a:lnSpc>
              <a:spcAft>
                <a:spcPts val="1510"/>
              </a:spcAft>
            </a:pPr>
            <a:r>
              <a:rPr lang="en-US" sz="1000" spc="0">
                <a:solidFill>
                  <a:srgbClr val="000000"/>
                </a:solidFill>
                <a:latin typeface="Calibri" pitchFamily="2" panose="02020603050405020304"/>
              </a:rPr>
              <a:t>Paragraph 4 </a:t>
            </a:r>
          </a:p>
        </p:txBody>
      </p:sp>
      <p:sp>
        <p:nvSpPr>
          <p:cNvPr id="16" name=""/>
          <p:cNvSpPr/>
          <p:nvPr>
            <p:ph type="body" idx="10"/>
          </p:nvPr>
        </p:nvSpPr>
        <p:spPr>
          <a:xfrm>
            <a:off x="2313305" y="6668770"/>
            <a:ext cx="822960" cy="917575"/>
          </a:xfrm>
          <a:prstGeom prst="rect">
            <a:avLst/>
          </a:prstGeom>
          <a:solidFill>
            <a:srgbClr val="A8F8FF"/>
          </a:solidFill>
          <a:ln w="0" cmpd="sng">
            <a:noFill/>
            <a:prstDash val="solid"/>
          </a:ln>
        </p:spPr>
        <p:txBody>
          <a:bodyPr vert="horz" lIns="0" tIns="295910" rIns="0" bIns="0" anchor="t"/>
          <a:lstStyle/>
          <a:p>
            <a:pPr marL="91440" marR="0" indent="0" algn="l">
              <a:lnSpc>
                <a:spcPts val="1200"/>
              </a:lnSpc>
              <a:spcAft>
                <a:spcPts val="0"/>
              </a:spcAft>
            </a:pPr>
            <a:r>
              <a:rPr lang="en-US" sz="1200" b="1" spc="-5">
                <a:solidFill>
                  <a:srgbClr val="FF0000"/>
                </a:solidFill>
                <a:latin typeface="Calibri" pitchFamily="2" panose="02020603050405020304"/>
              </a:rPr>
              <a:t>Paragraph </a:t>
            </a:r>
          </a:p>
          <a:p>
            <a:pPr marL="0" marR="0" indent="0" algn="ctr">
              <a:lnSpc>
                <a:spcPts val="1200"/>
              </a:lnSpc>
              <a:spcBef>
                <a:spcPts val="235"/>
              </a:spcBef>
              <a:spcAft>
                <a:spcPts val="2160"/>
              </a:spcAft>
            </a:pPr>
            <a:r>
              <a:rPr lang="en-US" sz="1200" b="1" spc="0">
                <a:solidFill>
                  <a:srgbClr val="FF0000"/>
                </a:solidFill>
                <a:latin typeface="Calibri" pitchFamily="2" panose="02020603050405020304"/>
              </a:rPr>
              <a:t>5 </a:t>
            </a:r>
          </a:p>
        </p:txBody>
      </p:sp>
      <p:sp>
        <p:nvSpPr>
          <p:cNvPr id="17" name=""/>
          <p:cNvSpPr/>
          <p:nvPr>
            <p:ph type="body" idx="10"/>
          </p:nvPr>
        </p:nvSpPr>
        <p:spPr>
          <a:xfrm>
            <a:off x="2313305" y="7641590"/>
            <a:ext cx="822960" cy="444500"/>
          </a:xfrm>
          <a:prstGeom prst="rect">
            <a:avLst/>
          </a:prstGeom>
          <a:solidFill>
            <a:srgbClr val="A8F8FF"/>
          </a:solidFill>
          <a:ln w="0" cmpd="sng">
            <a:noFill/>
            <a:prstDash val="solid"/>
          </a:ln>
        </p:spPr>
        <p:txBody>
          <a:bodyPr vert="horz" lIns="0" tIns="157480" rIns="0" bIns="0" anchor="t"/>
          <a:lstStyle/>
          <a:p>
            <a:pPr marL="91440" marR="0" indent="0" algn="l">
              <a:lnSpc>
                <a:spcPts val="1000"/>
              </a:lnSpc>
              <a:spcAft>
                <a:spcPts val="1195"/>
              </a:spcAft>
            </a:pPr>
            <a:r>
              <a:rPr lang="en-US" sz="1000" spc="-5">
                <a:solidFill>
                  <a:srgbClr val="000000"/>
                </a:solidFill>
                <a:latin typeface="Calibri" pitchFamily="2" panose="02020603050405020304"/>
              </a:rPr>
              <a:t>Paragraph 6 </a:t>
            </a:r>
          </a:p>
        </p:txBody>
      </p:sp>
      <p:sp>
        <p:nvSpPr>
          <p:cNvPr id="18" name=""/>
          <p:cNvSpPr/>
          <p:nvPr>
            <p:ph type="body" idx="10"/>
          </p:nvPr>
        </p:nvSpPr>
        <p:spPr>
          <a:xfrm>
            <a:off x="3191510" y="4349750"/>
            <a:ext cx="3200400" cy="514985"/>
          </a:xfrm>
          <a:prstGeom prst="rect">
            <a:avLst/>
          </a:prstGeom>
          <a:solidFill>
            <a:srgbClr val="FFDABD"/>
          </a:solidFill>
          <a:ln w="0" cmpd="sng">
            <a:noFill/>
            <a:prstDash val="solid"/>
          </a:ln>
        </p:spPr>
        <p:txBody>
          <a:bodyPr vert="horz" lIns="0" tIns="17780" rIns="0" bIns="0" anchor="t"/>
          <a:lstStyle/>
          <a:p>
            <a:pPr marL="45720" marR="0" indent="0" algn="l">
              <a:lnSpc>
                <a:spcPts val="1100"/>
              </a:lnSpc>
              <a:spcAft>
                <a:spcPts val="0"/>
              </a:spcAft>
            </a:pPr>
            <a:r>
              <a:rPr lang="en-US" sz="1100" b="1" spc="-10">
                <a:solidFill>
                  <a:srgbClr val="000000"/>
                </a:solidFill>
                <a:latin typeface="Calibri" pitchFamily="2" panose="02020603050405020304"/>
              </a:rPr>
              <a:t>Hook </a:t>
            </a:r>
          </a:p>
          <a:p>
            <a:pPr marL="45720" marR="0" indent="0" algn="l">
              <a:lnSpc>
                <a:spcPts val="1100"/>
              </a:lnSpc>
              <a:spcBef>
                <a:spcPts val="230"/>
              </a:spcBef>
              <a:spcAft>
                <a:spcPts val="0"/>
              </a:spcAft>
            </a:pPr>
            <a:r>
              <a:rPr lang="en-US" sz="1100" b="1" spc="0">
                <a:solidFill>
                  <a:srgbClr val="000000"/>
                </a:solidFill>
                <a:latin typeface="Calibri" pitchFamily="2" panose="02020603050405020304"/>
              </a:rPr>
              <a:t>Connecting/Background Information </a:t>
            </a:r>
          </a:p>
          <a:p>
            <a:pPr marL="45720" marR="0" indent="0" algn="l">
              <a:lnSpc>
                <a:spcPts val="1100"/>
              </a:lnSpc>
              <a:spcBef>
                <a:spcPts val="210"/>
              </a:spcBef>
              <a:spcAft>
                <a:spcPts val="110"/>
              </a:spcAft>
            </a:pPr>
            <a:r>
              <a:rPr lang="en-US" sz="1100" b="1" spc="0">
                <a:solidFill>
                  <a:srgbClr val="000000"/>
                </a:solidFill>
                <a:latin typeface="Calibri" pitchFamily="2" panose="02020603050405020304"/>
              </a:rPr>
              <a:t>Main idea Statement/Thesis Statement </a:t>
            </a:r>
          </a:p>
        </p:txBody>
      </p:sp>
      <p:sp>
        <p:nvSpPr>
          <p:cNvPr id="19" name=""/>
          <p:cNvSpPr/>
          <p:nvPr>
            <p:ph type="body" idx="10"/>
          </p:nvPr>
        </p:nvSpPr>
        <p:spPr>
          <a:xfrm>
            <a:off x="3191510" y="4919345"/>
            <a:ext cx="3200400" cy="527685"/>
          </a:xfrm>
          <a:prstGeom prst="rect">
            <a:avLst/>
          </a:prstGeom>
          <a:solidFill>
            <a:srgbClr val="FFDABD"/>
          </a:solidFill>
          <a:ln w="0" cmpd="sng">
            <a:noFill/>
            <a:prstDash val="solid"/>
          </a:ln>
        </p:spPr>
        <p:txBody>
          <a:bodyPr vert="horz" lIns="0" tIns="20955" rIns="0" bIns="0" anchor="t"/>
          <a:lstStyle/>
          <a:p>
            <a:pPr marL="45720" marR="0" indent="0" algn="ctr">
              <a:lnSpc>
                <a:spcPts val="1100"/>
              </a:lnSpc>
              <a:spcAft>
                <a:spcPts val="0"/>
              </a:spcAft>
            </a:pPr>
            <a:r>
              <a:rPr lang="en-US" sz="1100" b="1" spc="0">
                <a:solidFill>
                  <a:srgbClr val="000000"/>
                </a:solidFill>
                <a:latin typeface="Calibri" pitchFamily="2" panose="02020603050405020304"/>
              </a:rPr>
              <a:t>Support 1 (first reason) </a:t>
            </a:r>
          </a:p>
          <a:p>
            <a:pPr marL="137160" marR="0" indent="137160" algn="l">
              <a:lnSpc>
                <a:spcPts val="1200"/>
              </a:lnSpc>
              <a:spcBef>
                <a:spcPts val="205"/>
              </a:spcBef>
              <a:spcAft>
                <a:spcPts val="0"/>
              </a:spcAft>
              <a:buFont typeface="Symbol"/>
              <a:buChar char="·"/>
            </a:pPr>
            <a:r>
              <a:rPr lang="en-US" sz="1100" spc="0">
                <a:solidFill>
                  <a:srgbClr val="000000"/>
                </a:solidFill>
                <a:latin typeface="Calibri" pitchFamily="2" panose="02020603050405020304"/>
              </a:rPr>
              <a:t>Explanation, detail, example </a:t>
            </a:r>
          </a:p>
          <a:p>
            <a:pPr marL="137160" marR="0" indent="137160" algn="l">
              <a:lnSpc>
                <a:spcPts val="1200"/>
              </a:lnSpc>
              <a:spcBef>
                <a:spcPts val="225"/>
              </a:spcBef>
              <a:spcAft>
                <a:spcPts val="0"/>
              </a:spcAft>
              <a:buFont typeface="Symbol"/>
              <a:buChar char="·"/>
            </a:pPr>
            <a:r>
              <a:rPr lang="en-US" sz="1100" spc="0">
                <a:solidFill>
                  <a:srgbClr val="000000"/>
                </a:solidFill>
                <a:latin typeface="Calibri" pitchFamily="2" panose="02020603050405020304"/>
              </a:rPr>
              <a:t>Explanation, detail, example </a:t>
            </a:r>
          </a:p>
        </p:txBody>
      </p:sp>
      <p:sp>
        <p:nvSpPr>
          <p:cNvPr id="20" name=""/>
          <p:cNvSpPr/>
          <p:nvPr>
            <p:ph type="body" idx="10"/>
          </p:nvPr>
        </p:nvSpPr>
        <p:spPr>
          <a:xfrm>
            <a:off x="3191510" y="5501640"/>
            <a:ext cx="3200400" cy="530225"/>
          </a:xfrm>
          <a:prstGeom prst="rect">
            <a:avLst/>
          </a:prstGeom>
          <a:solidFill>
            <a:srgbClr val="FFDABD"/>
          </a:solidFill>
          <a:ln w="0" cmpd="sng">
            <a:noFill/>
            <a:prstDash val="solid"/>
          </a:ln>
        </p:spPr>
        <p:txBody>
          <a:bodyPr vert="horz" lIns="0" tIns="20955" rIns="0" bIns="0" anchor="t"/>
          <a:lstStyle/>
          <a:p>
            <a:pPr marL="45720" marR="0" indent="0" algn="l">
              <a:lnSpc>
                <a:spcPts val="1100"/>
              </a:lnSpc>
              <a:spcAft>
                <a:spcPts val="0"/>
              </a:spcAft>
            </a:pPr>
            <a:r>
              <a:rPr lang="en-US" sz="1100" b="1" spc="0">
                <a:solidFill>
                  <a:srgbClr val="000000"/>
                </a:solidFill>
                <a:latin typeface="Calibri" pitchFamily="2" panose="02020603050405020304"/>
              </a:rPr>
              <a:t>Support 2 (second reason) </a:t>
            </a:r>
          </a:p>
          <a:p>
            <a:pPr marL="137160" marR="0" indent="137160" algn="l">
              <a:lnSpc>
                <a:spcPts val="1200"/>
              </a:lnSpc>
              <a:spcBef>
                <a:spcPts val="225"/>
              </a:spcBef>
              <a:spcAft>
                <a:spcPts val="0"/>
              </a:spcAft>
              <a:buFont typeface="Symbol"/>
              <a:buChar char="·"/>
            </a:pPr>
            <a:r>
              <a:rPr lang="en-US" sz="1100" spc="0">
                <a:solidFill>
                  <a:srgbClr val="000000"/>
                </a:solidFill>
                <a:latin typeface="Calibri" pitchFamily="2" panose="02020603050405020304"/>
              </a:rPr>
              <a:t>Explanation, detail, example </a:t>
            </a:r>
          </a:p>
          <a:p>
            <a:pPr marL="137160" marR="0" indent="137160" algn="l">
              <a:lnSpc>
                <a:spcPts val="1200"/>
              </a:lnSpc>
              <a:spcBef>
                <a:spcPts val="205"/>
              </a:spcBef>
              <a:spcAft>
                <a:spcPts val="20"/>
              </a:spcAft>
              <a:buFont typeface="Symbol"/>
              <a:buChar char="·"/>
            </a:pPr>
            <a:r>
              <a:rPr lang="en-US" sz="1100" spc="0">
                <a:solidFill>
                  <a:srgbClr val="000000"/>
                </a:solidFill>
                <a:latin typeface="Calibri" pitchFamily="2" panose="02020603050405020304"/>
              </a:rPr>
              <a:t>Explanation, detail, example </a:t>
            </a:r>
          </a:p>
        </p:txBody>
      </p:sp>
      <p:sp>
        <p:nvSpPr>
          <p:cNvPr id="21" name=""/>
          <p:cNvSpPr/>
          <p:nvPr>
            <p:ph type="body" idx="10"/>
          </p:nvPr>
        </p:nvSpPr>
        <p:spPr>
          <a:xfrm>
            <a:off x="3191510" y="6087110"/>
            <a:ext cx="3200400" cy="527050"/>
          </a:xfrm>
          <a:prstGeom prst="rect">
            <a:avLst/>
          </a:prstGeom>
          <a:solidFill>
            <a:srgbClr val="FFDABD"/>
          </a:solidFill>
          <a:ln w="0" cmpd="sng">
            <a:noFill/>
            <a:prstDash val="solid"/>
          </a:ln>
        </p:spPr>
        <p:txBody>
          <a:bodyPr vert="horz" lIns="0" tIns="17780" rIns="0" bIns="0" anchor="t"/>
          <a:lstStyle/>
          <a:p>
            <a:pPr marL="45720" marR="0" indent="0" algn="ctr">
              <a:lnSpc>
                <a:spcPts val="1100"/>
              </a:lnSpc>
              <a:spcAft>
                <a:spcPts val="0"/>
              </a:spcAft>
            </a:pPr>
            <a:r>
              <a:rPr lang="en-US" sz="1100" b="1" spc="0">
                <a:solidFill>
                  <a:srgbClr val="000000"/>
                </a:solidFill>
                <a:latin typeface="Calibri" pitchFamily="2" panose="02020603050405020304"/>
              </a:rPr>
              <a:t>Support 3 (third reason) </a:t>
            </a:r>
          </a:p>
          <a:p>
            <a:pPr marL="137160" marR="0" indent="137160" algn="l">
              <a:lnSpc>
                <a:spcPts val="1200"/>
              </a:lnSpc>
              <a:spcBef>
                <a:spcPts val="225"/>
              </a:spcBef>
              <a:spcAft>
                <a:spcPts val="0"/>
              </a:spcAft>
              <a:buFont typeface="Symbol"/>
              <a:buChar char="·"/>
            </a:pPr>
            <a:r>
              <a:rPr lang="en-US" sz="1100" spc="0">
                <a:solidFill>
                  <a:srgbClr val="000000"/>
                </a:solidFill>
                <a:latin typeface="Calibri" pitchFamily="2" panose="02020603050405020304"/>
              </a:rPr>
              <a:t>Explanation, detail, example </a:t>
            </a:r>
          </a:p>
          <a:p>
            <a:pPr marL="137160" marR="0" indent="137160" algn="l">
              <a:lnSpc>
                <a:spcPts val="1200"/>
              </a:lnSpc>
              <a:spcBef>
                <a:spcPts val="225"/>
              </a:spcBef>
              <a:spcAft>
                <a:spcPts val="25"/>
              </a:spcAft>
              <a:buFont typeface="Symbol"/>
              <a:buChar char="·"/>
            </a:pPr>
            <a:r>
              <a:rPr lang="en-US" sz="1100" spc="0">
                <a:solidFill>
                  <a:srgbClr val="000000"/>
                </a:solidFill>
                <a:latin typeface="Calibri" pitchFamily="2" panose="02020603050405020304"/>
              </a:rPr>
              <a:t>Explanation, detail, example </a:t>
            </a:r>
          </a:p>
        </p:txBody>
      </p:sp>
      <p:sp>
        <p:nvSpPr>
          <p:cNvPr id="22" name=""/>
          <p:cNvSpPr/>
          <p:nvPr>
            <p:ph type="body" idx="10"/>
          </p:nvPr>
        </p:nvSpPr>
        <p:spPr>
          <a:xfrm>
            <a:off x="3191510" y="7641590"/>
            <a:ext cx="3200400" cy="444500"/>
          </a:xfrm>
          <a:prstGeom prst="rect">
            <a:avLst/>
          </a:prstGeom>
          <a:solidFill>
            <a:srgbClr val="FFDABD"/>
          </a:solidFill>
          <a:ln w="0" cmpd="sng">
            <a:noFill/>
            <a:prstDash val="solid"/>
          </a:ln>
        </p:spPr>
        <p:txBody>
          <a:bodyPr vert="horz" lIns="0" tIns="41910" rIns="0" bIns="0" anchor="t"/>
          <a:lstStyle/>
          <a:p>
            <a:pPr marL="45720" marR="365760" indent="0" algn="l">
              <a:lnSpc>
                <a:spcPts val="1300"/>
              </a:lnSpc>
              <a:spcAft>
                <a:spcPts val="455"/>
              </a:spcAft>
            </a:pPr>
            <a:r>
              <a:rPr lang="en-US" sz="1100" b="1" spc="-5">
                <a:solidFill>
                  <a:srgbClr val="000000"/>
                </a:solidFill>
                <a:latin typeface="Calibri" pitchFamily="2" panose="02020603050405020304"/>
              </a:rPr>
              <a:t>Repeat your thesis statement in different words Suggestion/Opinion/Prediction for the future </a:t>
            </a:r>
          </a:p>
        </p:txBody>
      </p:sp>
      <p:sp>
        <p:nvSpPr>
          <p:cNvPr id="25" name=""/>
          <p:cNvSpPr/>
          <p:nvPr>
            <p:ph type="body" idx="10"/>
          </p:nvPr>
        </p:nvSpPr>
        <p:spPr>
          <a:xfrm>
            <a:off x="3234055" y="6724015"/>
            <a:ext cx="1371600" cy="838200"/>
          </a:xfrm>
          <a:prstGeom prst="rect">
            <a:avLst/>
          </a:prstGeom>
          <a:noFill/>
          <a:ln w="0" cmpd="sng">
            <a:noFill/>
            <a:prstDash val="solid"/>
          </a:ln>
        </p:spPr>
        <p:txBody>
          <a:bodyPr vert="horz" lIns="0" tIns="0" rIns="0" bIns="0" anchor="t"/>
          <a:lstStyle/>
          <a:p>
            <a:pPr marL="0" marR="0" indent="0" algn="ctr">
              <a:lnSpc>
                <a:spcPts val="1000"/>
              </a:lnSpc>
              <a:spcAft>
                <a:spcPts val="0"/>
              </a:spcAft>
            </a:pPr>
            <a:r>
              <a:rPr lang="en-US" sz="1100" b="1" spc="0">
                <a:solidFill>
                  <a:srgbClr val="000000"/>
                </a:solidFill>
                <a:latin typeface="Calibri" pitchFamily="2" panose="02020603050405020304"/>
              </a:rPr>
              <a:t>Opposite Side </a:t>
            </a:r>
          </a:p>
          <a:p>
            <a:pPr marL="91440" marR="0" indent="137160" algn="l">
              <a:lnSpc>
                <a:spcPts val="1200"/>
              </a:lnSpc>
              <a:spcBef>
                <a:spcPts val="225"/>
              </a:spcBef>
              <a:spcAft>
                <a:spcPts val="0"/>
              </a:spcAft>
              <a:buFont typeface="Symbol"/>
              <a:buChar char="·"/>
            </a:pPr>
            <a:r>
              <a:rPr lang="en-US" sz="1100" spc="-20">
                <a:solidFill>
                  <a:srgbClr val="000000"/>
                </a:solidFill>
                <a:latin typeface="Calibri" pitchFamily="2" panose="02020603050405020304"/>
              </a:rPr>
              <a:t>Counterargument 1 </a:t>
            </a:r>
          </a:p>
          <a:p>
            <a:pPr marL="91440" marR="0" indent="137160" algn="l">
              <a:lnSpc>
                <a:spcPts val="1200"/>
              </a:lnSpc>
              <a:spcBef>
                <a:spcPts val="225"/>
              </a:spcBef>
              <a:spcAft>
                <a:spcPts val="0"/>
              </a:spcAft>
              <a:buFont typeface="Symbol"/>
              <a:buChar char="·"/>
            </a:pPr>
            <a:r>
              <a:rPr lang="en-US" sz="1100" spc="-40">
                <a:solidFill>
                  <a:srgbClr val="000000"/>
                </a:solidFill>
                <a:latin typeface="Calibri" pitchFamily="2" panose="02020603050405020304"/>
              </a:rPr>
              <a:t>Refutation</a:t>
            </a:r>
            <a:r>
              <a:rPr lang="en-US" sz="1100" spc="-40">
                <a:solidFill>
                  <a:srgbClr val="FF0000"/>
                </a:solidFill>
                <a:latin typeface="Calibri" pitchFamily="2" panose="02020603050405020304"/>
              </a:rPr>
              <a:t> (ATTACK) </a:t>
            </a:r>
          </a:p>
          <a:p>
            <a:pPr marL="91440" marR="0" indent="137160" algn="l">
              <a:lnSpc>
                <a:spcPts val="1200"/>
              </a:lnSpc>
              <a:spcBef>
                <a:spcPts val="215"/>
              </a:spcBef>
              <a:spcAft>
                <a:spcPts val="0"/>
              </a:spcAft>
              <a:buFont typeface="Symbol"/>
              <a:buChar char="·"/>
            </a:pPr>
            <a:r>
              <a:rPr lang="en-US" sz="1100" spc="-20">
                <a:solidFill>
                  <a:srgbClr val="000000"/>
                </a:solidFill>
                <a:latin typeface="Calibri" pitchFamily="2" panose="02020603050405020304"/>
              </a:rPr>
              <a:t>Counterargument 2 </a:t>
            </a:r>
          </a:p>
          <a:p>
            <a:pPr marL="91440" marR="0" indent="137160" algn="l">
              <a:lnSpc>
                <a:spcPts val="1300"/>
              </a:lnSpc>
              <a:spcBef>
                <a:spcPts val="50"/>
              </a:spcBef>
              <a:spcAft>
                <a:spcPts val="0"/>
              </a:spcAft>
              <a:buFont typeface="Symbol"/>
              <a:buChar char="·"/>
            </a:pPr>
            <a:r>
              <a:rPr lang="en-US" sz="1100" spc="-40">
                <a:solidFill>
                  <a:srgbClr val="000000"/>
                </a:solidFill>
                <a:latin typeface="Calibri" pitchFamily="2" panose="02020603050405020304"/>
              </a:rPr>
              <a:t>Refutation</a:t>
            </a:r>
            <a:r>
              <a:rPr lang="en-US" sz="1100" spc="-40">
                <a:solidFill>
                  <a:srgbClr val="FF0000"/>
                </a:solidFill>
                <a:latin typeface="Calibri" pitchFamily="2" panose="02020603050405020304"/>
              </a:rPr>
              <a:t> (ATTACK) </a:t>
            </a:r>
          </a:p>
        </p:txBody>
      </p:sp>
      <p:sp>
        <p:nvSpPr>
          <p:cNvPr id="26" name=""/>
          <p:cNvSpPr/>
          <p:nvPr>
            <p:ph type="body" idx="10"/>
          </p:nvPr>
        </p:nvSpPr>
        <p:spPr>
          <a:xfrm>
            <a:off x="460375" y="8389620"/>
            <a:ext cx="6629400" cy="1998980"/>
          </a:xfrm>
          <a:prstGeom prst="rect">
            <a:avLst/>
          </a:prstGeom>
          <a:noFill/>
          <a:ln w="0" cmpd="sng">
            <a:noFill/>
            <a:prstDash val="solid"/>
          </a:ln>
        </p:spPr>
        <p:txBody>
          <a:bodyPr vert="horz" lIns="0" tIns="21590" rIns="0" bIns="0" anchor="t"/>
          <a:lstStyle/>
          <a:p>
            <a:pPr marL="0" marR="0" indent="0" algn="l">
              <a:lnSpc>
                <a:spcPts val="1600"/>
              </a:lnSpc>
              <a:spcAft>
                <a:spcPts val="0"/>
              </a:spcAft>
            </a:pPr>
            <a:r>
              <a:rPr lang="en-US" sz="1600" b="1" spc="0">
                <a:solidFill>
                  <a:srgbClr val="4471C4"/>
                </a:solidFill>
                <a:latin typeface="Calibri" pitchFamily="2" panose="02020603050405020304"/>
              </a:rPr>
              <a:t>Studying an Argumentative Essay </a:t>
            </a:r>
          </a:p>
          <a:p>
            <a:pPr marL="274320" marR="91440" indent="0" algn="l">
              <a:lnSpc>
                <a:spcPts val="1300"/>
              </a:lnSpc>
              <a:spcBef>
                <a:spcPts val="70"/>
              </a:spcBef>
              <a:spcAft>
                <a:spcPts val="0"/>
              </a:spcAft>
            </a:pPr>
            <a:r>
              <a:rPr lang="en-US" sz="1100" spc="0">
                <a:solidFill>
                  <a:srgbClr val="000000"/>
                </a:solidFill>
                <a:latin typeface="Calibri" pitchFamily="2" panose="02020603050405020304"/>
              </a:rPr>
              <a:t>The following essay argues for the use of school uniforms. Discuss the Preview Questions with the class. Then read the example essay and answer the questions that follow. </a:t>
            </a:r>
          </a:p>
          <a:p>
            <a:pPr marL="0" marR="0" indent="0" algn="l">
              <a:lnSpc>
                <a:spcPts val="1100"/>
              </a:lnSpc>
              <a:spcBef>
                <a:spcPts val="1535"/>
              </a:spcBef>
              <a:spcAft>
                <a:spcPts val="0"/>
              </a:spcAft>
            </a:pPr>
            <a:r>
              <a:rPr lang="en-US" sz="1100" b="1" i="1" spc="0">
                <a:solidFill>
                  <a:srgbClr val="000000"/>
                </a:solidFill>
                <a:latin typeface="Calibri" pitchFamily="2" panose="02020603050405020304"/>
              </a:rPr>
              <a:t>Preview Questions </a:t>
            </a:r>
          </a:p>
          <a:p>
            <a:pPr marL="457200" marR="0" indent="182880" algn="l">
              <a:lnSpc>
                <a:spcPts val="1100"/>
              </a:lnSpc>
              <a:spcBef>
                <a:spcPts val="285"/>
              </a:spcBef>
              <a:spcAft>
                <a:spcPts val="0"/>
              </a:spcAft>
              <a:buFont typeface="Calibri"/>
              <a:buAutoNum startAt="1" type="arabicPeriod"/>
            </a:pPr>
            <a:r>
              <a:rPr lang="en-US" sz="1100" spc="0">
                <a:solidFill>
                  <a:srgbClr val="000000"/>
                </a:solidFill>
                <a:latin typeface="Calibri" pitchFamily="2" panose="02020603050405020304"/>
              </a:rPr>
              <a:t>Did you wear a uniform when you went to school? </a:t>
            </a:r>
          </a:p>
          <a:p>
            <a:pPr marL="457200" marR="640080" indent="182880" algn="l">
              <a:lnSpc>
                <a:spcPts val="1300"/>
              </a:lnSpc>
              <a:spcBef>
                <a:spcPts val="980"/>
              </a:spcBef>
              <a:spcAft>
                <a:spcPts val="0"/>
              </a:spcAft>
              <a:buFont typeface="Calibri"/>
              <a:buAutoNum type="arabicPeriod"/>
            </a:pPr>
            <a:r>
              <a:rPr lang="en-US" sz="1100" spc="0">
                <a:solidFill>
                  <a:srgbClr val="000000"/>
                </a:solidFill>
                <a:latin typeface="Calibri" pitchFamily="2" panose="02020603050405020304"/>
              </a:rPr>
              <a:t>Some people believe that children are too materialistic these days. For example, they may be too interested in wearing expensive brand name clothes. What is your opinion? </a:t>
            </a:r>
          </a:p>
          <a:p>
            <a:pPr marL="0" marR="0" indent="0" algn="l">
              <a:lnSpc>
                <a:spcPts val="1300"/>
              </a:lnSpc>
              <a:spcBef>
                <a:spcPts val="1945"/>
              </a:spcBef>
              <a:spcAft>
                <a:spcPts val="205"/>
              </a:spcAft>
              <a:tabLst>
                <a:tab algn="r" pos="658368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1 </a:t>
            </a:r>
          </a:p>
        </p:txBody>
      </p:sp>
    </p:spTree>
  </p:cSld>
  <p:clrMapOvr>
    <a:masterClrMapping/>
  </p:clrMapOvr>
</p:sldLayout>
</file>

<file path=ppt/slideLayouts/slideLayout2.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2">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1310005" y="635000"/>
            <a:ext cx="3200400" cy="426720"/>
          </a:xfrm>
          <a:prstGeom prst="rect">
            <a:avLst/>
          </a:prstGeom>
          <a:noFill/>
          <a:ln w="0" cmpd="sng">
            <a:noFill/>
            <a:prstDash val="solid"/>
          </a:ln>
        </p:spPr>
        <p:txBody>
          <a:bodyPr vert="horz" lIns="0" tIns="4445" rIns="0" bIns="0" anchor="t"/>
          <a:lstStyle/>
          <a:p>
            <a:pPr marL="0" marR="0" indent="0" algn="ctr">
              <a:lnSpc>
                <a:spcPts val="1400"/>
              </a:lnSpc>
              <a:spcAft>
                <a:spcPts val="1935"/>
              </a:spcAft>
            </a:pPr>
            <a:r>
              <a:rPr lang="en-US" sz="1200" spc="114">
                <a:solidFill>
                  <a:srgbClr val="000000"/>
                </a:solidFill>
                <a:latin typeface="Times New Roman" pitchFamily="1" panose="02020603050405020304"/>
              </a:rPr>
              <a:t>The School Uniform Question </a:t>
            </a:r>
          </a:p>
        </p:txBody>
      </p:sp>
      <p:sp>
        <p:nvSpPr>
          <p:cNvPr id="3" name=""/>
          <p:cNvSpPr/>
          <p:nvPr>
            <p:ph type="body" idx="10"/>
          </p:nvPr>
        </p:nvSpPr>
        <p:spPr>
          <a:xfrm>
            <a:off x="5514340" y="636270"/>
            <a:ext cx="1206500" cy="4037965"/>
          </a:xfrm>
          <a:prstGeom prst="rect">
            <a:avLst/>
          </a:prstGeom>
          <a:noFill/>
          <a:ln w="0" cmpd="sng">
            <a:noFill/>
            <a:prstDash val="solid"/>
          </a:ln>
        </p:spPr>
        <p:txBody>
          <a:bodyPr vert="horz" lIns="0" tIns="434340" rIns="0" bIns="0" anchor="t"/>
          <a:lstStyle/>
          <a:p>
            <a:pPr marL="91440" marR="0" indent="0" algn="l">
              <a:lnSpc>
                <a:spcPts val="1200"/>
              </a:lnSpc>
              <a:spcAft>
                <a:spcPts val="0"/>
              </a:spcAft>
            </a:pPr>
            <a:r>
              <a:rPr lang="en-US" sz="900" spc="0">
                <a:solidFill>
                  <a:srgbClr val="000000"/>
                </a:solidFill>
                <a:latin typeface="Tahoma" pitchFamily="2" panose="02020603050405020304"/>
              </a:rPr>
              <a:t>a </a:t>
            </a:r>
            <a:r>
              <a:rPr lang="en-US" sz="900" b="1" spc="0">
                <a:solidFill>
                  <a:srgbClr val="000000"/>
                </a:solidFill>
                <a:latin typeface="Tahoma" pitchFamily="2" panose="02020603050405020304"/>
              </a:rPr>
              <a:t>fundamental: </a:t>
            </a:r>
            <a:r>
              <a:rPr lang="en-US" sz="900" spc="0">
                <a:solidFill>
                  <a:srgbClr val="000000"/>
                </a:solidFill>
                <a:latin typeface="Tahoma" pitchFamily="2" panose="02020603050405020304"/>
              </a:rPr>
              <a:t>essential, basic </a:t>
            </a:r>
          </a:p>
          <a:p>
            <a:pPr marL="91440" marR="0" indent="0" algn="l">
              <a:lnSpc>
                <a:spcPts val="1200"/>
              </a:lnSpc>
              <a:spcBef>
                <a:spcPts val="1680"/>
              </a:spcBef>
              <a:spcAft>
                <a:spcPts val="0"/>
              </a:spcAft>
            </a:pPr>
            <a:r>
              <a:rPr lang="en-US" sz="900" b="1" spc="0">
                <a:solidFill>
                  <a:srgbClr val="000000"/>
                </a:solidFill>
                <a:latin typeface="Tahoma" pitchFamily="2" panose="02020603050405020304"/>
              </a:rPr>
              <a:t>a public school: </a:t>
            </a:r>
            <a:r>
              <a:rPr lang="en-US" sz="900" spc="0">
                <a:solidFill>
                  <a:srgbClr val="000000"/>
                </a:solidFill>
                <a:latin typeface="Tahoma" pitchFamily="2" panose="02020603050405020304"/>
              </a:rPr>
              <a:t>a </a:t>
            </a:r>
            <a:r>
              <a:rPr lang="en-US" sz="900" spc="0">
                <a:solidFill>
                  <a:srgbClr val="000000"/>
                </a:solidFill>
                <a:latin typeface="Tahoma" pitchFamily="2" panose="02020603050405020304"/>
              </a:rPr>
              <a:t>school run by the </a:t>
            </a:r>
            <a:r>
              <a:rPr lang="en-US" sz="900" spc="0">
                <a:solidFill>
                  <a:srgbClr val="000000"/>
                </a:solidFill>
                <a:latin typeface="Tahoma" pitchFamily="2" panose="02020603050405020304"/>
              </a:rPr>
              <a:t>state government </a:t>
            </a:r>
            <a:r>
              <a:rPr lang="en-US" sz="900" spc="0">
                <a:solidFill>
                  <a:srgbClr val="000000"/>
                </a:solidFill>
                <a:latin typeface="Tahoma" pitchFamily="2" panose="02020603050405020304"/>
              </a:rPr>
              <a:t>and paid for by taxes </a:t>
            </a:r>
          </a:p>
        </p:txBody>
      </p:sp>
      <p:sp>
        <p:nvSpPr>
          <p:cNvPr id="4" name=""/>
          <p:cNvSpPr/>
          <p:nvPr>
            <p:ph type="body" idx="10"/>
          </p:nvPr>
        </p:nvSpPr>
        <p:spPr>
          <a:xfrm>
            <a:off x="5384800" y="4674235"/>
            <a:ext cx="1336040" cy="4839335"/>
          </a:xfrm>
          <a:prstGeom prst="rect">
            <a:avLst/>
          </a:prstGeom>
          <a:noFill/>
          <a:ln w="0" cmpd="sng">
            <a:noFill/>
            <a:prstDash val="solid"/>
          </a:ln>
        </p:spPr>
        <p:txBody>
          <a:bodyPr vert="horz" lIns="0" tIns="0" rIns="0" bIns="0" anchor="t"/>
          <a:lstStyle/>
          <a:p>
            <a:pPr marL="228600" marR="0" indent="0" algn="l">
              <a:lnSpc>
                <a:spcPts val="1100"/>
              </a:lnSpc>
              <a:spcAft>
                <a:spcPts val="0"/>
              </a:spcAft>
            </a:pPr>
            <a:r>
              <a:rPr lang="en-US" sz="900" b="1" spc="0">
                <a:solidFill>
                  <a:srgbClr val="000000"/>
                </a:solidFill>
                <a:latin typeface="Tahoma" pitchFamily="2" panose="02020603050405020304"/>
              </a:rPr>
              <a:t>truancy: </a:t>
            </a:r>
            <a:r>
              <a:rPr lang="en-US" sz="900" spc="0">
                <a:solidFill>
                  <a:srgbClr val="000000"/>
                </a:solidFill>
                <a:latin typeface="Tahoma" pitchFamily="2" panose="02020603050405020304"/>
              </a:rPr>
              <a:t>absence </a:t>
            </a:r>
            <a:r>
              <a:rPr lang="en-US" sz="900" spc="0">
                <a:solidFill>
                  <a:srgbClr val="000000"/>
                </a:solidFill>
                <a:latin typeface="Tahoma" pitchFamily="2" panose="02020603050405020304"/>
              </a:rPr>
              <a:t>without permission </a:t>
            </a:r>
          </a:p>
          <a:p>
            <a:pPr marL="91440" marR="0" indent="0" algn="l">
              <a:lnSpc>
                <a:spcPts val="1300"/>
              </a:lnSpc>
              <a:spcBef>
                <a:spcPts val="8120"/>
              </a:spcBef>
              <a:spcAft>
                <a:spcPts val="0"/>
              </a:spcAft>
            </a:pPr>
            <a:r>
              <a:rPr lang="en-US" sz="900" spc="15">
                <a:solidFill>
                  <a:srgbClr val="000000"/>
                </a:solidFill>
                <a:latin typeface="Tahoma" pitchFamily="2" panose="02020603050405020304"/>
              </a:rPr>
              <a:t>well-off: vtea thy </a:t>
            </a:r>
          </a:p>
          <a:p>
            <a:pPr marL="228600" marR="0" indent="0" algn="l">
              <a:lnSpc>
                <a:spcPts val="1200"/>
              </a:lnSpc>
              <a:spcBef>
                <a:spcPts val="1445"/>
              </a:spcBef>
              <a:spcAft>
                <a:spcPts val="0"/>
              </a:spcAft>
            </a:pPr>
            <a:r>
              <a:rPr lang="en-US" sz="900" spc="0">
                <a:solidFill>
                  <a:srgbClr val="000000"/>
                </a:solidFill>
                <a:latin typeface="Tahoma" pitchFamily="2" panose="02020603050405020304"/>
              </a:rPr>
              <a:t>to implement: to :xi', </a:t>
            </a:r>
            <a:r>
              <a:rPr lang="en-US" sz="900" spc="0">
                <a:solidFill>
                  <a:srgbClr val="000000"/>
                </a:solidFill>
                <a:latin typeface="Tahoma" pitchFamily="2" panose="02020603050405020304"/>
              </a:rPr>
              <a:t>into eirec: </a:t>
            </a:r>
          </a:p>
          <a:p>
            <a:pPr marL="228600" marR="0" indent="0" algn="l">
              <a:lnSpc>
                <a:spcPts val="1200"/>
              </a:lnSpc>
              <a:spcBef>
                <a:spcPts val="8290"/>
              </a:spcBef>
              <a:spcAft>
                <a:spcPts val="12045"/>
              </a:spcAft>
            </a:pPr>
            <a:r>
              <a:rPr lang="en-US" sz="900" b="1" spc="0">
                <a:solidFill>
                  <a:srgbClr val="000000"/>
                </a:solidFill>
                <a:latin typeface="Tahoma" pitchFamily="2" panose="02020603050405020304"/>
              </a:rPr>
              <a:t>to flaunt: </a:t>
            </a:r>
            <a:r>
              <a:rPr lang="en-US" sz="900" spc="0">
                <a:solidFill>
                  <a:srgbClr val="000000"/>
                </a:solidFill>
                <a:latin typeface="Tahoma" pitchFamily="2" panose="02020603050405020304"/>
              </a:rPr>
              <a:t>to show off, </a:t>
            </a:r>
            <a:r>
              <a:rPr lang="en-US" sz="900" spc="0">
                <a:solidFill>
                  <a:srgbClr val="000000"/>
                </a:solidFill>
                <a:latin typeface="Tahoma" pitchFamily="2" panose="02020603050405020304"/>
              </a:rPr>
              <a:t>display </a:t>
            </a:r>
          </a:p>
        </p:txBody>
      </p:sp>
      <p:sp>
        <p:nvSpPr>
          <p:cNvPr id="5" name=""/>
          <p:cNvSpPr/>
          <p:nvPr>
            <p:ph type="body" idx="10"/>
          </p:nvPr>
        </p:nvSpPr>
        <p:spPr>
          <a:xfrm>
            <a:off x="605155" y="1061720"/>
            <a:ext cx="4597400" cy="9158605"/>
          </a:xfrm>
          <a:prstGeom prst="rect">
            <a:avLst/>
          </a:prstGeom>
          <a:noFill/>
          <a:ln w="0" cmpd="sng">
            <a:noFill/>
            <a:prstDash val="solid"/>
          </a:ln>
        </p:spPr>
        <p:txBody>
          <a:bodyPr vert="horz" lIns="0" tIns="6985" rIns="0" bIns="0" anchor="t"/>
          <a:lstStyle/>
          <a:p>
            <a:pPr marL="228600" marR="45720" indent="0" algn="l">
              <a:lnSpc>
                <a:spcPts val="1400"/>
              </a:lnSpc>
              <a:spcAft>
                <a:spcPts val="0"/>
              </a:spcAft>
              <a:tabLst>
                <a:tab algn="l" pos="640080"/>
              </a:tabLst>
            </a:pPr>
            <a:r>
              <a:rPr lang="en-US" sz="1200" spc="-20">
                <a:solidFill>
                  <a:srgbClr val="000000"/>
                </a:solidFill>
                <a:latin typeface="Times New Roman" pitchFamily="1" panose="02020603050405020304"/>
              </a:rPr>
              <a:t>1 </a:t>
            </a:r>
            <a:r>
              <a:rPr lang="en-US" sz="1200" spc="-20">
                <a:solidFill>
                  <a:srgbClr val="000000"/>
                </a:solidFill>
                <a:latin typeface="Times New Roman" pitchFamily="1" panose="02020603050405020304"/>
              </a:rPr>
              <a:t>Individualism is a </a:t>
            </a:r>
            <a:r>
              <a:rPr lang="en-US" sz="1200" b="1" spc="-20">
                <a:solidFill>
                  <a:srgbClr val="000000"/>
                </a:solidFill>
                <a:latin typeface="Times New Roman" pitchFamily="1" panose="02020603050405020304"/>
              </a:rPr>
              <a:t>fundamental </a:t>
            </a:r>
            <a:r>
              <a:rPr lang="en-US" sz="1200" spc="-20">
                <a:solidFill>
                  <a:srgbClr val="000000"/>
                </a:solidFill>
                <a:latin typeface="Times New Roman" pitchFamily="1" panose="02020603050405020304"/>
              </a:rPr>
              <a:t>part of society in many countries. Most people believe in the right to express their own opinion without fear of punishment. This value, however, is coming under fire in an unlikely place—the </a:t>
            </a:r>
            <a:r>
              <a:rPr lang="en-US" sz="1200" b="1" spc="-20">
                <a:solidFill>
                  <a:srgbClr val="000000"/>
                </a:solidFill>
                <a:latin typeface="Times New Roman" pitchFamily="1" panose="02020603050405020304"/>
              </a:rPr>
              <a:t>public school </a:t>
            </a:r>
            <a:r>
              <a:rPr lang="en-US" sz="1200" spc="-20">
                <a:solidFill>
                  <a:srgbClr val="000000"/>
                </a:solidFill>
                <a:latin typeface="Times New Roman" pitchFamily="1" panose="02020603050405020304"/>
              </a:rPr>
              <a:t>classroom. The issue is school uniforms. Should public school students be allowed to make individual decisions about clothing, or should all students be required to wear a uniform? School uniforms are the better choice for three reasons. </a:t>
            </a:r>
          </a:p>
          <a:p>
            <a:pPr marL="228600" marR="228600" indent="0" algn="l">
              <a:lnSpc>
                <a:spcPts val="1400"/>
              </a:lnSpc>
              <a:spcBef>
                <a:spcPts val="940"/>
              </a:spcBef>
              <a:spcAft>
                <a:spcPts val="0"/>
              </a:spcAft>
              <a:tabLst>
                <a:tab algn="l" pos="640080"/>
              </a:tabLst>
            </a:pPr>
            <a:r>
              <a:rPr lang="en-US" sz="1200" b="1" spc="-20">
                <a:solidFill>
                  <a:srgbClr val="000000"/>
                </a:solidFill>
                <a:latin typeface="Times New Roman" pitchFamily="1" panose="02020603050405020304"/>
              </a:rPr>
              <a:t>2 </a:t>
            </a:r>
            <a:r>
              <a:rPr lang="en-US" sz="1200" spc="-20">
                <a:solidFill>
                  <a:srgbClr val="000000"/>
                </a:solidFill>
                <a:latin typeface="Times New Roman" pitchFamily="1" panose="02020603050405020304"/>
              </a:rPr>
              <a:t>First, wearing school uniforms would help make students' lives simpler. They would no longer have to decide what to wear every morning, sometimes trying on outfit after outfit in an effort to choose. Uniforms would not only save time but also would eliminate the stress often associated with this chore. </a:t>
            </a:r>
          </a:p>
          <a:p>
            <a:pPr marL="228600" marR="45720" indent="0" algn="l">
              <a:lnSpc>
                <a:spcPts val="1400"/>
              </a:lnSpc>
              <a:spcBef>
                <a:spcPts val="965"/>
              </a:spcBef>
              <a:spcAft>
                <a:spcPts val="0"/>
              </a:spcAft>
              <a:tabLst>
                <a:tab algn="l" pos="640080"/>
              </a:tabLst>
            </a:pPr>
            <a:r>
              <a:rPr lang="en-US" sz="1200" spc="-20">
                <a:solidFill>
                  <a:srgbClr val="000000"/>
                </a:solidFill>
                <a:latin typeface="Times New Roman" pitchFamily="1" panose="02020603050405020304"/>
              </a:rPr>
              <a:t>3 </a:t>
            </a:r>
            <a:r>
              <a:rPr lang="en-US" sz="1200" spc="-20">
                <a:solidFill>
                  <a:srgbClr val="000000"/>
                </a:solidFill>
                <a:latin typeface="Times New Roman" pitchFamily="1" panose="02020603050405020304"/>
              </a:rPr>
              <a:t>Second, school uniforms influence students to act responsibly in groups and as individuals. Uniforms give students the message that school is a special place for learning. In addition, uniforms create a feeling of unity </a:t>
            </a:r>
            <a:r>
              <a:rPr lang="en-US" sz="900" spc="-20">
                <a:solidFill>
                  <a:srgbClr val="000000"/>
                </a:solidFill>
                <a:latin typeface="Tahoma" pitchFamily="2" panose="02020603050405020304"/>
              </a:rPr>
              <a:t>among </a:t>
            </a:r>
            <a:r>
              <a:rPr lang="en-US" sz="1200" spc="-20">
                <a:solidFill>
                  <a:srgbClr val="000000"/>
                </a:solidFill>
                <a:latin typeface="Times New Roman" pitchFamily="1" panose="02020603050405020304"/>
              </a:rPr>
              <a:t>students. For example, when students do something as a group, such as attend meetings in the auditorium or eat lunch in the cafeteria, the fact that they all wear the same uniform gives them a sense of community. Even more important, statistics show the positive effects that school uniforms have on violence and </a:t>
            </a:r>
            <a:r>
              <a:rPr lang="en-US" sz="1200" b="1" spc="-20">
                <a:solidFill>
                  <a:srgbClr val="000000"/>
                </a:solidFill>
                <a:latin typeface="Times New Roman" pitchFamily="1" panose="02020603050405020304"/>
              </a:rPr>
              <a:t>truancy. </a:t>
            </a:r>
            <a:r>
              <a:rPr lang="en-US" sz="1200" spc="-20">
                <a:solidFill>
                  <a:srgbClr val="000000"/>
                </a:solidFill>
                <a:latin typeface="Times New Roman" pitchFamily="1" panose="02020603050405020304"/>
              </a:rPr>
              <a:t>According to a recent survey in a large school district in Florida, incidents of school violence dropped by </a:t>
            </a:r>
            <a:r>
              <a:rPr lang="en-US" sz="1200" spc="-20">
                <a:solidFill>
                  <a:srgbClr val="000000"/>
                </a:solidFill>
                <a:latin typeface="Times New Roman" pitchFamily="1" panose="02020603050405020304"/>
              </a:rPr>
              <a:t>50 </a:t>
            </a:r>
            <a:r>
              <a:rPr lang="en-US" sz="1200" spc="-20">
                <a:solidFill>
                  <a:srgbClr val="000000"/>
                </a:solidFill>
                <a:latin typeface="Times New Roman" pitchFamily="1" panose="02020603050405020304"/>
              </a:rPr>
              <a:t>percent, attendance and test scores improved, and student suspensions declined approximately 30 percent after school uniforms were introduced. </a:t>
            </a:r>
          </a:p>
          <a:p>
            <a:pPr marL="228600" marR="45720" indent="0" algn="l">
              <a:lnSpc>
                <a:spcPts val="1400"/>
              </a:lnSpc>
              <a:spcBef>
                <a:spcPts val="910"/>
              </a:spcBef>
              <a:spcAft>
                <a:spcPts val="0"/>
              </a:spcAft>
              <a:tabLst>
                <a:tab algn="l" pos="640080"/>
              </a:tabLst>
            </a:pPr>
            <a:r>
              <a:rPr lang="en-US" sz="1200" spc="-20">
                <a:solidFill>
                  <a:srgbClr val="000000"/>
                </a:solidFill>
                <a:latin typeface="Times New Roman" pitchFamily="1" panose="02020603050405020304"/>
              </a:rPr>
              <a:t>4 </a:t>
            </a:r>
            <a:r>
              <a:rPr lang="en-US" sz="1200" spc="-20">
                <a:solidFill>
                  <a:srgbClr val="000000"/>
                </a:solidFill>
                <a:latin typeface="Times New Roman" pitchFamily="1" panose="02020603050405020304"/>
              </a:rPr>
              <a:t>Finally, school uniforms would help make all the students feel equal. Students' standards of living differ greatly from family to family, and some people are </a:t>
            </a:r>
            <a:r>
              <a:rPr lang="en-US" sz="1200" b="1" spc="-20">
                <a:solidFill>
                  <a:srgbClr val="000000"/>
                </a:solidFill>
                <a:latin typeface="Times New Roman" pitchFamily="1" panose="02020603050405020304"/>
              </a:rPr>
              <a:t>well-off </a:t>
            </a:r>
            <a:r>
              <a:rPr lang="en-US" sz="1200" spc="-20">
                <a:solidFill>
                  <a:srgbClr val="000000"/>
                </a:solidFill>
                <a:latin typeface="Times New Roman" pitchFamily="1" panose="02020603050405020304"/>
              </a:rPr>
              <a:t>while others are not. People sometimes forget that school is a place to get an education, not to promote a "fashion show." </a:t>
            </a:r>
            <a:r>
              <a:rPr lang="en-US" sz="1200" b="1" spc="-20">
                <a:solidFill>
                  <a:srgbClr val="000000"/>
                </a:solidFill>
                <a:latin typeface="Times New Roman" pitchFamily="1" panose="02020603050405020304"/>
              </a:rPr>
              <a:t>Implementing </a:t>
            </a:r>
            <a:r>
              <a:rPr lang="en-US" sz="1200" spc="-20">
                <a:solidFill>
                  <a:srgbClr val="000000"/>
                </a:solidFill>
                <a:latin typeface="Times New Roman" pitchFamily="1" panose="02020603050405020304"/>
              </a:rPr>
              <a:t>mandatory school uniforms would make all the students look the same regardless of their financial status. School uniforms would promote pride and help to raise the self-esteem of students who cannot afford to wear expensive clothing. </a:t>
            </a:r>
          </a:p>
          <a:p>
            <a:pPr marL="228600" marR="45720" indent="0" algn="l">
              <a:lnSpc>
                <a:spcPts val="1400"/>
              </a:lnSpc>
              <a:spcBef>
                <a:spcPts val="945"/>
              </a:spcBef>
              <a:spcAft>
                <a:spcPts val="0"/>
              </a:spcAft>
              <a:tabLst>
                <a:tab algn="l" pos="640080"/>
              </a:tabLst>
            </a:pPr>
            <a:r>
              <a:rPr lang="en-US" sz="1200" b="1" spc="-15">
                <a:solidFill>
                  <a:srgbClr val="000000"/>
                </a:solidFill>
                <a:latin typeface="Times New Roman" pitchFamily="1" panose="02020603050405020304"/>
              </a:rPr>
              <a:t>5 </a:t>
            </a:r>
            <a:r>
              <a:rPr lang="en-US" sz="1200" spc="-15">
                <a:solidFill>
                  <a:srgbClr val="000000"/>
                </a:solidFill>
                <a:latin typeface="Times New Roman" pitchFamily="1" panose="02020603050405020304"/>
              </a:rPr>
              <a:t>Opponents of mandatory uniforms say that students who wear school uniforms cannot express their individuality This point has some merit on the surface. However, as stated previously, school is a place to learn, not to </a:t>
            </a:r>
            <a:r>
              <a:rPr lang="en-US" sz="1200" b="1" spc="-15">
                <a:solidFill>
                  <a:srgbClr val="000000"/>
                </a:solidFill>
                <a:latin typeface="Times New Roman" pitchFamily="1" panose="02020603050405020304"/>
              </a:rPr>
              <a:t>flaunt </a:t>
            </a:r>
            <a:r>
              <a:rPr lang="en-US" sz="1200" spc="-15">
                <a:solidFill>
                  <a:srgbClr val="000000"/>
                </a:solidFill>
                <a:latin typeface="Times New Roman" pitchFamily="1" panose="02020603050405020304"/>
              </a:rPr>
              <a:t>wealth and fashion. Society must decide if individual expression through clothing is more valuable than improved educational performance. It is important to remember that school uniforms would be worn only during school hours. Students can express their individuality in the way that they dress outside of the classroom. </a:t>
            </a:r>
          </a:p>
          <a:p>
            <a:pPr marL="228600" marR="45720" indent="0" algn="l">
              <a:lnSpc>
                <a:spcPts val="1400"/>
              </a:lnSpc>
              <a:spcBef>
                <a:spcPts val="980"/>
              </a:spcBef>
              <a:spcAft>
                <a:spcPts val="5165"/>
              </a:spcAft>
              <a:tabLst>
                <a:tab algn="l" pos="640080"/>
              </a:tabLst>
            </a:pPr>
            <a:r>
              <a:rPr lang="en-US" sz="1200" b="1" spc="0">
                <a:solidFill>
                  <a:srgbClr val="000000"/>
                </a:solidFill>
                <a:latin typeface="Times New Roman" pitchFamily="1" panose="02020603050405020304"/>
              </a:rPr>
              <a:t>6 </a:t>
            </a:r>
            <a:r>
              <a:rPr lang="en-US" sz="1200" spc="0">
                <a:solidFill>
                  <a:srgbClr val="000000"/>
                </a:solidFill>
                <a:latin typeface="Times New Roman" pitchFamily="1" panose="02020603050405020304"/>
              </a:rPr>
              <a:t>In conclusion, there are many well-documented benefits of implementing mandatory school uniforms for students. Studies show that students learn better and act more responsibly when they wear uniforms. Public schools should require uniforms in order to benefit both the students and society as a whole. </a:t>
            </a:r>
          </a:p>
        </p:txBody>
      </p:sp>
      <p:sp>
        <p:nvSpPr>
          <p:cNvPr id="6" name=""/>
          <p:cNvSpPr/>
          <p:nvPr>
            <p:ph type="body" idx="10"/>
          </p:nvPr>
        </p:nvSpPr>
        <p:spPr>
          <a:xfrm>
            <a:off x="394335" y="10220325"/>
            <a:ext cx="6629400" cy="142875"/>
          </a:xfrm>
          <a:prstGeom prst="rect">
            <a:avLst/>
          </a:prstGeom>
          <a:noFill/>
          <a:ln w="0" cmpd="sng">
            <a:noFill/>
            <a:prstDash val="solid"/>
          </a:ln>
        </p:spPr>
        <p:txBody>
          <a:bodyPr vert="horz" lIns="0" tIns="0" rIns="0" bIns="0" anchor="t"/>
          <a:lstStyle/>
          <a:p>
            <a:pPr marL="0" marR="0" indent="0" algn="l">
              <a:lnSpc>
                <a:spcPts val="1000"/>
              </a:lnSpc>
              <a:spcAft>
                <a:spcPts val="105"/>
              </a:spcAft>
              <a:tabLst>
                <a:tab algn="r" pos="6629400"/>
              </a:tabLst>
            </a:pPr>
            <a:r>
              <a:rPr lang="en-US" sz="450" i="1" spc="0">
                <a:solidFill>
                  <a:srgbClr val="000000"/>
                </a:solidFill>
                <a:latin typeface="Times New Roman" pitchFamily="1" panose="02020603050405020304"/>
              </a:rPr>
              <a:t>Matthew Barbee, 2015 </a:t>
            </a:r>
            <a:r>
              <a:rPr lang="en-US" sz="450" spc="0">
                <a:solidFill>
                  <a:srgbClr val="000000"/>
                </a:solidFill>
                <a:latin typeface="Calibri" pitchFamily="2" panose="02020603050405020304"/>
              </a:rPr>
              <a:t>2 </a:t>
            </a:r>
          </a:p>
        </p:txBody>
      </p:sp>
    </p:spTree>
  </p:cSld>
  <p:clrMapOvr>
    <a:masterClrMapping/>
  </p:clrMapOvr>
</p:sldLayout>
</file>

<file path=ppt/slideLayouts/slideLayout3.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3">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484505" y="482600"/>
            <a:ext cx="6629400" cy="608965"/>
          </a:xfrm>
          <a:prstGeom prst="rect">
            <a:avLst/>
          </a:prstGeom>
          <a:noFill/>
          <a:ln w="0" cmpd="sng">
            <a:noFill/>
            <a:prstDash val="solid"/>
          </a:ln>
        </p:spPr>
        <p:txBody>
          <a:bodyPr vert="horz" lIns="0" tIns="5080" rIns="0" bIns="0" anchor="t"/>
          <a:lstStyle/>
          <a:p>
            <a:pPr marL="274320" marR="0" indent="0" algn="l">
              <a:lnSpc>
                <a:spcPts val="1200"/>
              </a:lnSpc>
              <a:spcAft>
                <a:spcPts val="0"/>
              </a:spcAft>
            </a:pPr>
            <a:r>
              <a:rPr lang="en-US" sz="950" b="1" i="1" spc="0">
                <a:solidFill>
                  <a:srgbClr val="000000"/>
                </a:solidFill>
                <a:latin typeface="Verdana" pitchFamily="2" panose="02020603050405020304"/>
              </a:rPr>
              <a:t>Post-Reading </a:t>
            </a:r>
          </a:p>
          <a:p>
            <a:pPr marL="411480" marR="0" indent="137160" algn="l">
              <a:lnSpc>
                <a:spcPts val="1200"/>
              </a:lnSpc>
              <a:spcBef>
                <a:spcPts val="625"/>
              </a:spcBef>
              <a:spcAft>
                <a:spcPts val="1785"/>
              </a:spcAft>
              <a:buFont typeface="Bookman Old Style"/>
              <a:buAutoNum startAt="1" type="arabicPeriod"/>
            </a:pPr>
            <a:r>
              <a:rPr lang="en-US" sz="950" spc="0">
                <a:solidFill>
                  <a:srgbClr val="000000"/>
                </a:solidFill>
                <a:latin typeface="Bookman Old Style" pitchFamily="1" panose="02020603050405020304"/>
              </a:rPr>
              <a:t>The topic of this essay is school uniforms. What is the hook in the first paragraph? </a:t>
            </a:r>
          </a:p>
        </p:txBody>
      </p:sp>
      <p:sp>
        <p:nvSpPr>
          <p:cNvPr id="3" name=""/>
          <p:cNvSpPr/>
          <p:nvPr>
            <p:ph type="body" idx="10"/>
          </p:nvPr>
        </p:nvSpPr>
        <p:spPr>
          <a:xfrm>
            <a:off x="484505" y="1091565"/>
            <a:ext cx="6629400" cy="824230"/>
          </a:xfrm>
          <a:prstGeom prst="rect">
            <a:avLst/>
          </a:prstGeom>
          <a:noFill/>
          <a:ln w="0" cmpd="sng">
            <a:noFill/>
            <a:prstDash val="solid"/>
          </a:ln>
        </p:spPr>
        <p:txBody>
          <a:bodyPr vert="horz" lIns="0" tIns="448310" rIns="0" bIns="0" anchor="t"/>
          <a:lstStyle/>
          <a:p>
            <a:pPr marL="411480" marR="0" indent="137160" algn="l">
              <a:lnSpc>
                <a:spcPts val="1100"/>
              </a:lnSpc>
              <a:spcAft>
                <a:spcPts val="1775"/>
              </a:spcAft>
              <a:buFont typeface="Bookman Old Style"/>
              <a:buAutoNum type="arabicPeriod"/>
              <a:tabLst>
                <a:tab algn="l" pos="6400800"/>
              </a:tabLst>
            </a:pPr>
            <a:r>
              <a:rPr lang="en-US" sz="950" spc="0">
                <a:solidFill>
                  <a:srgbClr val="000000"/>
                </a:solidFill>
                <a:latin typeface="Bookman Old Style" pitchFamily="1" panose="02020603050405020304"/>
              </a:rPr>
              <a:t>What is the thesis statement</a:t>
            </a:r>
            <a:r>
              <a:rPr lang="en-US" sz="950" baseline="30000" spc="0">
                <a:solidFill>
                  <a:srgbClr val="000000"/>
                </a:solidFill>
                <a:latin typeface="Bookman Old Style" pitchFamily="1" panose="02020603050405020304"/>
              </a:rPr>
              <a:t>2 </a:t>
            </a:r>
          </a:p>
        </p:txBody>
      </p:sp>
      <p:sp>
        <p:nvSpPr>
          <p:cNvPr id="4" name=""/>
          <p:cNvSpPr/>
          <p:nvPr>
            <p:ph type="body" idx="10"/>
          </p:nvPr>
        </p:nvSpPr>
        <p:spPr>
          <a:xfrm>
            <a:off x="484505" y="1915795"/>
            <a:ext cx="6629400" cy="1294130"/>
          </a:xfrm>
          <a:prstGeom prst="rect">
            <a:avLst/>
          </a:prstGeom>
          <a:noFill/>
          <a:ln w="0" cmpd="sng">
            <a:noFill/>
            <a:prstDash val="solid"/>
          </a:ln>
        </p:spPr>
        <p:txBody>
          <a:bodyPr vert="horz" lIns="0" tIns="445770" rIns="0" bIns="0" anchor="t"/>
          <a:lstStyle/>
          <a:p>
            <a:pPr marL="411480" marR="320040" indent="137160" algn="l">
              <a:lnSpc>
                <a:spcPts val="1200"/>
              </a:lnSpc>
              <a:spcAft>
                <a:spcPts val="0"/>
              </a:spcAft>
              <a:buFont typeface="Bookman Old Style"/>
              <a:buAutoNum type="arabicPeriod"/>
            </a:pPr>
            <a:r>
              <a:rPr lang="en-US" sz="950" spc="0">
                <a:solidFill>
                  <a:srgbClr val="000000"/>
                </a:solidFill>
                <a:latin typeface="Bookman Old Style" pitchFamily="1" panose="02020603050405020304"/>
              </a:rPr>
              <a:t>Paragraphs 2, 3, and 4 each </a:t>
            </a:r>
            <a:r>
              <a:rPr lang="en-US" sz="950" i="1" spc="0">
                <a:solidFill>
                  <a:srgbClr val="000000"/>
                </a:solidFill>
                <a:latin typeface="Bookman Old Style" pitchFamily="1" panose="02020603050405020304"/>
              </a:rPr>
              <a:t>give </a:t>
            </a:r>
            <a:r>
              <a:rPr lang="en-US" sz="950" spc="0">
                <a:solidFill>
                  <a:srgbClr val="000000"/>
                </a:solidFill>
                <a:latin typeface="Bookman Old Style" pitchFamily="1" panose="02020603050405020304"/>
              </a:rPr>
              <a:t>a reason for requiring school uniforms. These reasons can be found in the topic sentence of each paragraph. What are the reasons? </a:t>
            </a:r>
          </a:p>
          <a:p>
            <a:pPr marL="411480" marR="0" indent="0" algn="l">
              <a:lnSpc>
                <a:spcPts val="1100"/>
              </a:lnSpc>
              <a:spcBef>
                <a:spcPts val="1405"/>
              </a:spcBef>
              <a:spcAft>
                <a:spcPts val="1805"/>
              </a:spcAft>
              <a:tabLst>
                <a:tab algn="l" pos="6355080"/>
              </a:tabLst>
            </a:pPr>
            <a:r>
              <a:rPr lang="en-US" sz="950" spc="-5">
                <a:solidFill>
                  <a:srgbClr val="000000"/>
                </a:solidFill>
                <a:latin typeface="Bookman Old Style" pitchFamily="1" panose="02020603050405020304"/>
              </a:rPr>
              <a:t>Paragraph 2</a:t>
            </a:r>
            <a:r>
              <a:rPr lang="en-US" sz="950" baseline="30000" spc="-5">
                <a:solidFill>
                  <a:srgbClr val="000000"/>
                </a:solidFill>
                <a:latin typeface="Bookman Old Style" pitchFamily="1" panose="02020603050405020304"/>
              </a:rPr>
              <a:t>. </a:t>
            </a:r>
            <a:r>
              <a:rPr lang="en-US" sz="100" spc="-5">
                <a:solidFill>
                  <a:srgbClr val="000000"/>
                </a:solidFill>
                <a:latin typeface="Bookman Old Style" pitchFamily="1" panose="02020603050405020304"/>
              </a:rPr>
              <a:t> </a:t>
            </a:r>
          </a:p>
        </p:txBody>
      </p:sp>
      <p:sp>
        <p:nvSpPr>
          <p:cNvPr id="5" name=""/>
          <p:cNvSpPr/>
          <p:nvPr>
            <p:ph type="body" idx="10"/>
          </p:nvPr>
        </p:nvSpPr>
        <p:spPr>
          <a:xfrm>
            <a:off x="484505" y="3209925"/>
            <a:ext cx="6629400" cy="564515"/>
          </a:xfrm>
          <a:prstGeom prst="rect">
            <a:avLst/>
          </a:prstGeom>
          <a:noFill/>
          <a:ln w="0" cmpd="sng">
            <a:noFill/>
            <a:prstDash val="solid"/>
          </a:ln>
        </p:spPr>
        <p:txBody>
          <a:bodyPr vert="horz" lIns="0" tIns="188595" rIns="0" bIns="0" anchor="t"/>
          <a:lstStyle/>
          <a:p>
            <a:pPr marL="411480" marR="0" indent="0" algn="l">
              <a:lnSpc>
                <a:spcPts val="1100"/>
              </a:lnSpc>
              <a:spcAft>
                <a:spcPts val="1755"/>
              </a:spcAft>
              <a:tabLst>
                <a:tab algn="l" pos="6355080"/>
              </a:tabLst>
            </a:pPr>
            <a:r>
              <a:rPr lang="en-US" sz="950" spc="-5">
                <a:solidFill>
                  <a:srgbClr val="000000"/>
                </a:solidFill>
                <a:latin typeface="Bookman Old Style" pitchFamily="1" panose="02020603050405020304"/>
              </a:rPr>
              <a:t>Paragraph 3</a:t>
            </a:r>
            <a:r>
              <a:rPr lang="en-US" sz="950" baseline="30000" spc="-5">
                <a:solidFill>
                  <a:srgbClr val="000000"/>
                </a:solidFill>
                <a:latin typeface="Bookman Old Style" pitchFamily="1" panose="02020603050405020304"/>
              </a:rPr>
              <a:t>. </a:t>
            </a:r>
            <a:r>
              <a:rPr lang="en-US" sz="100" spc="-5">
                <a:solidFill>
                  <a:srgbClr val="000000"/>
                </a:solidFill>
                <a:latin typeface="Bookman Old Style" pitchFamily="1" panose="02020603050405020304"/>
              </a:rPr>
              <a:t> </a:t>
            </a:r>
          </a:p>
        </p:txBody>
      </p:sp>
      <p:sp>
        <p:nvSpPr>
          <p:cNvPr id="6" name=""/>
          <p:cNvSpPr/>
          <p:nvPr>
            <p:ph type="body" idx="10"/>
          </p:nvPr>
        </p:nvSpPr>
        <p:spPr>
          <a:xfrm>
            <a:off x="484505" y="3774440"/>
            <a:ext cx="6629400" cy="565150"/>
          </a:xfrm>
          <a:prstGeom prst="rect">
            <a:avLst/>
          </a:prstGeom>
          <a:noFill/>
          <a:ln w="0" cmpd="sng">
            <a:noFill/>
            <a:prstDash val="solid"/>
          </a:ln>
        </p:spPr>
        <p:txBody>
          <a:bodyPr vert="horz" lIns="0" tIns="189230" rIns="0" bIns="0" anchor="t"/>
          <a:lstStyle/>
          <a:p>
            <a:pPr marL="411480" marR="0" indent="0" algn="l">
              <a:lnSpc>
                <a:spcPts val="1200"/>
              </a:lnSpc>
              <a:spcAft>
                <a:spcPts val="1685"/>
              </a:spcAft>
            </a:pPr>
            <a:r>
              <a:rPr lang="en-US" sz="950" spc="-50">
                <a:solidFill>
                  <a:srgbClr val="000000"/>
                </a:solidFill>
                <a:latin typeface="Bookman Old Style" pitchFamily="1" panose="02020603050405020304"/>
              </a:rPr>
              <a:t>Paragraph</a:t>
            </a:r>
            <a:r>
              <a:rPr lang="da-DK" sz="1150" spc="-50">
                <a:solidFill>
                  <a:srgbClr val="000000"/>
                </a:solidFill>
                <a:latin typeface="Bookman Old Style" pitchFamily="1" panose="02020603050405020304"/>
              </a:rPr>
              <a:t> 4-</a:t>
            </a:r>
            <a:r>
              <a:rPr lang="en-US" sz="100">
                <a:solidFill>
                  <a:srgbClr val="000000"/>
                </a:solidFill>
                <a:latin typeface="Verdana" pitchFamily="2" panose="02020603050405020304"/>
              </a:rPr>
              <a:t> </a:t>
            </a:r>
          </a:p>
        </p:txBody>
      </p:sp>
      <p:sp>
        <p:nvSpPr>
          <p:cNvPr id="7" name=""/>
          <p:cNvSpPr/>
          <p:nvPr>
            <p:ph type="body" idx="10"/>
          </p:nvPr>
        </p:nvSpPr>
        <p:spPr>
          <a:xfrm>
            <a:off x="484505" y="4339590"/>
            <a:ext cx="6629400" cy="720090"/>
          </a:xfrm>
          <a:prstGeom prst="rect">
            <a:avLst/>
          </a:prstGeom>
          <a:noFill/>
          <a:ln w="0" cmpd="sng">
            <a:noFill/>
            <a:prstDash val="solid"/>
          </a:ln>
        </p:spPr>
        <p:txBody>
          <a:bodyPr vert="horz" lIns="0" tIns="189865" rIns="0" bIns="0" anchor="t"/>
          <a:lstStyle/>
          <a:p>
            <a:pPr marL="411480" marR="640080" indent="137160" algn="l">
              <a:lnSpc>
                <a:spcPts val="1200"/>
              </a:lnSpc>
              <a:spcAft>
                <a:spcPts val="1810"/>
              </a:spcAft>
              <a:buFont typeface="Bookman Old Style"/>
              <a:buAutoNum type="arabicPeriod"/>
            </a:pPr>
            <a:r>
              <a:rPr lang="en-US" sz="950" spc="0">
                <a:solidFill>
                  <a:srgbClr val="000000"/>
                </a:solidFill>
                <a:latin typeface="Bookman Old Style" pitchFamily="1" panose="02020603050405020304"/>
              </a:rPr>
              <a:t>In Paragraph 4, what supporting information does the writer give to show that uniforms make students equal? </a:t>
            </a:r>
          </a:p>
        </p:txBody>
      </p:sp>
      <p:sp>
        <p:nvSpPr>
          <p:cNvPr id="8" name=""/>
          <p:cNvSpPr/>
          <p:nvPr>
            <p:ph type="body" idx="10"/>
          </p:nvPr>
        </p:nvSpPr>
        <p:spPr>
          <a:xfrm>
            <a:off x="484505" y="5059680"/>
            <a:ext cx="6629400" cy="1357630"/>
          </a:xfrm>
          <a:prstGeom prst="rect">
            <a:avLst/>
          </a:prstGeom>
          <a:noFill/>
          <a:ln w="0" cmpd="sng">
            <a:noFill/>
            <a:prstDash val="solid"/>
          </a:ln>
        </p:spPr>
        <p:txBody>
          <a:bodyPr vert="horz" lIns="0" tIns="737870" rIns="0" bIns="0" anchor="t"/>
          <a:lstStyle/>
          <a:p>
            <a:pPr marL="411480" marR="0" indent="137160" algn="l">
              <a:lnSpc>
                <a:spcPts val="1100"/>
              </a:lnSpc>
              <a:spcAft>
                <a:spcPts val="0"/>
              </a:spcAft>
              <a:buFont typeface="Bookman Old Style"/>
              <a:buAutoNum type="arabicPeriod"/>
            </a:pPr>
            <a:r>
              <a:rPr lang="en-US" sz="950" spc="0">
                <a:solidFill>
                  <a:srgbClr val="000000"/>
                </a:solidFill>
                <a:latin typeface="Bookman Old Style" pitchFamily="1" panose="02020603050405020304"/>
              </a:rPr>
              <a:t>Which paragraph presents a counterargument—an argument that is contrary to, or the opposite of, </a:t>
            </a:r>
          </a:p>
          <a:p>
            <a:pPr marL="411480" marR="0" indent="0" algn="l">
              <a:lnSpc>
                <a:spcPts val="1100"/>
              </a:lnSpc>
              <a:spcBef>
                <a:spcPts val="805"/>
              </a:spcBef>
              <a:spcAft>
                <a:spcPts val="1725"/>
              </a:spcAft>
              <a:tabLst>
                <a:tab algn="l" pos="2606040"/>
              </a:tabLst>
            </a:pPr>
            <a:r>
              <a:rPr lang="en-US" sz="950" spc="0">
                <a:solidFill>
                  <a:srgbClr val="000000"/>
                </a:solidFill>
                <a:latin typeface="Bookman Old Style" pitchFamily="1" panose="02020603050405020304"/>
              </a:rPr>
              <a:t>the writer's opinion? </a:t>
            </a:r>
            <a:r>
              <a:rPr lang="en-US" sz="950" spc="0">
                <a:solidFill>
                  <a:srgbClr val="000000"/>
                </a:solidFill>
                <a:latin typeface="Bookman Old Style" pitchFamily="1" panose="02020603050405020304"/>
              </a:rPr>
              <a:t>'What is the counterargument? </a:t>
            </a:r>
          </a:p>
        </p:txBody>
      </p:sp>
      <p:sp>
        <p:nvSpPr>
          <p:cNvPr id="9" name=""/>
          <p:cNvSpPr/>
          <p:nvPr>
            <p:ph type="body" idx="10"/>
          </p:nvPr>
        </p:nvSpPr>
        <p:spPr>
          <a:xfrm>
            <a:off x="484505" y="6417310"/>
            <a:ext cx="6629400" cy="1226185"/>
          </a:xfrm>
          <a:prstGeom prst="rect">
            <a:avLst/>
          </a:prstGeom>
          <a:noFill/>
          <a:ln w="0" cmpd="sng">
            <a:noFill/>
            <a:prstDash val="solid"/>
          </a:ln>
        </p:spPr>
        <p:txBody>
          <a:bodyPr vert="horz" lIns="0" tIns="703580" rIns="0" bIns="0" anchor="t"/>
          <a:lstStyle/>
          <a:p>
            <a:pPr marL="411480" marR="228600" indent="137160" algn="l">
              <a:lnSpc>
                <a:spcPts val="1200"/>
              </a:lnSpc>
              <a:spcAft>
                <a:spcPts val="1730"/>
              </a:spcAft>
              <a:buFont typeface="Bookman Old Style"/>
              <a:buAutoNum type="arabicPeriod"/>
            </a:pPr>
            <a:r>
              <a:rPr lang="en-US" sz="950" spc="0">
                <a:solidFill>
                  <a:srgbClr val="000000"/>
                </a:solidFill>
                <a:latin typeface="Bookman Old Style" pitchFamily="1" panose="02020603050405020304"/>
              </a:rPr>
              <a:t>The writer gives a refutation of the counterargument by showing that it is invalid. What is the writer's refutation? </a:t>
            </a:r>
          </a:p>
        </p:txBody>
      </p:sp>
      <p:sp>
        <p:nvSpPr>
          <p:cNvPr id="10" name=""/>
          <p:cNvSpPr/>
          <p:nvPr>
            <p:ph type="body" idx="10"/>
          </p:nvPr>
        </p:nvSpPr>
        <p:spPr>
          <a:xfrm>
            <a:off x="484505" y="7643495"/>
            <a:ext cx="6629400" cy="878205"/>
          </a:xfrm>
          <a:prstGeom prst="rect">
            <a:avLst/>
          </a:prstGeom>
          <a:noFill/>
          <a:ln w="0" cmpd="sng">
            <a:noFill/>
            <a:prstDash val="solid"/>
          </a:ln>
        </p:spPr>
        <p:txBody>
          <a:bodyPr vert="horz" lIns="0" tIns="499110" rIns="0" bIns="0" anchor="t"/>
          <a:lstStyle/>
          <a:p>
            <a:pPr marL="411480" marR="0" indent="137160" algn="l">
              <a:lnSpc>
                <a:spcPts val="1100"/>
              </a:lnSpc>
              <a:spcAft>
                <a:spcPts val="1770"/>
              </a:spcAft>
              <a:buFont typeface="Bookman Old Style"/>
              <a:buAutoNum type="arabicPeriod"/>
            </a:pPr>
            <a:r>
              <a:rPr lang="en-US" sz="950" spc="0">
                <a:solidFill>
                  <a:srgbClr val="000000"/>
                </a:solidFill>
                <a:latin typeface="Bookman Old Style" pitchFamily="1" panose="02020603050405020304"/>
              </a:rPr>
              <a:t>Write the sentence from the conduding paragraph that restates the thesis. </a:t>
            </a:r>
          </a:p>
        </p:txBody>
      </p:sp>
      <p:sp>
        <p:nvSpPr>
          <p:cNvPr id="11" name=""/>
          <p:cNvSpPr/>
          <p:nvPr>
            <p:ph type="body" idx="10"/>
          </p:nvPr>
        </p:nvSpPr>
        <p:spPr>
          <a:xfrm>
            <a:off x="484505" y="8521700"/>
            <a:ext cx="6629400" cy="1326515"/>
          </a:xfrm>
          <a:prstGeom prst="rect">
            <a:avLst/>
          </a:prstGeom>
          <a:noFill/>
          <a:ln w="0" cmpd="sng">
            <a:noFill/>
            <a:prstDash val="solid"/>
          </a:ln>
        </p:spPr>
        <p:txBody>
          <a:bodyPr vert="horz" lIns="0" tIns="700405" rIns="0" bIns="0" anchor="t"/>
          <a:lstStyle/>
          <a:p>
            <a:pPr marL="411480" marR="0" indent="137160" algn="l">
              <a:lnSpc>
                <a:spcPts val="1200"/>
              </a:lnSpc>
              <a:spcAft>
                <a:spcPts val="3840"/>
              </a:spcAft>
              <a:buFont typeface="Bookman Old Style"/>
              <a:buAutoNum type="arabicPeriod"/>
            </a:pPr>
            <a:r>
              <a:rPr lang="en-US" sz="950" spc="0">
                <a:solidFill>
                  <a:srgbClr val="000000"/>
                </a:solidFill>
                <a:latin typeface="Bookman Old Style" pitchFamily="1" panose="02020603050405020304"/>
              </a:rPr>
              <a:t>Reread the concluding paragraph. What is the writer's opinion about this issue? </a:t>
            </a:r>
          </a:p>
        </p:txBody>
      </p:sp>
      <p:sp>
        <p:nvSpPr>
          <p:cNvPr id="13" name=""/>
          <p:cNvSpPr/>
          <p:nvPr>
            <p:ph type="body" idx="10"/>
          </p:nvPr>
        </p:nvSpPr>
        <p:spPr>
          <a:xfrm>
            <a:off x="427355" y="10218420"/>
            <a:ext cx="6629400" cy="144780"/>
          </a:xfrm>
          <a:prstGeom prst="rect">
            <a:avLst/>
          </a:prstGeom>
          <a:noFill/>
          <a:ln w="0" cmpd="sng">
            <a:noFill/>
            <a:prstDash val="solid"/>
          </a:ln>
        </p:spPr>
        <p:txBody>
          <a:bodyPr vert="horz" lIns="0" tIns="0" rIns="0" bIns="0" anchor="t"/>
          <a:lstStyle/>
          <a:p>
            <a:pPr marL="0" marR="0" indent="0" algn="l">
              <a:lnSpc>
                <a:spcPts val="900"/>
              </a:lnSpc>
              <a:spcAft>
                <a:spcPts val="170"/>
              </a:spcAft>
              <a:tabLst>
                <a:tab algn="r" pos="6629400"/>
              </a:tabLst>
            </a:pPr>
            <a:r>
              <a:rPr lang="en-US" sz="400" b="1" i="1" spc="0">
                <a:solidFill>
                  <a:srgbClr val="000000"/>
                </a:solidFill>
                <a:latin typeface="Calibri" pitchFamily="2" panose="02020603050405020304"/>
              </a:rPr>
              <a:t>Matthew Barbee, 2015 </a:t>
            </a:r>
            <a:r>
              <a:rPr lang="en-US" sz="550" b="1" spc="0">
                <a:solidFill>
                  <a:srgbClr val="000000"/>
                </a:solidFill>
                <a:latin typeface="Calibri" pitchFamily="2" panose="02020603050405020304"/>
              </a:rPr>
              <a:t>3 </a:t>
            </a:r>
          </a:p>
        </p:txBody>
      </p:sp>
    </p:spTree>
  </p:cSld>
  <p:clrMapOvr>
    <a:masterClrMapping/>
  </p:clrMapOvr>
</p:sldLayout>
</file>

<file path=ppt/slideLayouts/slideLayout4.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4">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429895" y="444500"/>
            <a:ext cx="6629400" cy="2219960"/>
          </a:xfrm>
          <a:prstGeom prst="rect">
            <a:avLst/>
          </a:prstGeom>
          <a:noFill/>
          <a:ln w="0" cmpd="sng">
            <a:noFill/>
            <a:prstDash val="solid"/>
          </a:ln>
        </p:spPr>
        <p:txBody>
          <a:bodyPr vert="horz" lIns="0" tIns="32385" rIns="0" bIns="0" anchor="t"/>
          <a:lstStyle/>
          <a:p>
            <a:pPr marL="0" marR="22860" indent="0" algn="l">
              <a:lnSpc>
                <a:spcPts val="1800"/>
              </a:lnSpc>
              <a:spcAft>
                <a:spcPts val="0"/>
              </a:spcAft>
            </a:pPr>
            <a:r>
              <a:rPr lang="en-US" sz="1600" b="1" spc="0">
                <a:solidFill>
                  <a:srgbClr val="4371C3"/>
                </a:solidFill>
                <a:latin typeface="Calibri" pitchFamily="2" panose="02020603050405020304"/>
              </a:rPr>
              <a:t>TOPICS FOR ARGUMENTATIVE ESSAYS </a:t>
            </a:r>
          </a:p>
          <a:p>
            <a:pPr marL="320040" marR="91440" indent="0" algn="just">
              <a:lnSpc>
                <a:spcPts val="1300"/>
              </a:lnSpc>
              <a:spcBef>
                <a:spcPts val="0"/>
              </a:spcBef>
              <a:spcAft>
                <a:spcPts val="0"/>
              </a:spcAft>
            </a:pPr>
            <a:r>
              <a:rPr lang="en-US" sz="1100" spc="0">
                <a:solidFill>
                  <a:srgbClr val="000000"/>
                </a:solidFill>
                <a:latin typeface="Calibri" pitchFamily="2" panose="02020603050405020304"/>
              </a:rPr>
              <a:t>What is a great topic for an argumentative essay? Obviously, it should be an issue that you feel strongly about, know something about, and would like to share your opinion about. What is your opinion, why do you feel this way? Can you think of some reasons why people might disagree with you? </a:t>
            </a:r>
          </a:p>
          <a:p>
            <a:pPr marL="640080" marR="22860" indent="0" algn="l">
              <a:lnSpc>
                <a:spcPts val="1100"/>
              </a:lnSpc>
              <a:spcBef>
                <a:spcPts val="1580"/>
              </a:spcBef>
              <a:spcAft>
                <a:spcPts val="0"/>
              </a:spcAft>
            </a:pPr>
            <a:r>
              <a:rPr lang="en-US" sz="1100" spc="0">
                <a:solidFill>
                  <a:srgbClr val="000000"/>
                </a:solidFill>
                <a:latin typeface="Calibri" pitchFamily="2" panose="02020603050405020304"/>
              </a:rPr>
              <a:t>When you choose a topic, consider these two questions: </a:t>
            </a:r>
          </a:p>
          <a:p>
            <a:pPr marL="822960" marR="22860" indent="182880" algn="l">
              <a:lnSpc>
                <a:spcPts val="1200"/>
              </a:lnSpc>
              <a:spcBef>
                <a:spcPts val="420"/>
              </a:spcBef>
              <a:spcAft>
                <a:spcPts val="0"/>
              </a:spcAft>
              <a:buFont typeface="Symbol"/>
              <a:buChar char="·"/>
            </a:pPr>
            <a:r>
              <a:rPr lang="en-US" sz="1100" b="1" spc="0">
                <a:solidFill>
                  <a:srgbClr val="000000"/>
                </a:solidFill>
                <a:latin typeface="Calibri" pitchFamily="2" panose="02020603050405020304"/>
              </a:rPr>
              <a:t>Does the topic have two sides? </a:t>
            </a:r>
          </a:p>
          <a:p>
            <a:pPr marL="822960" marR="22860" indent="182880" algn="l">
              <a:lnSpc>
                <a:spcPts val="1200"/>
              </a:lnSpc>
              <a:spcBef>
                <a:spcPts val="395"/>
              </a:spcBef>
              <a:spcAft>
                <a:spcPts val="0"/>
              </a:spcAft>
              <a:buFont typeface="Symbol"/>
              <a:buChar char="·"/>
            </a:pPr>
            <a:r>
              <a:rPr lang="en-US" sz="1100" b="1" spc="0">
                <a:solidFill>
                  <a:srgbClr val="000000"/>
                </a:solidFill>
                <a:latin typeface="Calibri" pitchFamily="2" panose="02020603050405020304"/>
              </a:rPr>
              <a:t>How much do you know about the topic? </a:t>
            </a:r>
          </a:p>
          <a:p>
            <a:pPr marL="320040" marR="137160" indent="0" algn="l">
              <a:lnSpc>
                <a:spcPts val="1300"/>
              </a:lnSpc>
              <a:spcBef>
                <a:spcPts val="1545"/>
              </a:spcBef>
              <a:spcAft>
                <a:spcPts val="1340"/>
              </a:spcAft>
            </a:pPr>
            <a:r>
              <a:rPr lang="en-US" sz="1100" spc="0">
                <a:solidFill>
                  <a:srgbClr val="000000"/>
                </a:solidFill>
                <a:latin typeface="Calibri" pitchFamily="2" panose="02020603050405020304"/>
              </a:rPr>
              <a:t>Look at the list of argumentative topics below. What is your opinion about each topic? Are they two sides of each topic? </a:t>
            </a:r>
          </a:p>
        </p:txBody>
      </p:sp>
      <p:sp>
        <p:nvSpPr>
          <p:cNvPr id="7" name=""/>
          <p:cNvSpPr/>
          <p:nvPr>
            <p:ph type="body" idx="10"/>
          </p:nvPr>
        </p:nvSpPr>
        <p:spPr>
          <a:xfrm>
            <a:off x="429895" y="4627880"/>
            <a:ext cx="6629400" cy="2223135"/>
          </a:xfrm>
          <a:prstGeom prst="rect">
            <a:avLst/>
          </a:prstGeom>
          <a:noFill/>
          <a:ln w="0" cmpd="sng">
            <a:noFill/>
            <a:prstDash val="solid"/>
          </a:ln>
        </p:spPr>
        <p:txBody>
          <a:bodyPr vert="horz" lIns="0" tIns="28575" rIns="0" bIns="0" anchor="t"/>
          <a:lstStyle/>
          <a:p>
            <a:pPr marL="320040" marR="22860" indent="0" algn="l">
              <a:lnSpc>
                <a:spcPts val="1400"/>
              </a:lnSpc>
              <a:spcAft>
                <a:spcPts val="0"/>
              </a:spcAft>
            </a:pPr>
            <a:r>
              <a:rPr lang="en-US" sz="1100" spc="0">
                <a:solidFill>
                  <a:srgbClr val="000000"/>
                </a:solidFill>
                <a:latin typeface="Calibri" pitchFamily="2" panose="02020603050405020304"/>
              </a:rPr>
              <a:t>Read these eight topics. Put a check mark (</a:t>
            </a:r>
            <a:r>
              <a:rPr lang="en-US" sz="1400" spc="0">
                <a:solidFill>
                  <a:srgbClr val="000000"/>
                </a:solidFill>
                <a:latin typeface="Arial" pitchFamily="2" panose="02020603050405020304"/>
              </a:rPr>
              <a:t></a:t>
            </a:r>
            <a:r>
              <a:rPr lang="en-US" sz="1100" spc="0">
                <a:solidFill>
                  <a:srgbClr val="000000"/>
                </a:solidFill>
                <a:latin typeface="Calibri" pitchFamily="2" panose="02020603050405020304"/>
              </a:rPr>
              <a:t>) next to the ones that could be good topics for argument essays. </a:t>
            </a:r>
          </a:p>
          <a:p>
            <a:pPr marL="320040" marR="22860" indent="0" algn="l">
              <a:lnSpc>
                <a:spcPts val="1100"/>
              </a:lnSpc>
              <a:spcBef>
                <a:spcPts val="785"/>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1. The first time I flew in a plane. </a:t>
            </a:r>
          </a:p>
          <a:p>
            <a:pPr marL="320040" marR="22860" indent="0" algn="l">
              <a:lnSpc>
                <a:spcPts val="1100"/>
              </a:lnSpc>
              <a:spcBef>
                <a:spcPts val="885"/>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2. University education should be free. </a:t>
            </a:r>
          </a:p>
          <a:p>
            <a:pPr marL="320040" marR="22860" indent="0" algn="l">
              <a:lnSpc>
                <a:spcPts val="1100"/>
              </a:lnSpc>
              <a:spcBef>
                <a:spcPts val="885"/>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3. How and why birds fly south for the winter. </a:t>
            </a:r>
          </a:p>
          <a:p>
            <a:pPr marL="320040" marR="22860" indent="0" algn="l">
              <a:lnSpc>
                <a:spcPts val="1100"/>
              </a:lnSpc>
              <a:spcBef>
                <a:spcPts val="865"/>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4. High school teachers need a higher salary. </a:t>
            </a:r>
          </a:p>
          <a:p>
            <a:pPr marL="320040" marR="22860" indent="0" algn="l">
              <a:lnSpc>
                <a:spcPts val="1200"/>
              </a:lnSpc>
              <a:spcBef>
                <a:spcPts val="860"/>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5. </a:t>
            </a:r>
            <a:r>
              <a:rPr lang="en-US" sz="1100" spc="5">
                <a:solidFill>
                  <a:srgbClr val="000000"/>
                </a:solidFill>
                <a:latin typeface="Calibri" pitchFamily="2" panose="02020603050405020304"/>
              </a:rPr>
              <a:t>Steps needed to get a driver’s license. </a:t>
            </a:r>
          </a:p>
          <a:p>
            <a:pPr marL="320040" marR="22860" indent="0" algn="l">
              <a:lnSpc>
                <a:spcPts val="1100"/>
              </a:lnSpc>
              <a:spcBef>
                <a:spcPts val="885"/>
              </a:spcBef>
              <a:spcAft>
                <a:spcPts val="0"/>
              </a:spcAft>
              <a:tabLst>
                <a:tab algn="l" pos="960120"/>
              </a:tabLst>
            </a:pPr>
            <a:r>
              <a:rPr lang="en-US" sz="100" spc="10">
                <a:solidFill>
                  <a:srgbClr val="000000"/>
                </a:solidFill>
                <a:latin typeface="Calibri" pitchFamily="2" panose="02020603050405020304"/>
              </a:rPr>
              <a:t> </a:t>
            </a:r>
            <a:r>
              <a:rPr lang="en-US" sz="1100" spc="10">
                <a:solidFill>
                  <a:srgbClr val="000000"/>
                </a:solidFill>
                <a:latin typeface="Calibri" pitchFamily="2" panose="02020603050405020304"/>
              </a:rPr>
              <a:t>6. Legalizing gay marriage. </a:t>
            </a:r>
          </a:p>
          <a:p>
            <a:pPr marL="914400" marR="22860" indent="0" algn="l">
              <a:lnSpc>
                <a:spcPts val="2000"/>
              </a:lnSpc>
              <a:spcBef>
                <a:spcPts val="0"/>
              </a:spcBef>
              <a:spcAft>
                <a:spcPts val="0"/>
              </a:spcAft>
              <a:tabLst>
                <a:tab algn="l" pos="960120"/>
              </a:tabLst>
            </a:pPr>
            <a:r>
              <a:rPr lang="en-US" sz="100" spc="0">
                <a:solidFill>
                  <a:srgbClr val="000000"/>
                </a:solidFill>
                <a:latin typeface="Calibri" pitchFamily="2" panose="02020603050405020304"/>
              </a:rPr>
              <a:t> </a:t>
            </a:r>
            <a:r>
              <a:rPr lang="en-US" sz="1100" spc="0">
                <a:solidFill>
                  <a:srgbClr val="000000"/>
                </a:solidFill>
                <a:latin typeface="Calibri" pitchFamily="2" panose="02020603050405020304"/>
              </a:rPr>
              <a:t>7. Increasing tax on imported food. </a:t>
            </a:r>
            <a:br/>
            <a:r>
              <a:rPr lang="en-US" sz="1100" spc="0">
                <a:solidFill>
                  <a:srgbClr val="000000"/>
                </a:solidFill>
                <a:latin typeface="Calibri" pitchFamily="2" panose="02020603050405020304"/>
              </a:rPr>
              <a:t>8. How to become a karate master. </a:t>
            </a:r>
          </a:p>
        </p:txBody>
      </p:sp>
      <p:sp>
        <p:nvSpPr>
          <p:cNvPr id="8" name=""/>
          <p:cNvSpPr/>
          <p:nvPr>
            <p:ph type="body" idx="10"/>
          </p:nvPr>
        </p:nvSpPr>
        <p:spPr>
          <a:xfrm>
            <a:off x="429895" y="6851015"/>
            <a:ext cx="6629400" cy="3537585"/>
          </a:xfrm>
          <a:prstGeom prst="rect">
            <a:avLst/>
          </a:prstGeom>
          <a:noFill/>
          <a:ln w="0" cmpd="sng">
            <a:noFill/>
            <a:prstDash val="solid"/>
          </a:ln>
        </p:spPr>
        <p:txBody>
          <a:bodyPr vert="horz" lIns="0" tIns="295910" rIns="0" bIns="0" anchor="t"/>
          <a:lstStyle/>
          <a:p>
            <a:pPr marL="320040" marR="22860" indent="0" algn="l">
              <a:lnSpc>
                <a:spcPts val="1100"/>
              </a:lnSpc>
              <a:spcAft>
                <a:spcPts val="0"/>
              </a:spcAft>
            </a:pPr>
            <a:r>
              <a:rPr lang="en-US" sz="1100" spc="0">
                <a:solidFill>
                  <a:srgbClr val="000000"/>
                </a:solidFill>
                <a:latin typeface="Calibri" pitchFamily="2" panose="02020603050405020304"/>
              </a:rPr>
              <a:t>Can you think of three additional topics that would be excellent for an argumentative essay? </a:t>
            </a:r>
          </a:p>
          <a:p>
            <a:pPr marL="548640" marR="22860" indent="182880" algn="l">
              <a:lnSpc>
                <a:spcPts val="1100"/>
              </a:lnSpc>
              <a:spcBef>
                <a:spcPts val="1555"/>
              </a:spcBef>
              <a:spcAft>
                <a:spcPts val="0"/>
              </a:spcAft>
              <a:buFont typeface="Calibri"/>
              <a:buAutoNum startAt="1" type="arabicPeriod"/>
              <a:tabLst>
                <a:tab algn="l" pos="5486400"/>
              </a:tabLst>
            </a:pPr>
            <a:r>
              <a:rPr lang="en-US" sz="100" spc="285">
                <a:solidFill>
                  <a:srgbClr val="000000"/>
                </a:solidFill>
                <a:latin typeface="Calibri" pitchFamily="2" panose="02020603050405020304"/>
              </a:rPr>
              <a:t> </a:t>
            </a:r>
          </a:p>
          <a:p>
            <a:pPr marL="548640" marR="22860" indent="182880" algn="l">
              <a:lnSpc>
                <a:spcPts val="1100"/>
              </a:lnSpc>
              <a:spcBef>
                <a:spcPts val="1570"/>
              </a:spcBef>
              <a:spcAft>
                <a:spcPts val="0"/>
              </a:spcAft>
              <a:buFont typeface="Calibri"/>
              <a:buAutoNum type="arabicPeriod"/>
              <a:tabLst>
                <a:tab algn="l" pos="5486400"/>
              </a:tabLst>
            </a:pPr>
            <a:r>
              <a:rPr lang="en-US" sz="100" spc="285">
                <a:solidFill>
                  <a:srgbClr val="000000"/>
                </a:solidFill>
                <a:latin typeface="Calibri" pitchFamily="2" panose="02020603050405020304"/>
              </a:rPr>
              <a:t> </a:t>
            </a:r>
          </a:p>
          <a:p>
            <a:pPr marL="548640" marR="22860" indent="91440" algn="l">
              <a:lnSpc>
                <a:spcPts val="1100"/>
              </a:lnSpc>
              <a:spcBef>
                <a:spcPts val="1565"/>
              </a:spcBef>
              <a:spcAft>
                <a:spcPts val="0"/>
              </a:spcAft>
              <a:buFont typeface="Calibri"/>
              <a:buAutoNum type="arabicPeriod"/>
            </a:pPr>
            <a:r>
              <a:rPr lang="en-US"/>
              <a:t/>
            </a:r>
          </a:p>
          <a:p>
            <a:pPr marL="0" marR="22860" indent="0" algn="l">
              <a:lnSpc>
                <a:spcPts val="1800"/>
              </a:lnSpc>
              <a:spcBef>
                <a:spcPts val="2955"/>
              </a:spcBef>
              <a:spcAft>
                <a:spcPts val="0"/>
              </a:spcAft>
            </a:pPr>
            <a:r>
              <a:rPr lang="en-US" sz="1600" b="1" spc="0">
                <a:solidFill>
                  <a:srgbClr val="4371C3"/>
                </a:solidFill>
                <a:latin typeface="Calibri" pitchFamily="2" panose="02020603050405020304"/>
              </a:rPr>
              <a:t>TOPICS FOR ARGUMENTATIVE ESSAYS </a:t>
            </a:r>
          </a:p>
          <a:p>
            <a:pPr marL="0" marR="22860" indent="0" algn="r">
              <a:lnSpc>
                <a:spcPts val="1100"/>
              </a:lnSpc>
              <a:spcBef>
                <a:spcPts val="115"/>
              </a:spcBef>
              <a:spcAft>
                <a:spcPts val="0"/>
              </a:spcAft>
            </a:pPr>
            <a:r>
              <a:rPr lang="en-US" sz="1100" spc="0">
                <a:solidFill>
                  <a:srgbClr val="000000"/>
                </a:solidFill>
                <a:latin typeface="Calibri" pitchFamily="2" panose="02020603050405020304"/>
              </a:rPr>
              <a:t>After you choose a topic, think about what you know about it. What do you know about your side of the </a:t>
            </a:r>
          </a:p>
          <a:p>
            <a:pPr marL="320040" marR="320040" indent="0" algn="l">
              <a:lnSpc>
                <a:spcPts val="1300"/>
              </a:lnSpc>
              <a:spcBef>
                <a:spcPts val="0"/>
              </a:spcBef>
              <a:spcAft>
                <a:spcPts val="0"/>
              </a:spcAft>
            </a:pPr>
            <a:r>
              <a:rPr lang="en-US" sz="1100" spc="0">
                <a:solidFill>
                  <a:srgbClr val="000000"/>
                </a:solidFill>
                <a:latin typeface="Calibri" pitchFamily="2" panose="02020603050405020304"/>
              </a:rPr>
              <a:t>argument and what do you know about the opposite side of the argument? A good way to organize your ideas is to use a </a:t>
            </a:r>
            <a:r>
              <a:rPr lang="en-US" sz="1100" b="1" spc="0">
                <a:solidFill>
                  <a:srgbClr val="000000"/>
                </a:solidFill>
                <a:latin typeface="Calibri" pitchFamily="2" panose="02020603050405020304"/>
              </a:rPr>
              <a:t>Pro &amp; Con T-chart</a:t>
            </a:r>
            <a:r>
              <a:rPr lang="en-US" sz="1100" spc="0">
                <a:solidFill>
                  <a:srgbClr val="000000"/>
                </a:solidFill>
                <a:latin typeface="Calibri" pitchFamily="2" panose="02020603050405020304"/>
              </a:rPr>
              <a:t>. [Pro = in favor of thesis statement, Con = against thesis statement] </a:t>
            </a:r>
          </a:p>
          <a:p>
            <a:pPr marL="320040" marR="91440" indent="0" algn="l">
              <a:lnSpc>
                <a:spcPts val="1300"/>
              </a:lnSpc>
              <a:spcBef>
                <a:spcPts val="0"/>
              </a:spcBef>
              <a:spcAft>
                <a:spcPts val="0"/>
              </a:spcAft>
            </a:pPr>
            <a:r>
              <a:rPr lang="en-US" sz="1100" spc="0">
                <a:solidFill>
                  <a:srgbClr val="000000"/>
                </a:solidFill>
                <a:latin typeface="Calibri" pitchFamily="2" panose="02020603050405020304"/>
              </a:rPr>
              <a:t>If you cannot think of several ideas for one or both sides, you should do more research about that topic or choose a different topic. </a:t>
            </a:r>
          </a:p>
          <a:p>
            <a:pPr marL="0" marR="22860" indent="0" algn="l">
              <a:lnSpc>
                <a:spcPts val="1300"/>
              </a:lnSpc>
              <a:spcBef>
                <a:spcPts val="3430"/>
              </a:spcBef>
              <a:spcAft>
                <a:spcPts val="205"/>
              </a:spcAft>
              <a:tabLst>
                <a:tab algn="r" pos="662940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4 </a:t>
            </a:r>
          </a:p>
        </p:txBody>
      </p:sp>
    </p:spTree>
  </p:cSld>
  <p:clrMapOvr>
    <a:masterClrMapping/>
  </p:clrMapOvr>
</p:sldLayout>
</file>

<file path=ppt/slideLayouts/slideLayout5.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5">
    <p:bg>
      <p:bgPr>
        <a:solidFill>
          <a:schemeClr val="bg1">
            <a:alpha val="100000"/>
          </a:schemeClr>
        </a:solidFill>
      </p:bgPr>
    </p:bg>
    <p:spTree>
      <p:nvGrpSpPr>
        <p:cNvPr id="1" name=""/>
        <p:cNvGrpSpPr/>
        <p:nvPr/>
      </p:nvGrpSpPr>
      <p:grpSpPr>
        <a:xfrm>
          <a:off x="0" y="0"/>
          <a:ext cx="0" cy="0"/>
          <a:chOff x="0" y="0"/>
          <a:chExt cx="0" cy="0"/>
        </a:xfrm>
      </p:grpSpPr>
      <p:sp>
        <p:nvSpPr>
          <p:cNvPr id="4" name=""/>
          <p:cNvSpPr/>
          <p:nvPr>
            <p:ph type="body" idx="10"/>
          </p:nvPr>
        </p:nvSpPr>
        <p:spPr>
          <a:xfrm>
            <a:off x="753110" y="490855"/>
            <a:ext cx="4955540" cy="127635"/>
          </a:xfrm>
          <a:prstGeom prst="rect">
            <a:avLst/>
          </a:prstGeom>
          <a:noFill/>
          <a:ln w="0" cmpd="sng">
            <a:noFill/>
            <a:prstDash val="solid"/>
          </a:ln>
        </p:spPr>
        <p:txBody>
          <a:bodyPr vert="horz" lIns="0" tIns="0" rIns="0" bIns="0" anchor="t"/>
          <a:lstStyle/>
          <a:p>
            <a:pPr marL="0" marR="0" indent="0" algn="l">
              <a:lnSpc>
                <a:spcPts val="1000"/>
              </a:lnSpc>
              <a:spcAft>
                <a:spcPts val="0"/>
              </a:spcAft>
            </a:pPr>
            <a:r>
              <a:rPr lang="en-US" sz="1100" spc="-10">
                <a:solidFill>
                  <a:srgbClr val="000000"/>
                </a:solidFill>
                <a:latin typeface="Calibri" pitchFamily="2" panose="02020603050405020304"/>
              </a:rPr>
              <a:t>Here is a Pro &amp; Con T-Chart for an essay about cell-phones being allowed in classrooms. </a:t>
            </a:r>
          </a:p>
        </p:txBody>
      </p:sp>
      <p:sp>
        <p:nvSpPr>
          <p:cNvPr id="5" name=""/>
          <p:cNvSpPr/>
          <p:nvPr>
            <p:ph type="body" idx="10"/>
          </p:nvPr>
        </p:nvSpPr>
        <p:spPr>
          <a:xfrm>
            <a:off x="838200" y="1886585"/>
            <a:ext cx="2645410" cy="1259205"/>
          </a:xfrm>
          <a:prstGeom prst="rect">
            <a:avLst/>
          </a:prstGeom>
          <a:noFill/>
          <a:ln w="0" cmpd="sng">
            <a:noFill/>
            <a:prstDash val="solid"/>
          </a:ln>
        </p:spPr>
        <p:txBody>
          <a:bodyPr vert="horz" lIns="0" tIns="0" rIns="0" bIns="0" anchor="t"/>
          <a:lstStyle/>
          <a:p>
            <a:pPr marL="182880" marR="0" indent="182880" algn="l">
              <a:lnSpc>
                <a:spcPts val="1400"/>
              </a:lnSpc>
              <a:spcAft>
                <a:spcPts val="0"/>
              </a:spcAft>
              <a:buFont typeface="Tahoma"/>
              <a:buAutoNum startAt="1" type="arabicPeriod"/>
            </a:pPr>
            <a:r>
              <a:rPr lang="en-US" sz="1050" spc="0">
                <a:solidFill>
                  <a:srgbClr val="000000"/>
                </a:solidFill>
                <a:latin typeface="Tahoma" pitchFamily="2" panose="02020603050405020304"/>
              </a:rPr>
              <a:t>Cell phones distract students from learning if they send messages or play games in class. </a:t>
            </a:r>
          </a:p>
          <a:p>
            <a:pPr marL="182880" marR="182880" indent="182880" algn="l">
              <a:lnSpc>
                <a:spcPts val="1500"/>
              </a:lnSpc>
              <a:spcBef>
                <a:spcPts val="5"/>
              </a:spcBef>
              <a:spcAft>
                <a:spcPts val="0"/>
              </a:spcAft>
              <a:buFont typeface="Tahoma"/>
              <a:buAutoNum type="arabicPeriod"/>
            </a:pPr>
            <a:r>
              <a:rPr lang="en-US" sz="1050" spc="0">
                <a:solidFill>
                  <a:srgbClr val="000000"/>
                </a:solidFill>
                <a:latin typeface="Tahoma" pitchFamily="2" panose="02020603050405020304"/>
              </a:rPr>
              <a:t>Cell phones might ring in class and disturb the teacher. </a:t>
            </a:r>
          </a:p>
          <a:p>
            <a:pPr marL="182880" marR="0" indent="182880" algn="l">
              <a:lnSpc>
                <a:spcPts val="1400"/>
              </a:lnSpc>
              <a:spcBef>
                <a:spcPts val="0"/>
              </a:spcBef>
              <a:spcAft>
                <a:spcPts val="0"/>
              </a:spcAft>
              <a:buFont typeface="Tahoma"/>
              <a:buAutoNum type="arabicPeriod"/>
            </a:pPr>
            <a:r>
              <a:rPr lang="en-US" sz="1050" spc="0">
                <a:solidFill>
                  <a:srgbClr val="000000"/>
                </a:solidFill>
                <a:latin typeface="Tahoma" pitchFamily="2" panose="02020603050405020304"/>
              </a:rPr>
              <a:t>Students could use cell phones to cheat on tests. </a:t>
            </a:r>
          </a:p>
        </p:txBody>
      </p:sp>
      <p:sp>
        <p:nvSpPr>
          <p:cNvPr id="6" name=""/>
          <p:cNvSpPr/>
          <p:nvPr>
            <p:ph type="body" idx="10"/>
          </p:nvPr>
        </p:nvSpPr>
        <p:spPr>
          <a:xfrm>
            <a:off x="923290" y="1167130"/>
            <a:ext cx="4383405" cy="131445"/>
          </a:xfrm>
          <a:prstGeom prst="rect">
            <a:avLst/>
          </a:prstGeom>
          <a:noFill/>
          <a:ln w="0" cmpd="sng">
            <a:noFill/>
            <a:prstDash val="solid"/>
          </a:ln>
        </p:spPr>
        <p:txBody>
          <a:bodyPr vert="horz" lIns="0" tIns="0" rIns="0" bIns="0" anchor="t"/>
          <a:lstStyle/>
          <a:p>
            <a:pPr marL="0" marR="0" indent="0" algn="l">
              <a:lnSpc>
                <a:spcPts val="1000"/>
              </a:lnSpc>
              <a:spcAft>
                <a:spcPts val="0"/>
              </a:spcAft>
            </a:pPr>
            <a:r>
              <a:rPr lang="en-US" sz="1100" i="1" spc="-10">
                <a:solidFill>
                  <a:srgbClr val="000000"/>
                </a:solidFill>
                <a:latin typeface="Times New Roman" pitchFamily="1" panose="02020603050405020304"/>
              </a:rPr>
              <a:t>Thesis statement: </a:t>
            </a:r>
            <a:r>
              <a:rPr lang="en-US" sz="1100" spc="-10">
                <a:solidFill>
                  <a:srgbClr val="000000"/>
                </a:solidFill>
                <a:latin typeface="Times New Roman" pitchFamily="1" panose="02020603050405020304"/>
              </a:rPr>
              <a:t>Cell phones should not be allowed in university classrooms. </a:t>
            </a:r>
          </a:p>
        </p:txBody>
      </p:sp>
      <p:sp>
        <p:nvSpPr>
          <p:cNvPr id="7" name=""/>
          <p:cNvSpPr/>
          <p:nvPr>
            <p:ph type="body" idx="10"/>
          </p:nvPr>
        </p:nvSpPr>
        <p:spPr>
          <a:xfrm>
            <a:off x="2009775" y="1685290"/>
            <a:ext cx="381635" cy="106680"/>
          </a:xfrm>
          <a:prstGeom prst="rect">
            <a:avLst/>
          </a:prstGeom>
          <a:noFill/>
          <a:ln w="0" cmpd="sng">
            <a:noFill/>
            <a:prstDash val="solid"/>
          </a:ln>
        </p:spPr>
        <p:txBody>
          <a:bodyPr vert="horz" lIns="0" tIns="0" rIns="0" bIns="0" anchor="t"/>
          <a:lstStyle/>
          <a:p>
            <a:pPr marL="0" marR="0" indent="0" algn="l">
              <a:lnSpc>
                <a:spcPts val="800"/>
              </a:lnSpc>
              <a:spcAft>
                <a:spcPts val="0"/>
              </a:spcAft>
            </a:pPr>
            <a:r>
              <a:rPr lang="en-US" sz="1200" b="1" spc="70">
                <a:solidFill>
                  <a:srgbClr val="000000"/>
                </a:solidFill>
                <a:latin typeface="Calibri" pitchFamily="2" panose="02020603050405020304"/>
              </a:rPr>
              <a:t>PRO </a:t>
            </a:r>
          </a:p>
        </p:txBody>
      </p:sp>
      <p:sp>
        <p:nvSpPr>
          <p:cNvPr id="8" name=""/>
          <p:cNvSpPr/>
          <p:nvPr>
            <p:ph type="body" idx="10"/>
          </p:nvPr>
        </p:nvSpPr>
        <p:spPr>
          <a:xfrm>
            <a:off x="3730625" y="1886585"/>
            <a:ext cx="3008630" cy="1259205"/>
          </a:xfrm>
          <a:prstGeom prst="rect">
            <a:avLst/>
          </a:prstGeom>
          <a:noFill/>
          <a:ln w="0" cmpd="sng">
            <a:noFill/>
            <a:prstDash val="solid"/>
          </a:ln>
        </p:spPr>
        <p:txBody>
          <a:bodyPr vert="horz" lIns="0" tIns="0" rIns="0" bIns="0" anchor="t"/>
          <a:lstStyle/>
          <a:p>
            <a:pPr marL="182880" marR="548640" indent="182880" algn="l">
              <a:lnSpc>
                <a:spcPts val="1400"/>
              </a:lnSpc>
              <a:spcAft>
                <a:spcPts val="0"/>
              </a:spcAft>
              <a:buFont typeface="Tahoma"/>
              <a:buAutoNum startAt="1" type="arabicPeriod"/>
            </a:pPr>
            <a:r>
              <a:rPr lang="en-US" sz="1050" spc="0">
                <a:solidFill>
                  <a:srgbClr val="000000"/>
                </a:solidFill>
                <a:latin typeface="Tahoma" pitchFamily="2" panose="02020603050405020304"/>
              </a:rPr>
              <a:t>Cell phones can easily be turned off and kept out of sight. </a:t>
            </a:r>
          </a:p>
          <a:p>
            <a:pPr marL="182880" marR="137160" indent="182880" algn="l">
              <a:lnSpc>
                <a:spcPts val="1500"/>
              </a:lnSpc>
              <a:spcBef>
                <a:spcPts val="95"/>
              </a:spcBef>
              <a:spcAft>
                <a:spcPts val="0"/>
              </a:spcAft>
              <a:buFont typeface="Tahoma"/>
              <a:buAutoNum type="arabicPeriod"/>
            </a:pPr>
            <a:r>
              <a:rPr lang="en-US" sz="1050" spc="0">
                <a:solidFill>
                  <a:srgbClr val="000000"/>
                </a:solidFill>
                <a:latin typeface="Tahoma" pitchFamily="2" panose="02020603050405020304"/>
              </a:rPr>
              <a:t>University students are not children and cellphones are important in an emergency. </a:t>
            </a:r>
          </a:p>
          <a:p>
            <a:pPr marL="182880" marR="0" indent="182880" algn="l">
              <a:lnSpc>
                <a:spcPts val="1400"/>
              </a:lnSpc>
              <a:spcBef>
                <a:spcPts val="0"/>
              </a:spcBef>
              <a:spcAft>
                <a:spcPts val="0"/>
              </a:spcAft>
              <a:buFont typeface="Tahoma"/>
              <a:buAutoNum type="arabicPeriod"/>
            </a:pPr>
            <a:r>
              <a:rPr lang="en-US" sz="1050" spc="0">
                <a:solidFill>
                  <a:srgbClr val="000000"/>
                </a:solidFill>
                <a:latin typeface="Tahoma" pitchFamily="2" panose="02020603050405020304"/>
              </a:rPr>
              <a:t>Cell phones can be useful tools for education such a being used as a dictionary or to make memos. </a:t>
            </a:r>
          </a:p>
        </p:txBody>
      </p:sp>
      <p:sp>
        <p:nvSpPr>
          <p:cNvPr id="9" name=""/>
          <p:cNvSpPr/>
          <p:nvPr>
            <p:ph type="body" idx="10"/>
          </p:nvPr>
        </p:nvSpPr>
        <p:spPr>
          <a:xfrm>
            <a:off x="5060950" y="1685290"/>
            <a:ext cx="396875" cy="106680"/>
          </a:xfrm>
          <a:prstGeom prst="rect">
            <a:avLst/>
          </a:prstGeom>
          <a:noFill/>
          <a:ln w="0" cmpd="sng">
            <a:noFill/>
            <a:prstDash val="solid"/>
          </a:ln>
        </p:spPr>
        <p:txBody>
          <a:bodyPr vert="horz" lIns="0" tIns="0" rIns="0" bIns="0" anchor="t"/>
          <a:lstStyle/>
          <a:p>
            <a:pPr marL="0" marR="0" indent="0" algn="l">
              <a:lnSpc>
                <a:spcPts val="800"/>
              </a:lnSpc>
              <a:spcAft>
                <a:spcPts val="0"/>
              </a:spcAft>
            </a:pPr>
            <a:r>
              <a:rPr lang="en-US" sz="1200" b="1" spc="75">
                <a:solidFill>
                  <a:srgbClr val="000000"/>
                </a:solidFill>
                <a:latin typeface="Calibri" pitchFamily="2" panose="02020603050405020304"/>
              </a:rPr>
              <a:t>CON </a:t>
            </a:r>
          </a:p>
        </p:txBody>
      </p:sp>
      <p:sp>
        <p:nvSpPr>
          <p:cNvPr id="12" name=""/>
          <p:cNvSpPr/>
          <p:nvPr>
            <p:ph type="body" idx="10"/>
          </p:nvPr>
        </p:nvSpPr>
        <p:spPr>
          <a:xfrm>
            <a:off x="429895" y="4091940"/>
            <a:ext cx="6629400" cy="885825"/>
          </a:xfrm>
          <a:prstGeom prst="rect">
            <a:avLst/>
          </a:prstGeom>
          <a:noFill/>
          <a:ln w="0" cmpd="sng">
            <a:noFill/>
            <a:prstDash val="solid"/>
          </a:ln>
        </p:spPr>
        <p:txBody>
          <a:bodyPr vert="horz" lIns="0" tIns="0" rIns="0" bIns="0" anchor="t"/>
          <a:lstStyle/>
          <a:p>
            <a:pPr marL="320040" marR="91440" indent="0" algn="l">
              <a:lnSpc>
                <a:spcPts val="1300"/>
              </a:lnSpc>
              <a:spcAft>
                <a:spcPts val="0"/>
              </a:spcAft>
            </a:pPr>
            <a:r>
              <a:rPr lang="en-US" sz="1100" spc="0">
                <a:solidFill>
                  <a:srgbClr val="000000"/>
                </a:solidFill>
                <a:latin typeface="Calibri" pitchFamily="2" panose="02020603050405020304"/>
              </a:rPr>
              <a:t>Read the thesis statements and complete the Pro &amp; Con T-charts. Write three ideas to support each statement. Then write three ideas against each statement. Finally, choose an original topic and write a thesis statement of your own. Then fill in the pros and cons for your new topic. </a:t>
            </a:r>
          </a:p>
          <a:p>
            <a:pPr marL="320040" marR="0" indent="0" algn="l">
              <a:lnSpc>
                <a:spcPts val="1200"/>
              </a:lnSpc>
              <a:spcBef>
                <a:spcPts val="1300"/>
              </a:spcBef>
              <a:spcAft>
                <a:spcPts val="470"/>
              </a:spcAft>
              <a:tabLst>
                <a:tab algn="l" pos="548640"/>
              </a:tabLst>
            </a:pPr>
            <a:r>
              <a:rPr lang="en-US" sz="1100" spc="-15">
                <a:solidFill>
                  <a:srgbClr val="000000"/>
                </a:solidFill>
                <a:latin typeface="Calibri" pitchFamily="2" panose="02020603050405020304"/>
              </a:rPr>
              <a:t>1. </a:t>
            </a:r>
            <a:r>
              <a:rPr lang="en-US" sz="1100" i="1" spc="-15">
                <a:solidFill>
                  <a:srgbClr val="000000"/>
                </a:solidFill>
                <a:latin typeface="Calibri" pitchFamily="2" panose="02020603050405020304"/>
              </a:rPr>
              <a:t>Thesis statement: </a:t>
            </a:r>
            <a:r>
              <a:rPr lang="en-US" sz="1150" b="1" spc="-15">
                <a:solidFill>
                  <a:srgbClr val="000000"/>
                </a:solidFill>
                <a:latin typeface="Calibri" pitchFamily="2" panose="02020603050405020304"/>
              </a:rPr>
              <a:t>Adults should be required to pass a test before they can become parents. </a:t>
            </a:r>
          </a:p>
        </p:txBody>
      </p:sp>
      <p:sp>
        <p:nvSpPr>
          <p:cNvPr id="15" name=""/>
          <p:cNvSpPr/>
          <p:nvPr>
            <p:ph type="body" idx="10"/>
          </p:nvPr>
        </p:nvSpPr>
        <p:spPr>
          <a:xfrm>
            <a:off x="429895" y="6520815"/>
            <a:ext cx="6629400" cy="240030"/>
          </a:xfrm>
          <a:prstGeom prst="rect">
            <a:avLst/>
          </a:prstGeom>
          <a:noFill/>
          <a:ln w="0" cmpd="sng">
            <a:noFill/>
            <a:prstDash val="solid"/>
          </a:ln>
        </p:spPr>
        <p:txBody>
          <a:bodyPr vert="horz" lIns="0" tIns="24130" rIns="0" bIns="0" anchor="t"/>
          <a:lstStyle/>
          <a:p>
            <a:pPr marL="320040" marR="0" indent="0" algn="l">
              <a:lnSpc>
                <a:spcPts val="1200"/>
              </a:lnSpc>
              <a:spcAft>
                <a:spcPts val="445"/>
              </a:spcAft>
              <a:tabLst>
                <a:tab algn="l" pos="548640"/>
              </a:tabLst>
            </a:pPr>
            <a:r>
              <a:rPr lang="en-US" sz="1100" spc="-15">
                <a:solidFill>
                  <a:srgbClr val="000000"/>
                </a:solidFill>
                <a:latin typeface="Calibri" pitchFamily="2" panose="02020603050405020304"/>
              </a:rPr>
              <a:t>2. </a:t>
            </a:r>
            <a:r>
              <a:rPr lang="en-US" sz="1100" i="1" spc="-15">
                <a:solidFill>
                  <a:srgbClr val="000000"/>
                </a:solidFill>
                <a:latin typeface="Calibri" pitchFamily="2" panose="02020603050405020304"/>
              </a:rPr>
              <a:t>Thesis statement: </a:t>
            </a:r>
            <a:r>
              <a:rPr lang="en-US" sz="1150" b="1" spc="-15">
                <a:solidFill>
                  <a:srgbClr val="000000"/>
                </a:solidFill>
                <a:latin typeface="Calibri" pitchFamily="2" panose="02020603050405020304"/>
              </a:rPr>
              <a:t>The drinking age in Japan should be lowered to 18 years old. </a:t>
            </a:r>
          </a:p>
        </p:txBody>
      </p:sp>
      <p:sp>
        <p:nvSpPr>
          <p:cNvPr id="18" name=""/>
          <p:cNvSpPr/>
          <p:nvPr>
            <p:ph type="body" idx="10"/>
          </p:nvPr>
        </p:nvSpPr>
        <p:spPr>
          <a:xfrm>
            <a:off x="429895" y="8307070"/>
            <a:ext cx="6629400" cy="236855"/>
          </a:xfrm>
          <a:prstGeom prst="rect">
            <a:avLst/>
          </a:prstGeom>
          <a:noFill/>
          <a:ln w="0" cmpd="sng">
            <a:noFill/>
            <a:prstDash val="solid"/>
          </a:ln>
        </p:spPr>
        <p:txBody>
          <a:bodyPr vert="horz" lIns="0" tIns="22860" rIns="0" bIns="0" anchor="t"/>
          <a:lstStyle/>
          <a:p>
            <a:pPr marL="320040" marR="0" indent="0" algn="l">
              <a:lnSpc>
                <a:spcPts val="1200"/>
              </a:lnSpc>
              <a:spcAft>
                <a:spcPts val="445"/>
              </a:spcAft>
              <a:tabLst>
                <a:tab algn="l" pos="548640"/>
              </a:tabLst>
            </a:pPr>
            <a:r>
              <a:rPr lang="en-US" sz="1100" spc="0">
                <a:solidFill>
                  <a:srgbClr val="000000"/>
                </a:solidFill>
                <a:latin typeface="Calibri" pitchFamily="2" panose="02020603050405020304"/>
              </a:rPr>
              <a:t>3. </a:t>
            </a:r>
            <a:r>
              <a:rPr lang="en-US" sz="1100" i="1" spc="0">
                <a:solidFill>
                  <a:srgbClr val="000000"/>
                </a:solidFill>
                <a:latin typeface="Calibri" pitchFamily="2" panose="02020603050405020304"/>
              </a:rPr>
              <a:t>ORIGINAL Thesis statement: </a:t>
            </a:r>
          </a:p>
        </p:txBody>
      </p:sp>
      <p:sp>
        <p:nvSpPr>
          <p:cNvPr id="21" name=""/>
          <p:cNvSpPr/>
          <p:nvPr>
            <p:ph type="body" idx="10"/>
          </p:nvPr>
        </p:nvSpPr>
        <p:spPr>
          <a:xfrm>
            <a:off x="429895" y="10175240"/>
            <a:ext cx="6629400" cy="213360"/>
          </a:xfrm>
          <a:prstGeom prst="rect">
            <a:avLst/>
          </a:prstGeom>
          <a:noFill/>
          <a:ln w="0" cmpd="sng">
            <a:noFill/>
            <a:prstDash val="solid"/>
          </a:ln>
        </p:spPr>
        <p:txBody>
          <a:bodyPr vert="horz" lIns="0" tIns="17145" rIns="0" bIns="0" anchor="t"/>
          <a:lstStyle/>
          <a:p>
            <a:pPr marL="0" marR="0" indent="0" algn="l">
              <a:lnSpc>
                <a:spcPts val="1300"/>
              </a:lnSpc>
              <a:spcAft>
                <a:spcPts val="205"/>
              </a:spcAft>
              <a:tabLst>
                <a:tab algn="r" pos="662940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5 </a:t>
            </a:r>
          </a:p>
        </p:txBody>
      </p:sp>
    </p:spTree>
  </p:cSld>
  <p:clrMapOvr>
    <a:masterClrMapping/>
  </p:clrMapOvr>
</p:sldLayout>
</file>

<file path=ppt/slideLayouts/slideLayout6.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6">
    <p:bg>
      <p:bgPr>
        <a:solidFill>
          <a:schemeClr val="bg1">
            <a:alpha val="100000"/>
          </a:schemeClr>
        </a:solidFill>
      </p:bgPr>
    </p:bg>
    <p:spTree>
      <p:nvGrpSpPr>
        <p:cNvPr id="1" name=""/>
        <p:cNvGrpSpPr/>
        <p:nvPr/>
      </p:nvGrpSpPr>
      <p:grpSpPr>
        <a:xfrm>
          <a:off x="0" y="0"/>
          <a:ext cx="0" cy="0"/>
          <a:chOff x="0" y="0"/>
          <a:chExt cx="0" cy="0"/>
        </a:xfrm>
      </p:grpSpPr>
      <p:sp>
        <p:nvSpPr>
          <p:cNvPr id="3" name=""/>
          <p:cNvSpPr/>
          <p:nvPr>
            <p:ph type="body" idx="10"/>
          </p:nvPr>
        </p:nvSpPr>
        <p:spPr>
          <a:xfrm>
            <a:off x="429895" y="444500"/>
            <a:ext cx="6629400" cy="320675"/>
          </a:xfrm>
          <a:prstGeom prst="rect">
            <a:avLst/>
          </a:prstGeom>
          <a:noFill/>
          <a:ln w="0" cmpd="sng">
            <a:noFill/>
            <a:prstDash val="solid"/>
          </a:ln>
        </p:spPr>
        <p:txBody>
          <a:bodyPr vert="horz" lIns="0" tIns="22225" rIns="0" bIns="0" anchor="t"/>
          <a:lstStyle/>
          <a:p>
            <a:pPr marL="0" marR="0" indent="0" algn="l">
              <a:lnSpc>
                <a:spcPts val="1100"/>
              </a:lnSpc>
              <a:spcAft>
                <a:spcPts val="1160"/>
              </a:spcAft>
              <a:tabLst>
                <a:tab algn="l" pos="5532120"/>
              </a:tabLst>
            </a:pPr>
            <a:r>
              <a:rPr lang="en-US" sz="1050" spc="-30">
                <a:solidFill>
                  <a:srgbClr val="000000"/>
                </a:solidFill>
                <a:latin typeface="Calibri" pitchFamily="2" panose="02020603050405020304"/>
              </a:rPr>
              <a:t>Name </a:t>
            </a:r>
            <a:r>
              <a:rPr lang="en-US" sz="1050" spc="-30">
                <a:solidFill>
                  <a:srgbClr val="000000"/>
                </a:solidFill>
                <a:latin typeface="Calibri" pitchFamily="2" panose="02020603050405020304"/>
              </a:rPr>
              <a:t>Class </a:t>
            </a:r>
          </a:p>
        </p:txBody>
      </p:sp>
      <p:sp>
        <p:nvSpPr>
          <p:cNvPr id="4" name=""/>
          <p:cNvSpPr/>
          <p:nvPr>
            <p:ph type="body" idx="10"/>
          </p:nvPr>
        </p:nvSpPr>
        <p:spPr>
          <a:xfrm>
            <a:off x="429895" y="765175"/>
            <a:ext cx="6629400" cy="496570"/>
          </a:xfrm>
          <a:prstGeom prst="rect">
            <a:avLst/>
          </a:prstGeom>
          <a:solidFill>
            <a:srgbClr val="4471C4"/>
          </a:solidFill>
          <a:ln w="0" cmpd="sng">
            <a:noFill/>
            <a:prstDash val="solid"/>
          </a:ln>
        </p:spPr>
        <p:txBody>
          <a:bodyPr vert="horz" lIns="0" tIns="80010" rIns="0" bIns="0" anchor="t"/>
          <a:lstStyle/>
          <a:p>
            <a:pPr marL="137160" marR="0" indent="0" algn="l">
              <a:lnSpc>
                <a:spcPts val="2700"/>
              </a:lnSpc>
              <a:spcAft>
                <a:spcPts val="550"/>
              </a:spcAft>
            </a:pPr>
            <a:r>
              <a:rPr lang="en-US" sz="2550" b="1" spc="15">
                <a:solidFill>
                  <a:srgbClr val="FFFFFF"/>
                </a:solidFill>
                <a:latin typeface="Calibri" pitchFamily="2" panose="02020603050405020304"/>
              </a:rPr>
              <a:t>Original Student Writing: Argument Essay </a:t>
            </a:r>
          </a:p>
        </p:txBody>
      </p:sp>
      <p:sp>
        <p:nvSpPr>
          <p:cNvPr id="5" name=""/>
          <p:cNvSpPr/>
          <p:nvPr>
            <p:ph type="body" idx="10"/>
          </p:nvPr>
        </p:nvSpPr>
        <p:spPr>
          <a:xfrm>
            <a:off x="429895" y="1428115"/>
            <a:ext cx="6629400" cy="681355"/>
          </a:xfrm>
          <a:prstGeom prst="rect">
            <a:avLst/>
          </a:prstGeom>
          <a:noFill/>
          <a:ln w="0" cmpd="sng">
            <a:noFill/>
            <a:prstDash val="solid"/>
          </a:ln>
        </p:spPr>
        <p:txBody>
          <a:bodyPr vert="horz" lIns="0" tIns="0" rIns="0" bIns="0" anchor="t"/>
          <a:lstStyle/>
          <a:p>
            <a:pPr marL="0" marR="91440" indent="0" algn="l">
              <a:lnSpc>
                <a:spcPts val="1300"/>
              </a:lnSpc>
              <a:spcAft>
                <a:spcPts val="1370"/>
              </a:spcAft>
            </a:pPr>
            <a:r>
              <a:rPr lang="en-US" sz="1100" spc="0">
                <a:solidFill>
                  <a:srgbClr val="000000"/>
                </a:solidFill>
                <a:latin typeface="Calibri" pitchFamily="2" panose="02020603050405020304"/>
              </a:rPr>
              <a:t>Brainstorming will help you get started with your argumentative essay. In this section, you will choose a topic for your essay, write your thesis statement, think about several supporting ideas for your opinion, and think about the counterargument. </a:t>
            </a:r>
          </a:p>
        </p:txBody>
      </p:sp>
      <p:sp>
        <p:nvSpPr>
          <p:cNvPr id="8" name=""/>
          <p:cNvSpPr/>
          <p:nvPr>
            <p:ph type="body" idx="10"/>
          </p:nvPr>
        </p:nvSpPr>
        <p:spPr>
          <a:xfrm>
            <a:off x="429895" y="2497455"/>
            <a:ext cx="6629400" cy="1436370"/>
          </a:xfrm>
          <a:prstGeom prst="rect">
            <a:avLst/>
          </a:prstGeom>
          <a:noFill/>
          <a:ln w="0" cmpd="sng">
            <a:noFill/>
            <a:prstDash val="solid"/>
          </a:ln>
        </p:spPr>
        <p:txBody>
          <a:bodyPr vert="horz" lIns="0" tIns="16510" rIns="0" bIns="0" anchor="t"/>
          <a:lstStyle/>
          <a:p>
            <a:pPr marL="320040" marR="0" indent="0" algn="l">
              <a:lnSpc>
                <a:spcPts val="1100"/>
              </a:lnSpc>
              <a:spcAft>
                <a:spcPts val="0"/>
              </a:spcAft>
            </a:pPr>
            <a:r>
              <a:rPr lang="en-US" sz="1100" spc="0">
                <a:solidFill>
                  <a:srgbClr val="0C0909"/>
                </a:solidFill>
                <a:latin typeface="Calibri" pitchFamily="2" panose="02020603050405020304"/>
              </a:rPr>
              <a:t>Follow the steps below to develop ideas for an argument essay. </a:t>
            </a:r>
          </a:p>
          <a:p>
            <a:pPr marL="502920" marR="137160" indent="0" algn="just">
              <a:lnSpc>
                <a:spcPts val="1300"/>
              </a:lnSpc>
              <a:spcBef>
                <a:spcPts val="1340"/>
              </a:spcBef>
              <a:spcAft>
                <a:spcPts val="0"/>
              </a:spcAft>
            </a:pPr>
            <a:r>
              <a:rPr lang="en-US" sz="1100" spc="0">
                <a:solidFill>
                  <a:srgbClr val="0C0909"/>
                </a:solidFill>
                <a:latin typeface="Calibri" pitchFamily="2" panose="02020603050405020304"/>
              </a:rPr>
              <a:t>1. First, choose any other topic and thesis statement that you want to write about. Remember that the topic must have more than one point of view to qualify as an argument. </a:t>
            </a:r>
          </a:p>
          <a:p>
            <a:pPr marL="502920" marR="0" indent="0" algn="l">
              <a:lnSpc>
                <a:spcPts val="2000"/>
              </a:lnSpc>
              <a:spcBef>
                <a:spcPts val="70"/>
              </a:spcBef>
              <a:spcAft>
                <a:spcPts val="1890"/>
              </a:spcAft>
              <a:tabLst>
                <a:tab algn="l" pos="6492240"/>
              </a:tabLst>
            </a:pPr>
            <a:r>
              <a:rPr lang="en-US" sz="1100" i="1" spc="0">
                <a:solidFill>
                  <a:srgbClr val="0C0909"/>
                </a:solidFill>
                <a:latin typeface="Calibri" pitchFamily="2" panose="02020603050405020304"/>
              </a:rPr>
              <a:t>Essay topic</a:t>
            </a:r>
            <a:r>
              <a:rPr lang="en-US" sz="1100" spc="0">
                <a:solidFill>
                  <a:srgbClr val="0C0909"/>
                </a:solidFill>
                <a:latin typeface="Calibri" pitchFamily="2" panose="02020603050405020304"/>
              </a:rPr>
              <a:t>: </a:t>
            </a:r>
            <a:r>
              <a:rPr lang="en-US" sz="1100" i="1" spc="0">
                <a:solidFill>
                  <a:srgbClr val="0C0909"/>
                </a:solidFill>
                <a:latin typeface="Calibri" pitchFamily="2" panose="02020603050405020304"/>
              </a:rPr>
              <a:t>Thesis statement</a:t>
            </a:r>
            <a:r>
              <a:rPr lang="en-US" sz="1100" spc="0">
                <a:solidFill>
                  <a:srgbClr val="0C0909"/>
                </a:solidFill>
                <a:latin typeface="Calibri" pitchFamily="2" panose="02020603050405020304"/>
              </a:rPr>
              <a:t>: </a:t>
            </a:r>
          </a:p>
        </p:txBody>
      </p:sp>
      <p:sp>
        <p:nvSpPr>
          <p:cNvPr id="9" name=""/>
          <p:cNvSpPr/>
          <p:nvPr>
            <p:ph type="body" idx="10"/>
          </p:nvPr>
        </p:nvSpPr>
        <p:spPr>
          <a:xfrm>
            <a:off x="429895" y="3933825"/>
            <a:ext cx="6629400" cy="443230"/>
          </a:xfrm>
          <a:prstGeom prst="rect">
            <a:avLst/>
          </a:prstGeom>
          <a:noFill/>
          <a:ln w="0" cmpd="sng">
            <a:noFill/>
            <a:prstDash val="solid"/>
          </a:ln>
        </p:spPr>
        <p:txBody>
          <a:bodyPr vert="horz" lIns="0" tIns="210820" rIns="0" bIns="0" anchor="t"/>
          <a:lstStyle/>
          <a:p>
            <a:pPr marL="0" marR="0" indent="0" algn="ctr">
              <a:lnSpc>
                <a:spcPts val="1100"/>
              </a:lnSpc>
              <a:spcAft>
                <a:spcPts val="645"/>
              </a:spcAft>
            </a:pPr>
            <a:r>
              <a:rPr lang="en-US" sz="1100" spc="0">
                <a:solidFill>
                  <a:srgbClr val="0C0909"/>
                </a:solidFill>
                <a:latin typeface="Calibri" pitchFamily="2" panose="02020603050405020304"/>
              </a:rPr>
              <a:t>2. Now brainstorm ideas about your topic. Fill out the Pro &amp; Con T-Chart with as many ideas as you can. </a:t>
            </a:r>
          </a:p>
        </p:txBody>
      </p:sp>
      <p:sp>
        <p:nvSpPr>
          <p:cNvPr id="12" name=""/>
          <p:cNvSpPr/>
          <p:nvPr>
            <p:ph type="body" idx="10"/>
          </p:nvPr>
        </p:nvSpPr>
        <p:spPr>
          <a:xfrm>
            <a:off x="429895" y="6950710"/>
            <a:ext cx="6629400" cy="1019810"/>
          </a:xfrm>
          <a:prstGeom prst="rect">
            <a:avLst/>
          </a:prstGeom>
          <a:noFill/>
          <a:ln w="0" cmpd="sng">
            <a:noFill/>
            <a:prstDash val="solid"/>
          </a:ln>
        </p:spPr>
        <p:txBody>
          <a:bodyPr vert="horz" lIns="0" tIns="0" rIns="0" bIns="0" anchor="t"/>
          <a:lstStyle/>
          <a:p>
            <a:pPr marL="502920" marR="274320" indent="182880" algn="l">
              <a:lnSpc>
                <a:spcPts val="1300"/>
              </a:lnSpc>
              <a:spcAft>
                <a:spcPts val="0"/>
              </a:spcAft>
              <a:buFont typeface="Calibri"/>
              <a:buAutoNum startAt="3" type="arabicPeriod"/>
            </a:pPr>
            <a:r>
              <a:rPr lang="en-US" sz="1100" spc="-5">
                <a:solidFill>
                  <a:srgbClr val="0C0909"/>
                </a:solidFill>
                <a:latin typeface="Calibri" pitchFamily="2" panose="02020603050405020304"/>
              </a:rPr>
              <a:t>Look at your Pro &amp; Con T-chart again. Choose three reasons from your PRO list that support your thesis most effectively and </a:t>
            </a:r>
            <a:r>
              <a:rPr lang="en-US" sz="1100" b="1" spc="-5">
                <a:solidFill>
                  <a:srgbClr val="0C0909"/>
                </a:solidFill>
                <a:latin typeface="Calibri" pitchFamily="2" panose="02020603050405020304"/>
              </a:rPr>
              <a:t>circle </a:t>
            </a:r>
            <a:r>
              <a:rPr lang="en-US" sz="1100" spc="-5">
                <a:solidFill>
                  <a:srgbClr val="0C0909"/>
                </a:solidFill>
                <a:latin typeface="Calibri" pitchFamily="2" panose="02020603050405020304"/>
              </a:rPr>
              <a:t>them. You now know what your major supporting information will be. </a:t>
            </a:r>
          </a:p>
          <a:p>
            <a:pPr marL="502920" marR="91440" indent="182880" algn="l">
              <a:lnSpc>
                <a:spcPts val="1300"/>
              </a:lnSpc>
              <a:spcBef>
                <a:spcPts val="1345"/>
              </a:spcBef>
              <a:spcAft>
                <a:spcPts val="1350"/>
              </a:spcAft>
              <a:buFont typeface="Calibri"/>
              <a:buAutoNum type="arabicPeriod"/>
            </a:pPr>
            <a:r>
              <a:rPr lang="en-US" sz="1100" spc="0">
                <a:solidFill>
                  <a:srgbClr val="0C0909"/>
                </a:solidFill>
                <a:latin typeface="Calibri" pitchFamily="2" panose="02020603050405020304"/>
              </a:rPr>
              <a:t>Now give attention to opposing points of view. In the box below, choose two counterarguments from your CON list and write a refutation for each. </a:t>
            </a:r>
          </a:p>
        </p:txBody>
      </p:sp>
      <p:sp>
        <p:nvSpPr>
          <p:cNvPr id="15" name=""/>
          <p:cNvSpPr/>
          <p:nvPr>
            <p:ph type="body" idx="10"/>
          </p:nvPr>
        </p:nvSpPr>
        <p:spPr>
          <a:xfrm>
            <a:off x="920750" y="9058910"/>
            <a:ext cx="2910840" cy="831850"/>
          </a:xfrm>
          <a:prstGeom prst="rect">
            <a:avLst/>
          </a:prstGeom>
          <a:noFill/>
          <a:ln w="8890" cmpd="sng">
            <a:solidFill>
              <a:srgbClr val="000000"/>
            </a:solidFill>
            <a:prstDash val="solid"/>
          </a:ln>
        </p:spPr>
        <p:txBody>
          <a:bodyPr vert="horz" lIns="0" tIns="8890" rIns="0" bIns="0" anchor="t"/>
          <a:lstStyle/>
          <a:p>
            <a:pPr marL="0" marR="0" indent="0" algn="l">
              <a:lnSpc>
                <a:spcPts val="1100"/>
              </a:lnSpc>
              <a:spcAft>
                <a:spcPts val="5165"/>
              </a:spcAft>
            </a:pPr>
            <a:r>
              <a:rPr lang="en-US" sz="1100" spc="180">
                <a:solidFill>
                  <a:srgbClr val="0C0909"/>
                </a:solidFill>
                <a:latin typeface="Calibri" pitchFamily="2" panose="02020603050405020304"/>
              </a:rPr>
              <a:t>2. </a:t>
            </a:r>
          </a:p>
        </p:txBody>
      </p:sp>
      <p:sp>
        <p:nvSpPr>
          <p:cNvPr id="16" name=""/>
          <p:cNvSpPr/>
          <p:nvPr>
            <p:ph type="body" idx="10"/>
          </p:nvPr>
        </p:nvSpPr>
        <p:spPr>
          <a:xfrm>
            <a:off x="429895" y="9890760"/>
            <a:ext cx="6629400" cy="497840"/>
          </a:xfrm>
          <a:prstGeom prst="rect">
            <a:avLst/>
          </a:prstGeom>
          <a:noFill/>
          <a:ln w="0" cmpd="sng">
            <a:noFill/>
            <a:prstDash val="solid"/>
          </a:ln>
        </p:spPr>
        <p:txBody>
          <a:bodyPr vert="horz" lIns="0" tIns="301625" rIns="0" bIns="0" anchor="t"/>
          <a:lstStyle/>
          <a:p>
            <a:pPr marL="0" marR="0" indent="0" algn="l">
              <a:lnSpc>
                <a:spcPts val="1300"/>
              </a:lnSpc>
              <a:spcAft>
                <a:spcPts val="205"/>
              </a:spcAft>
              <a:tabLst>
                <a:tab algn="r" pos="662940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6 </a:t>
            </a:r>
          </a:p>
        </p:txBody>
      </p:sp>
    </p:spTree>
  </p:cSld>
  <p:clrMapOvr>
    <a:masterClrMapping/>
  </p:clrMapOvr>
</p:sldLayout>
</file>

<file path=ppt/slideLayouts/slideLayout7.xml><?xml version="1.0" encoding="utf-8"?>
<p:sldLayout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name="layout 7">
    <p:bg>
      <p:bgPr>
        <a:solidFill>
          <a:schemeClr val="bg1">
            <a:alpha val="100000"/>
          </a:schemeClr>
        </a:solidFill>
      </p:bgPr>
    </p:bg>
    <p:spTree>
      <p:nvGrpSpPr>
        <p:cNvPr id="1" name=""/>
        <p:cNvGrpSpPr/>
        <p:nvPr/>
      </p:nvGrpSpPr>
      <p:grpSpPr>
        <a:xfrm>
          <a:off x="0" y="0"/>
          <a:ext cx="0" cy="0"/>
          <a:chOff x="0" y="0"/>
          <a:chExt cx="0" cy="0"/>
        </a:xfrm>
      </p:grpSpPr>
      <p:sp>
        <p:nvSpPr>
          <p:cNvPr id="4" name=""/>
          <p:cNvSpPr/>
          <p:nvPr>
            <p:ph type="body" idx="10"/>
          </p:nvPr>
        </p:nvSpPr>
        <p:spPr>
          <a:xfrm>
            <a:off x="429895" y="1013460"/>
            <a:ext cx="6629400" cy="1119505"/>
          </a:xfrm>
          <a:prstGeom prst="rect">
            <a:avLst/>
          </a:prstGeom>
          <a:noFill/>
          <a:ln w="0" cmpd="sng">
            <a:noFill/>
            <a:prstDash val="solid"/>
          </a:ln>
        </p:spPr>
        <p:txBody>
          <a:bodyPr vert="horz" lIns="0" tIns="0" rIns="0" bIns="0" anchor="t"/>
          <a:lstStyle/>
          <a:p>
            <a:pPr marL="320040" marR="502920" indent="0" algn="l">
              <a:lnSpc>
                <a:spcPts val="1300"/>
              </a:lnSpc>
              <a:spcAft>
                <a:spcPts val="0"/>
              </a:spcAft>
            </a:pPr>
            <a:r>
              <a:rPr lang="en-US" sz="1100" spc="0">
                <a:solidFill>
                  <a:srgbClr val="0C0909"/>
                </a:solidFill>
                <a:latin typeface="Calibri" pitchFamily="2" panose="02020603050405020304"/>
              </a:rPr>
              <a:t>Try to complete the following outline before you begin writing your essay. You may use more support sentences if you need. And try to use complete sentences when it is possible. </a:t>
            </a:r>
          </a:p>
          <a:p>
            <a:pPr marL="320040" marR="0" indent="0" algn="l">
              <a:lnSpc>
                <a:spcPts val="1100"/>
              </a:lnSpc>
              <a:spcBef>
                <a:spcPts val="1555"/>
              </a:spcBef>
              <a:spcAft>
                <a:spcPts val="0"/>
              </a:spcAft>
            </a:pPr>
            <a:r>
              <a:rPr lang="en-US" sz="1100" spc="20">
                <a:solidFill>
                  <a:srgbClr val="0C0909"/>
                </a:solidFill>
                <a:latin typeface="Calibri" pitchFamily="2" panose="02020603050405020304"/>
              </a:rPr>
              <a:t>1. Introduction</a:t>
            </a:r>
            <a:r>
              <a:rPr lang="en-US" sz="1100" spc="20">
                <a:solidFill>
                  <a:srgbClr val="FF0000"/>
                </a:solidFill>
                <a:latin typeface="Calibri" pitchFamily="2" panose="02020603050405020304"/>
              </a:rPr>
              <a:t> (Paragraph 1) </a:t>
            </a:r>
          </a:p>
          <a:p>
            <a:pPr marL="640080" marR="0" indent="137160" algn="l">
              <a:lnSpc>
                <a:spcPts val="1100"/>
              </a:lnSpc>
              <a:spcBef>
                <a:spcPts val="670"/>
              </a:spcBef>
              <a:spcAft>
                <a:spcPts val="1715"/>
              </a:spcAft>
              <a:buFont typeface="Calibri"/>
              <a:buAutoNum startAt="1" type="alphaUcPeriod"/>
            </a:pPr>
            <a:r>
              <a:rPr lang="en-US" sz="1100" spc="-15">
                <a:solidFill>
                  <a:srgbClr val="0C0909"/>
                </a:solidFill>
                <a:latin typeface="Calibri" pitchFamily="2" panose="02020603050405020304"/>
              </a:rPr>
              <a:t>Hook: </a:t>
            </a:r>
          </a:p>
        </p:txBody>
      </p:sp>
      <p:sp>
        <p:nvSpPr>
          <p:cNvPr id="5" name=""/>
          <p:cNvSpPr/>
          <p:nvPr>
            <p:ph type="body" idx="10"/>
          </p:nvPr>
        </p:nvSpPr>
        <p:spPr>
          <a:xfrm>
            <a:off x="429895" y="2132965"/>
            <a:ext cx="6629400" cy="459740"/>
          </a:xfrm>
          <a:prstGeom prst="rect">
            <a:avLst/>
          </a:prstGeom>
          <a:noFill/>
          <a:ln w="0" cmpd="sng">
            <a:noFill/>
            <a:prstDash val="solid"/>
          </a:ln>
        </p:spPr>
        <p:txBody>
          <a:bodyPr vert="horz" lIns="0" tIns="100965" rIns="0" bIns="0" anchor="t"/>
          <a:lstStyle/>
          <a:p>
            <a:pPr marL="640080" marR="0" indent="137160" algn="l">
              <a:lnSpc>
                <a:spcPts val="1100"/>
              </a:lnSpc>
              <a:spcAft>
                <a:spcPts val="1655"/>
              </a:spcAft>
              <a:buFont typeface="Calibri"/>
              <a:buAutoNum type="alphaUcPeriod"/>
            </a:pPr>
            <a:r>
              <a:rPr lang="en-US" sz="1100" spc="0">
                <a:solidFill>
                  <a:srgbClr val="0C0909"/>
                </a:solidFill>
                <a:latin typeface="Calibri" pitchFamily="2" panose="02020603050405020304"/>
              </a:rPr>
              <a:t>Connecting Information: </a:t>
            </a:r>
          </a:p>
        </p:txBody>
      </p:sp>
      <p:sp>
        <p:nvSpPr>
          <p:cNvPr id="6" name=""/>
          <p:cNvSpPr/>
          <p:nvPr>
            <p:ph type="body" idx="10"/>
          </p:nvPr>
        </p:nvSpPr>
        <p:spPr>
          <a:xfrm>
            <a:off x="429895" y="2592705"/>
            <a:ext cx="6629400" cy="460375"/>
          </a:xfrm>
          <a:prstGeom prst="rect">
            <a:avLst/>
          </a:prstGeom>
          <a:noFill/>
          <a:ln w="0" cmpd="sng">
            <a:noFill/>
            <a:prstDash val="solid"/>
          </a:ln>
        </p:spPr>
        <p:txBody>
          <a:bodyPr vert="horz" lIns="0" tIns="101600" rIns="0" bIns="0" anchor="t"/>
          <a:lstStyle/>
          <a:p>
            <a:pPr marL="640080" marR="0" indent="137160" algn="l">
              <a:lnSpc>
                <a:spcPts val="1100"/>
              </a:lnSpc>
              <a:spcAft>
                <a:spcPts val="1640"/>
              </a:spcAft>
              <a:buFont typeface="Calibri"/>
              <a:buAutoNum type="alphaUcPeriod"/>
            </a:pPr>
            <a:r>
              <a:rPr lang="en-US" sz="1100" spc="0">
                <a:solidFill>
                  <a:srgbClr val="0C0909"/>
                </a:solidFill>
                <a:latin typeface="Calibri" pitchFamily="2" panose="02020603050405020304"/>
              </a:rPr>
              <a:t>Thesis Statement: </a:t>
            </a:r>
          </a:p>
        </p:txBody>
      </p:sp>
      <p:sp>
        <p:nvSpPr>
          <p:cNvPr id="7" name=""/>
          <p:cNvSpPr/>
          <p:nvPr>
            <p:ph type="body" idx="10"/>
          </p:nvPr>
        </p:nvSpPr>
        <p:spPr>
          <a:xfrm>
            <a:off x="429895" y="3053080"/>
            <a:ext cx="6629400" cy="496570"/>
          </a:xfrm>
          <a:prstGeom prst="rect">
            <a:avLst/>
          </a:prstGeom>
          <a:noFill/>
          <a:ln w="0" cmpd="sng">
            <a:noFill/>
            <a:prstDash val="solid"/>
          </a:ln>
        </p:spPr>
        <p:txBody>
          <a:bodyPr vert="horz" lIns="0" tIns="100965" rIns="0" bIns="0" anchor="t"/>
          <a:lstStyle/>
          <a:p>
            <a:pPr marL="320040" marR="0" indent="0" algn="l">
              <a:lnSpc>
                <a:spcPts val="1100"/>
              </a:lnSpc>
              <a:spcAft>
                <a:spcPts val="0"/>
              </a:spcAft>
            </a:pPr>
            <a:r>
              <a:rPr lang="en-US" sz="1100" spc="80">
                <a:solidFill>
                  <a:srgbClr val="0C0909"/>
                </a:solidFill>
                <a:latin typeface="Calibri" pitchFamily="2" panose="02020603050405020304"/>
              </a:rPr>
              <a:t>2. Body </a:t>
            </a:r>
          </a:p>
          <a:p>
            <a:pPr marL="640080" marR="0" indent="0" algn="l">
              <a:lnSpc>
                <a:spcPts val="1100"/>
              </a:lnSpc>
              <a:spcBef>
                <a:spcPts val="665"/>
              </a:spcBef>
              <a:spcAft>
                <a:spcPts val="165"/>
              </a:spcAft>
            </a:pPr>
            <a:r>
              <a:rPr lang="en-US" sz="1100" spc="0">
                <a:solidFill>
                  <a:srgbClr val="0C0909"/>
                </a:solidFill>
                <a:latin typeface="Calibri" pitchFamily="2" panose="02020603050405020304"/>
              </a:rPr>
              <a:t>A. First Reason</a:t>
            </a:r>
            <a:r>
              <a:rPr lang="en-US" sz="1100" spc="0">
                <a:solidFill>
                  <a:srgbClr val="FF0000"/>
                </a:solidFill>
                <a:latin typeface="Calibri" pitchFamily="2" panose="02020603050405020304"/>
              </a:rPr>
              <a:t> (Paragraph 2)</a:t>
            </a:r>
            <a:r>
              <a:rPr lang="en-US" sz="1100" spc="0">
                <a:solidFill>
                  <a:srgbClr val="0C0909"/>
                </a:solidFill>
                <a:latin typeface="Calibri" pitchFamily="2" panose="02020603050405020304"/>
              </a:rPr>
              <a:t> topic sentence: </a:t>
            </a:r>
          </a:p>
        </p:txBody>
      </p:sp>
      <p:sp>
        <p:nvSpPr>
          <p:cNvPr id="8" name=""/>
          <p:cNvSpPr/>
          <p:nvPr>
            <p:ph type="body" idx="10"/>
          </p:nvPr>
        </p:nvSpPr>
        <p:spPr>
          <a:xfrm>
            <a:off x="1304290" y="3549650"/>
            <a:ext cx="5755005" cy="424180"/>
          </a:xfrm>
          <a:prstGeom prst="rect">
            <a:avLst/>
          </a:prstGeom>
          <a:noFill/>
          <a:ln w="0" cmpd="sng">
            <a:noFill/>
            <a:prstDash val="solid"/>
          </a:ln>
        </p:spPr>
        <p:txBody>
          <a:bodyPr vert="horz" lIns="0" tIns="293370" rIns="0" bIns="0" anchor="t"/>
          <a:lstStyle/>
          <a:p>
            <a:pPr marL="0" marR="0" indent="91440" algn="l">
              <a:lnSpc>
                <a:spcPts val="1000"/>
              </a:lnSpc>
              <a:spcAft>
                <a:spcPts val="0"/>
              </a:spcAft>
              <a:buFont typeface="Calibri"/>
              <a:buAutoNum startAt="1" type="arabicPeriod"/>
            </a:pPr>
            <a:r>
              <a:rPr lang="en-US"/>
              <a:t/>
            </a:r>
          </a:p>
        </p:txBody>
      </p:sp>
      <p:sp>
        <p:nvSpPr>
          <p:cNvPr id="9" name=""/>
          <p:cNvSpPr/>
          <p:nvPr>
            <p:ph type="body" idx="10"/>
          </p:nvPr>
        </p:nvSpPr>
        <p:spPr>
          <a:xfrm>
            <a:off x="1304290" y="3973830"/>
            <a:ext cx="5755005" cy="231775"/>
          </a:xfrm>
          <a:prstGeom prst="rect">
            <a:avLst/>
          </a:prstGeom>
          <a:noFill/>
          <a:ln w="0" cmpd="sng">
            <a:noFill/>
            <a:prstDash val="solid"/>
          </a:ln>
        </p:spPr>
        <p:txBody>
          <a:bodyPr vert="horz" lIns="0" tIns="100965" rIns="0" bIns="0" anchor="t"/>
          <a:lstStyle/>
          <a:p>
            <a:pPr marL="0" marR="0" indent="91440" algn="l">
              <a:lnSpc>
                <a:spcPts val="1000"/>
              </a:lnSpc>
              <a:spcAft>
                <a:spcPts val="0"/>
              </a:spcAft>
              <a:buFont typeface="Calibri"/>
              <a:buAutoNum type="arabicPeriod"/>
            </a:pPr>
            <a:r>
              <a:rPr lang="en-US"/>
              <a:t/>
            </a:r>
          </a:p>
        </p:txBody>
      </p:sp>
      <p:sp>
        <p:nvSpPr>
          <p:cNvPr id="10" name=""/>
          <p:cNvSpPr/>
          <p:nvPr>
            <p:ph type="body" idx="10"/>
          </p:nvPr>
        </p:nvSpPr>
        <p:spPr>
          <a:xfrm>
            <a:off x="1304290" y="4205605"/>
            <a:ext cx="5755005" cy="309880"/>
          </a:xfrm>
          <a:prstGeom prst="rect">
            <a:avLst/>
          </a:prstGeom>
          <a:noFill/>
          <a:ln w="0" cmpd="sng">
            <a:noFill/>
            <a:prstDash val="solid"/>
          </a:ln>
        </p:spPr>
        <p:txBody>
          <a:bodyPr vert="horz" lIns="0" tIns="97790" rIns="0" bIns="0" anchor="t"/>
          <a:lstStyle/>
          <a:p>
            <a:pPr marL="0" marR="0" indent="91440" algn="l">
              <a:lnSpc>
                <a:spcPts val="1100"/>
              </a:lnSpc>
              <a:spcAft>
                <a:spcPts val="0"/>
              </a:spcAft>
              <a:buFont typeface="Calibri"/>
              <a:buAutoNum type="arabicPeriod"/>
            </a:pPr>
            <a:r>
              <a:rPr lang="en-US"/>
              <a:t/>
            </a:r>
          </a:p>
        </p:txBody>
      </p:sp>
      <p:sp>
        <p:nvSpPr>
          <p:cNvPr id="11" name=""/>
          <p:cNvSpPr/>
          <p:nvPr>
            <p:ph type="body" idx="10"/>
          </p:nvPr>
        </p:nvSpPr>
        <p:spPr>
          <a:xfrm>
            <a:off x="429895" y="4515485"/>
            <a:ext cx="6629400" cy="186055"/>
          </a:xfrm>
          <a:prstGeom prst="rect">
            <a:avLst/>
          </a:prstGeom>
          <a:noFill/>
          <a:ln w="0" cmpd="sng">
            <a:noFill/>
            <a:prstDash val="solid"/>
          </a:ln>
        </p:spPr>
        <p:txBody>
          <a:bodyPr vert="horz" lIns="0" tIns="38100" rIns="0" bIns="0" anchor="t"/>
          <a:lstStyle/>
          <a:p>
            <a:pPr marL="594360" marR="0" indent="0" algn="l">
              <a:lnSpc>
                <a:spcPts val="1100"/>
              </a:lnSpc>
              <a:spcAft>
                <a:spcPts val="165"/>
              </a:spcAft>
            </a:pPr>
            <a:r>
              <a:rPr lang="en-US" sz="1100" spc="0">
                <a:solidFill>
                  <a:srgbClr val="0C0909"/>
                </a:solidFill>
                <a:latin typeface="Calibri" pitchFamily="2" panose="02020603050405020304"/>
              </a:rPr>
              <a:t>B. Second Reason</a:t>
            </a:r>
            <a:r>
              <a:rPr lang="en-US" sz="1100" spc="0">
                <a:solidFill>
                  <a:srgbClr val="FF0000"/>
                </a:solidFill>
                <a:latin typeface="Calibri" pitchFamily="2" panose="02020603050405020304"/>
              </a:rPr>
              <a:t> (Paragraph 3)</a:t>
            </a:r>
            <a:r>
              <a:rPr lang="en-US" sz="1100" spc="0">
                <a:solidFill>
                  <a:srgbClr val="0C0909"/>
                </a:solidFill>
                <a:latin typeface="Calibri" pitchFamily="2" panose="02020603050405020304"/>
              </a:rPr>
              <a:t> topic sentence: </a:t>
            </a:r>
          </a:p>
        </p:txBody>
      </p:sp>
      <p:sp>
        <p:nvSpPr>
          <p:cNvPr id="12" name=""/>
          <p:cNvSpPr/>
          <p:nvPr>
            <p:ph type="body" idx="10"/>
          </p:nvPr>
        </p:nvSpPr>
        <p:spPr>
          <a:xfrm>
            <a:off x="1304290" y="4701540"/>
            <a:ext cx="5755005" cy="427355"/>
          </a:xfrm>
          <a:prstGeom prst="rect">
            <a:avLst/>
          </a:prstGeom>
          <a:noFill/>
          <a:ln w="0" cmpd="sng">
            <a:noFill/>
            <a:prstDash val="solid"/>
          </a:ln>
        </p:spPr>
        <p:txBody>
          <a:bodyPr vert="horz" lIns="0" tIns="296545" rIns="0" bIns="0" anchor="t"/>
          <a:lstStyle/>
          <a:p>
            <a:pPr marL="0" marR="0" indent="91440" algn="l">
              <a:lnSpc>
                <a:spcPts val="1000"/>
              </a:lnSpc>
              <a:spcAft>
                <a:spcPts val="0"/>
              </a:spcAft>
              <a:buFont typeface="Calibri"/>
              <a:buAutoNum startAt="1" type="arabicPeriod"/>
            </a:pPr>
            <a:r>
              <a:rPr lang="en-US"/>
              <a:t/>
            </a:r>
          </a:p>
        </p:txBody>
      </p:sp>
      <p:sp>
        <p:nvSpPr>
          <p:cNvPr id="13" name=""/>
          <p:cNvSpPr/>
          <p:nvPr>
            <p:ph type="body" idx="10"/>
          </p:nvPr>
        </p:nvSpPr>
        <p:spPr>
          <a:xfrm>
            <a:off x="1304290" y="5128895"/>
            <a:ext cx="5755005" cy="228600"/>
          </a:xfrm>
          <a:prstGeom prst="rect">
            <a:avLst/>
          </a:prstGeom>
          <a:noFill/>
          <a:ln w="0" cmpd="sng">
            <a:noFill/>
            <a:prstDash val="solid"/>
          </a:ln>
        </p:spPr>
        <p:txBody>
          <a:bodyPr vert="horz" lIns="0" tIns="97790" rIns="0" bIns="0" anchor="t"/>
          <a:lstStyle/>
          <a:p>
            <a:pPr marL="0" marR="0" indent="91440" algn="l">
              <a:lnSpc>
                <a:spcPts val="1000"/>
              </a:lnSpc>
              <a:spcAft>
                <a:spcPts val="0"/>
              </a:spcAft>
              <a:buFont typeface="Calibri"/>
              <a:buAutoNum type="arabicPeriod"/>
            </a:pPr>
            <a:r>
              <a:rPr lang="en-US"/>
              <a:t/>
            </a:r>
          </a:p>
        </p:txBody>
      </p:sp>
      <p:sp>
        <p:nvSpPr>
          <p:cNvPr id="14" name=""/>
          <p:cNvSpPr/>
          <p:nvPr>
            <p:ph type="body" idx="10"/>
          </p:nvPr>
        </p:nvSpPr>
        <p:spPr>
          <a:xfrm>
            <a:off x="1304290" y="5357495"/>
            <a:ext cx="5755005" cy="313055"/>
          </a:xfrm>
          <a:prstGeom prst="rect">
            <a:avLst/>
          </a:prstGeom>
          <a:noFill/>
          <a:ln w="0" cmpd="sng">
            <a:noFill/>
            <a:prstDash val="solid"/>
          </a:ln>
        </p:spPr>
        <p:txBody>
          <a:bodyPr vert="horz" lIns="0" tIns="100965" rIns="0" bIns="0" anchor="t"/>
          <a:lstStyle/>
          <a:p>
            <a:pPr marL="0" marR="0" indent="91440" algn="l">
              <a:lnSpc>
                <a:spcPts val="1100"/>
              </a:lnSpc>
              <a:spcAft>
                <a:spcPts val="0"/>
              </a:spcAft>
              <a:buFont typeface="Calibri"/>
              <a:buAutoNum type="arabicPeriod"/>
            </a:pPr>
            <a:r>
              <a:rPr lang="en-US"/>
              <a:t/>
            </a:r>
          </a:p>
        </p:txBody>
      </p:sp>
      <p:sp>
        <p:nvSpPr>
          <p:cNvPr id="15" name=""/>
          <p:cNvSpPr/>
          <p:nvPr>
            <p:ph type="body" idx="10"/>
          </p:nvPr>
        </p:nvSpPr>
        <p:spPr>
          <a:xfrm>
            <a:off x="429895" y="5670550"/>
            <a:ext cx="6629400" cy="186055"/>
          </a:xfrm>
          <a:prstGeom prst="rect">
            <a:avLst/>
          </a:prstGeom>
          <a:noFill/>
          <a:ln w="0" cmpd="sng">
            <a:noFill/>
            <a:prstDash val="solid"/>
          </a:ln>
        </p:spPr>
        <p:txBody>
          <a:bodyPr vert="horz" lIns="0" tIns="38100" rIns="0" bIns="0" anchor="t"/>
          <a:lstStyle/>
          <a:p>
            <a:pPr marL="594360" marR="0" indent="0" algn="l">
              <a:lnSpc>
                <a:spcPts val="1100"/>
              </a:lnSpc>
              <a:spcAft>
                <a:spcPts val="145"/>
              </a:spcAft>
            </a:pPr>
            <a:r>
              <a:rPr lang="en-US" sz="1100" spc="0">
                <a:solidFill>
                  <a:srgbClr val="0C0909"/>
                </a:solidFill>
                <a:latin typeface="Calibri" pitchFamily="2" panose="02020603050405020304"/>
              </a:rPr>
              <a:t>C. Third Reason</a:t>
            </a:r>
            <a:r>
              <a:rPr lang="en-US" sz="1100" spc="0">
                <a:solidFill>
                  <a:srgbClr val="FF0000"/>
                </a:solidFill>
                <a:latin typeface="Calibri" pitchFamily="2" panose="02020603050405020304"/>
              </a:rPr>
              <a:t> (Paragraph 4)</a:t>
            </a:r>
            <a:r>
              <a:rPr lang="en-US" sz="1100" spc="0">
                <a:solidFill>
                  <a:srgbClr val="0C0909"/>
                </a:solidFill>
                <a:latin typeface="Calibri" pitchFamily="2" panose="02020603050405020304"/>
              </a:rPr>
              <a:t> topic sentence: </a:t>
            </a:r>
          </a:p>
        </p:txBody>
      </p:sp>
      <p:sp>
        <p:nvSpPr>
          <p:cNvPr id="16" name=""/>
          <p:cNvSpPr/>
          <p:nvPr>
            <p:ph type="body" idx="10"/>
          </p:nvPr>
        </p:nvSpPr>
        <p:spPr>
          <a:xfrm>
            <a:off x="1304290" y="5856605"/>
            <a:ext cx="5755005" cy="424180"/>
          </a:xfrm>
          <a:prstGeom prst="rect">
            <a:avLst/>
          </a:prstGeom>
          <a:noFill/>
          <a:ln w="0" cmpd="sng">
            <a:noFill/>
            <a:prstDash val="solid"/>
          </a:ln>
        </p:spPr>
        <p:txBody>
          <a:bodyPr vert="horz" lIns="0" tIns="294005" rIns="0" bIns="0" anchor="t"/>
          <a:lstStyle/>
          <a:p>
            <a:pPr marL="0" marR="0" indent="91440" algn="l">
              <a:lnSpc>
                <a:spcPts val="1000"/>
              </a:lnSpc>
              <a:spcAft>
                <a:spcPts val="0"/>
              </a:spcAft>
              <a:buFont typeface="Calibri"/>
              <a:buAutoNum startAt="1" type="arabicPeriod"/>
            </a:pPr>
            <a:r>
              <a:rPr lang="en-US"/>
              <a:t/>
            </a:r>
          </a:p>
        </p:txBody>
      </p:sp>
      <p:sp>
        <p:nvSpPr>
          <p:cNvPr id="17" name=""/>
          <p:cNvSpPr/>
          <p:nvPr>
            <p:ph type="body" idx="10"/>
          </p:nvPr>
        </p:nvSpPr>
        <p:spPr>
          <a:xfrm>
            <a:off x="1304290" y="6280785"/>
            <a:ext cx="5755005" cy="228600"/>
          </a:xfrm>
          <a:prstGeom prst="rect">
            <a:avLst/>
          </a:prstGeom>
          <a:noFill/>
          <a:ln w="0" cmpd="sng">
            <a:noFill/>
            <a:prstDash val="solid"/>
          </a:ln>
        </p:spPr>
        <p:txBody>
          <a:bodyPr vert="horz" lIns="0" tIns="98425" rIns="0" bIns="0" anchor="t"/>
          <a:lstStyle/>
          <a:p>
            <a:pPr marL="0" marR="0" indent="91440" algn="l">
              <a:lnSpc>
                <a:spcPts val="1000"/>
              </a:lnSpc>
              <a:spcAft>
                <a:spcPts val="0"/>
              </a:spcAft>
              <a:buFont typeface="Calibri"/>
              <a:buAutoNum type="arabicPeriod"/>
            </a:pPr>
            <a:r>
              <a:rPr lang="en-US"/>
              <a:t/>
            </a:r>
          </a:p>
        </p:txBody>
      </p:sp>
      <p:sp>
        <p:nvSpPr>
          <p:cNvPr id="18" name=""/>
          <p:cNvSpPr/>
          <p:nvPr>
            <p:ph type="body" idx="10"/>
          </p:nvPr>
        </p:nvSpPr>
        <p:spPr>
          <a:xfrm>
            <a:off x="1304290" y="6509385"/>
            <a:ext cx="5755005" cy="294640"/>
          </a:xfrm>
          <a:prstGeom prst="rect">
            <a:avLst/>
          </a:prstGeom>
          <a:noFill/>
          <a:ln w="0" cmpd="sng">
            <a:noFill/>
            <a:prstDash val="solid"/>
          </a:ln>
        </p:spPr>
        <p:txBody>
          <a:bodyPr vert="horz" lIns="0" tIns="98425" rIns="0" bIns="0" anchor="t"/>
          <a:lstStyle/>
          <a:p>
            <a:pPr marL="0" marR="0" indent="91440" algn="l">
              <a:lnSpc>
                <a:spcPts val="1300"/>
              </a:lnSpc>
              <a:spcAft>
                <a:spcPts val="0"/>
              </a:spcAft>
              <a:buFont typeface="Calibri"/>
              <a:buAutoNum type="arabicPeriod"/>
            </a:pPr>
            <a:r>
              <a:rPr lang="en-US"/>
              <a:t/>
            </a:r>
          </a:p>
        </p:txBody>
      </p:sp>
      <p:sp>
        <p:nvSpPr>
          <p:cNvPr id="19" name=""/>
          <p:cNvSpPr/>
          <p:nvPr>
            <p:ph type="body" idx="10"/>
          </p:nvPr>
        </p:nvSpPr>
        <p:spPr>
          <a:xfrm>
            <a:off x="429895" y="6804025"/>
            <a:ext cx="6629400" cy="626110"/>
          </a:xfrm>
          <a:prstGeom prst="rect">
            <a:avLst/>
          </a:prstGeom>
          <a:noFill/>
          <a:ln w="0" cmpd="sng">
            <a:noFill/>
            <a:prstDash val="solid"/>
          </a:ln>
        </p:spPr>
        <p:txBody>
          <a:bodyPr vert="horz" lIns="0" tIns="53975" rIns="0" bIns="0" anchor="t"/>
          <a:lstStyle/>
          <a:p>
            <a:pPr marL="594360" marR="0" indent="0" algn="l">
              <a:lnSpc>
                <a:spcPts val="1300"/>
              </a:lnSpc>
              <a:spcAft>
                <a:spcPts val="0"/>
              </a:spcAft>
            </a:pPr>
            <a:r>
              <a:rPr lang="da-DK" sz="1200" spc="0">
                <a:solidFill>
                  <a:srgbClr val="0C0909"/>
                </a:solidFill>
                <a:latin typeface="Calibri" pitchFamily="2" panose="02020603050405020304"/>
              </a:rPr>
              <a:t>D.</a:t>
            </a:r>
            <a:r>
              <a:rPr lang="en-US" sz="1100" spc="0">
                <a:solidFill>
                  <a:srgbClr val="0C0909"/>
                </a:solidFill>
                <a:latin typeface="Calibri" pitchFamily="2" panose="02020603050405020304"/>
              </a:rPr>
              <a:t> Counterargument</a:t>
            </a:r>
            <a:r>
              <a:rPr lang="en-US" sz="1100" spc="0">
                <a:solidFill>
                  <a:srgbClr val="FF0000"/>
                </a:solidFill>
                <a:latin typeface="Calibri" pitchFamily="2" panose="02020603050405020304"/>
              </a:rPr>
              <a:t> (Paragraph 5) </a:t>
            </a:r>
          </a:p>
          <a:p>
            <a:pPr marL="914400" marR="0" indent="137160" algn="l">
              <a:lnSpc>
                <a:spcPts val="1200"/>
              </a:lnSpc>
              <a:spcBef>
                <a:spcPts val="505"/>
              </a:spcBef>
              <a:spcAft>
                <a:spcPts val="1625"/>
              </a:spcAft>
              <a:buFont typeface="Calibri"/>
              <a:buAutoNum startAt="1" type="arabicPeriod"/>
            </a:pPr>
            <a:r>
              <a:rPr lang="en-US" sz="1100" spc="65">
                <a:solidFill>
                  <a:srgbClr val="0C0909"/>
                </a:solidFill>
                <a:latin typeface="Calibri" pitchFamily="2" panose="02020603050405020304"/>
              </a:rPr>
              <a:t>Counterargument #1: </a:t>
            </a:r>
            <a:r>
              <a:rPr lang="en-US" sz="1100" u="sng" spc="65">
                <a:solidFill>
                  <a:srgbClr val="0C0909"/>
                </a:solidFill>
                <a:latin typeface="Verdana" pitchFamily="2" panose="02020603050405020304"/>
              </a:rPr>
              <a:t>_</a:t>
            </a:r>
          </a:p>
        </p:txBody>
      </p:sp>
      <p:sp>
        <p:nvSpPr>
          <p:cNvPr id="20" name=""/>
          <p:cNvSpPr/>
          <p:nvPr>
            <p:ph type="body" idx="10"/>
          </p:nvPr>
        </p:nvSpPr>
        <p:spPr>
          <a:xfrm>
            <a:off x="429895" y="7430135"/>
            <a:ext cx="6629400" cy="460375"/>
          </a:xfrm>
          <a:prstGeom prst="rect">
            <a:avLst/>
          </a:prstGeom>
          <a:noFill/>
          <a:ln w="0" cmpd="sng">
            <a:noFill/>
            <a:prstDash val="solid"/>
          </a:ln>
        </p:spPr>
        <p:txBody>
          <a:bodyPr vert="horz" lIns="0" tIns="100965" rIns="0" bIns="0" anchor="t"/>
          <a:lstStyle/>
          <a:p>
            <a:pPr marL="1051560" marR="0" indent="0" algn="l">
              <a:lnSpc>
                <a:spcPts val="1100"/>
              </a:lnSpc>
              <a:spcAft>
                <a:spcPts val="1640"/>
              </a:spcAft>
            </a:pPr>
            <a:r>
              <a:rPr lang="en-US" sz="1100" spc="-5">
                <a:solidFill>
                  <a:srgbClr val="0C0909"/>
                </a:solidFill>
                <a:latin typeface="Calibri" pitchFamily="2" panose="02020603050405020304"/>
              </a:rPr>
              <a:t>Refutation (attack): </a:t>
            </a:r>
          </a:p>
        </p:txBody>
      </p:sp>
      <p:sp>
        <p:nvSpPr>
          <p:cNvPr id="21" name=""/>
          <p:cNvSpPr/>
          <p:nvPr>
            <p:ph type="body" idx="10"/>
          </p:nvPr>
        </p:nvSpPr>
        <p:spPr>
          <a:xfrm>
            <a:off x="429895" y="7890510"/>
            <a:ext cx="6629400" cy="460375"/>
          </a:xfrm>
          <a:prstGeom prst="rect">
            <a:avLst/>
          </a:prstGeom>
          <a:noFill/>
          <a:ln w="0" cmpd="sng">
            <a:noFill/>
            <a:prstDash val="solid"/>
          </a:ln>
        </p:spPr>
        <p:txBody>
          <a:bodyPr vert="horz" lIns="0" tIns="100965" rIns="0" bIns="0" anchor="t"/>
          <a:lstStyle/>
          <a:p>
            <a:pPr marL="914400" marR="0" indent="137160" algn="l">
              <a:lnSpc>
                <a:spcPts val="1100"/>
              </a:lnSpc>
              <a:spcAft>
                <a:spcPts val="1680"/>
              </a:spcAft>
              <a:buFont typeface="Calibri"/>
              <a:buAutoNum type="arabicPeriod"/>
            </a:pPr>
            <a:r>
              <a:rPr lang="en-US" sz="1100" spc="0">
                <a:solidFill>
                  <a:srgbClr val="0C0909"/>
                </a:solidFill>
                <a:latin typeface="Calibri" pitchFamily="2" panose="02020603050405020304"/>
              </a:rPr>
              <a:t>Counterargument #2: </a:t>
            </a:r>
          </a:p>
        </p:txBody>
      </p:sp>
      <p:sp>
        <p:nvSpPr>
          <p:cNvPr id="22" name=""/>
          <p:cNvSpPr/>
          <p:nvPr>
            <p:ph type="body" idx="10"/>
          </p:nvPr>
        </p:nvSpPr>
        <p:spPr>
          <a:xfrm>
            <a:off x="429895" y="8350885"/>
            <a:ext cx="6629400" cy="459740"/>
          </a:xfrm>
          <a:prstGeom prst="rect">
            <a:avLst/>
          </a:prstGeom>
          <a:noFill/>
          <a:ln w="0" cmpd="sng">
            <a:noFill/>
            <a:prstDash val="solid"/>
          </a:ln>
        </p:spPr>
        <p:txBody>
          <a:bodyPr vert="horz" lIns="0" tIns="100965" rIns="0" bIns="0" anchor="t"/>
          <a:lstStyle/>
          <a:p>
            <a:pPr marL="1051560" marR="0" indent="0" algn="l">
              <a:lnSpc>
                <a:spcPts val="1100"/>
              </a:lnSpc>
              <a:spcAft>
                <a:spcPts val="1665"/>
              </a:spcAft>
            </a:pPr>
            <a:r>
              <a:rPr lang="en-US" sz="1100" spc="-5">
                <a:solidFill>
                  <a:srgbClr val="0C0909"/>
                </a:solidFill>
                <a:latin typeface="Calibri" pitchFamily="2" panose="02020603050405020304"/>
              </a:rPr>
              <a:t>Refutation (attack): </a:t>
            </a:r>
          </a:p>
        </p:txBody>
      </p:sp>
      <p:sp>
        <p:nvSpPr>
          <p:cNvPr id="23" name=""/>
          <p:cNvSpPr/>
          <p:nvPr>
            <p:ph type="body" idx="10"/>
          </p:nvPr>
        </p:nvSpPr>
        <p:spPr>
          <a:xfrm>
            <a:off x="429895" y="8810625"/>
            <a:ext cx="6629400" cy="692150"/>
          </a:xfrm>
          <a:prstGeom prst="rect">
            <a:avLst/>
          </a:prstGeom>
          <a:noFill/>
          <a:ln w="0" cmpd="sng">
            <a:noFill/>
            <a:prstDash val="solid"/>
          </a:ln>
        </p:spPr>
        <p:txBody>
          <a:bodyPr vert="horz" lIns="0" tIns="101600" rIns="0" bIns="0" anchor="t"/>
          <a:lstStyle/>
          <a:p>
            <a:pPr marL="914400" marR="0" indent="-320040" algn="l">
              <a:lnSpc>
                <a:spcPts val="1100"/>
              </a:lnSpc>
              <a:spcAft>
                <a:spcPts val="0"/>
              </a:spcAft>
              <a:buFont typeface="Calibri"/>
              <a:buAutoNum type="arabicPeriod"/>
            </a:pPr>
            <a:r>
              <a:rPr lang="en-US" sz="1100" spc="-15">
                <a:solidFill>
                  <a:srgbClr val="0C0909"/>
                </a:solidFill>
                <a:latin typeface="Calibri" pitchFamily="2" panose="02020603050405020304"/>
              </a:rPr>
              <a:t>Conclusion</a:t>
            </a:r>
            <a:r>
              <a:rPr lang="en-US" sz="1100" spc="-15">
                <a:solidFill>
                  <a:srgbClr val="FF0000"/>
                </a:solidFill>
                <a:latin typeface="Calibri" pitchFamily="2" panose="02020603050405020304"/>
              </a:rPr>
              <a:t> (Paragraph 6) </a:t>
            </a:r>
          </a:p>
          <a:p>
            <a:pPr marL="594360" marR="0" indent="182880" algn="l">
              <a:lnSpc>
                <a:spcPts val="1100"/>
              </a:lnSpc>
              <a:spcBef>
                <a:spcPts val="670"/>
              </a:spcBef>
              <a:spcAft>
                <a:spcPts val="1710"/>
              </a:spcAft>
              <a:buFont typeface="Calibri"/>
              <a:buAutoNum startAt="1" type="alphaUcPeriod"/>
            </a:pPr>
            <a:r>
              <a:rPr lang="en-US" sz="1100" spc="0">
                <a:solidFill>
                  <a:srgbClr val="0C0909"/>
                </a:solidFill>
                <a:latin typeface="Calibri" pitchFamily="2" panose="02020603050405020304"/>
              </a:rPr>
              <a:t>Restated Thesis: </a:t>
            </a:r>
          </a:p>
        </p:txBody>
      </p:sp>
      <p:sp>
        <p:nvSpPr>
          <p:cNvPr id="24" name=""/>
          <p:cNvSpPr/>
          <p:nvPr>
            <p:ph type="body" idx="10"/>
          </p:nvPr>
        </p:nvSpPr>
        <p:spPr>
          <a:xfrm>
            <a:off x="429895" y="9502775"/>
            <a:ext cx="6629400" cy="460375"/>
          </a:xfrm>
          <a:prstGeom prst="rect">
            <a:avLst/>
          </a:prstGeom>
          <a:noFill/>
          <a:ln w="0" cmpd="sng">
            <a:noFill/>
            <a:prstDash val="solid"/>
          </a:ln>
        </p:spPr>
        <p:txBody>
          <a:bodyPr vert="horz" lIns="0" tIns="100965" rIns="0" bIns="0" anchor="t"/>
          <a:lstStyle/>
          <a:p>
            <a:pPr marL="594360" marR="0" indent="182880" algn="l">
              <a:lnSpc>
                <a:spcPts val="1100"/>
              </a:lnSpc>
              <a:spcAft>
                <a:spcPts val="1655"/>
              </a:spcAft>
              <a:buFont typeface="Calibri"/>
              <a:buAutoNum type="alphaUcPeriod"/>
            </a:pPr>
            <a:r>
              <a:rPr lang="en-US" sz="1100" spc="0">
                <a:solidFill>
                  <a:srgbClr val="0C0909"/>
                </a:solidFill>
                <a:latin typeface="Calibri" pitchFamily="2" panose="02020603050405020304"/>
              </a:rPr>
              <a:t>Opinion/Suggestion/Prediction: </a:t>
            </a:r>
          </a:p>
        </p:txBody>
      </p:sp>
      <p:sp>
        <p:nvSpPr>
          <p:cNvPr id="25" name=""/>
          <p:cNvSpPr/>
          <p:nvPr>
            <p:ph type="body" idx="10"/>
          </p:nvPr>
        </p:nvSpPr>
        <p:spPr>
          <a:xfrm>
            <a:off x="429895" y="9963150"/>
            <a:ext cx="6629400" cy="425450"/>
          </a:xfrm>
          <a:prstGeom prst="rect">
            <a:avLst/>
          </a:prstGeom>
          <a:noFill/>
          <a:ln w="0" cmpd="sng">
            <a:noFill/>
            <a:prstDash val="solid"/>
          </a:ln>
        </p:spPr>
        <p:txBody>
          <a:bodyPr vert="horz" lIns="0" tIns="229235" rIns="0" bIns="0" anchor="t"/>
          <a:lstStyle/>
          <a:p>
            <a:pPr marL="0" marR="0" indent="0" algn="l">
              <a:lnSpc>
                <a:spcPts val="1300"/>
              </a:lnSpc>
              <a:spcAft>
                <a:spcPts val="205"/>
              </a:spcAft>
              <a:tabLst>
                <a:tab algn="r" pos="662940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7 </a:t>
            </a:r>
          </a:p>
        </p:txBody>
      </p:sp>
      <p:sp>
        <p:nvSpPr>
          <p:cNvPr id="26" name=""/>
          <p:cNvSpPr/>
          <p:nvPr>
            <p:ph type="body" idx="10"/>
          </p:nvPr>
        </p:nvSpPr>
        <p:spPr>
          <a:xfrm>
            <a:off x="850265" y="3889375"/>
            <a:ext cx="408305" cy="569595"/>
          </a:xfrm>
          <a:prstGeom prst="rect">
            <a:avLst/>
          </a:prstGeom>
          <a:solidFill>
            <a:srgbClr val="FFE4B9"/>
          </a:solidFill>
          <a:ln w="0" cmpd="sng">
            <a:noFill/>
            <a:prstDash val="solid"/>
          </a:ln>
        </p:spPr>
        <p:txBody>
          <a:bodyPr vert="vert270" lIns="0" tIns="0" rIns="131445" bIns="0" anchor="t"/>
          <a:lstStyle/>
          <a:p>
            <a:pPr marL="91440" marR="0" indent="0" algn="l">
              <a:lnSpc>
                <a:spcPts val="800"/>
              </a:lnSpc>
              <a:spcAft>
                <a:spcPts val="1290"/>
              </a:spcAft>
            </a:pPr>
            <a:r>
              <a:rPr lang="en-US" sz="1000" spc="-70">
                <a:solidFill>
                  <a:srgbClr val="000000"/>
                </a:solidFill>
                <a:latin typeface="Calibri" pitchFamily="2" panose="02020603050405020304"/>
              </a:rPr>
              <a:t>Support </a:t>
            </a:r>
          </a:p>
        </p:txBody>
      </p:sp>
      <p:sp>
        <p:nvSpPr>
          <p:cNvPr id="27" name=""/>
          <p:cNvSpPr/>
          <p:nvPr>
            <p:ph type="body" idx="10"/>
          </p:nvPr>
        </p:nvSpPr>
        <p:spPr>
          <a:xfrm>
            <a:off x="856615" y="5029200"/>
            <a:ext cx="401955" cy="570230"/>
          </a:xfrm>
          <a:prstGeom prst="rect">
            <a:avLst/>
          </a:prstGeom>
          <a:solidFill>
            <a:srgbClr val="FFE4B9"/>
          </a:solidFill>
          <a:ln w="0" cmpd="sng">
            <a:noFill/>
            <a:prstDash val="solid"/>
          </a:ln>
        </p:spPr>
        <p:txBody>
          <a:bodyPr vert="vert270" lIns="0" tIns="0" rIns="130810" bIns="0" anchor="t"/>
          <a:lstStyle/>
          <a:p>
            <a:pPr marL="45720" marR="0" indent="0" algn="l">
              <a:lnSpc>
                <a:spcPts val="800"/>
              </a:lnSpc>
              <a:spcAft>
                <a:spcPts val="1245"/>
              </a:spcAft>
            </a:pPr>
            <a:r>
              <a:rPr lang="en-US" sz="1000" spc="-60">
                <a:solidFill>
                  <a:srgbClr val="000000"/>
                </a:solidFill>
                <a:latin typeface="Calibri" pitchFamily="2" panose="02020603050405020304"/>
              </a:rPr>
              <a:t>Support </a:t>
            </a:r>
          </a:p>
        </p:txBody>
      </p:sp>
      <p:sp>
        <p:nvSpPr>
          <p:cNvPr id="28" name=""/>
          <p:cNvSpPr/>
          <p:nvPr>
            <p:ph type="body" idx="10"/>
          </p:nvPr>
        </p:nvSpPr>
        <p:spPr>
          <a:xfrm>
            <a:off x="856615" y="6169025"/>
            <a:ext cx="401955" cy="573405"/>
          </a:xfrm>
          <a:prstGeom prst="rect">
            <a:avLst/>
          </a:prstGeom>
          <a:solidFill>
            <a:srgbClr val="FFE4B9"/>
          </a:solidFill>
          <a:ln w="0" cmpd="sng">
            <a:noFill/>
            <a:prstDash val="solid"/>
          </a:ln>
        </p:spPr>
        <p:txBody>
          <a:bodyPr vert="vert270" lIns="0" tIns="0" rIns="130810" bIns="0" anchor="t"/>
          <a:lstStyle/>
          <a:p>
            <a:pPr marL="45720" marR="0" indent="0" algn="l">
              <a:lnSpc>
                <a:spcPts val="800"/>
              </a:lnSpc>
              <a:spcAft>
                <a:spcPts val="1245"/>
              </a:spcAft>
            </a:pPr>
            <a:r>
              <a:rPr lang="en-US" sz="1000" spc="-60">
                <a:solidFill>
                  <a:srgbClr val="000000"/>
                </a:solidFill>
                <a:latin typeface="Calibri" pitchFamily="2" panose="02020603050405020304"/>
              </a:rPr>
              <a:t>Support </a:t>
            </a:r>
          </a:p>
        </p:txBody>
      </p:sp>
    </p:spTree>
  </p:cSld>
  <p:clrMapOvr>
    <a:masterClrMapping/>
  </p:clrMapOvr>
</p:sldLayout>
</file>

<file path=ppt/slideMasters/_rels/slideMaster.xml.rels><Relationships xmlns="http://schemas.openxmlformats.org/package/2006/relationships"><Relationship Id="tId" Type="http://schemas.openxmlformats.org/officeDocument/2006/relationships/theme" Target="../theme/theme.xml"/><Relationship Id="slId1" Type="http://schemas.openxmlformats.org/officeDocument/2006/relationships/slideLayout" Target="../slideLayouts/slideLayout1.xml"/><Relationship Id="slId2" Type="http://schemas.openxmlformats.org/officeDocument/2006/relationships/slideLayout" Target="../slideLayouts/slideLayout2.xml"/><Relationship Id="slId3" Type="http://schemas.openxmlformats.org/officeDocument/2006/relationships/slideLayout" Target="../slideLayouts/slideLayout3.xml"/><Relationship Id="slId4" Type="http://schemas.openxmlformats.org/officeDocument/2006/relationships/slideLayout" Target="../slideLayouts/slideLayout4.xml"/><Relationship Id="slId5" Type="http://schemas.openxmlformats.org/officeDocument/2006/relationships/slideLayout" Target="../slideLayouts/slideLayout5.xml"/><Relationship Id="slId6" Type="http://schemas.openxmlformats.org/officeDocument/2006/relationships/slideLayout" Target="../slideLayouts/slideLayout6.xml"/><Relationship Id="slId7" Type="http://schemas.openxmlformats.org/officeDocument/2006/relationships/slideLayout" Target="../slideLayouts/slideLayout7.xml"/></Relationships>
</file>

<file path=ppt/slideMasters/slideMaster.xml><?xml version="1.0" encoding="utf-8"?>
<p:sldMaster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slId1"/>
    <p:sldLayoutId id="2147483650" r:id="slId2"/>
    <p:sldLayoutId id="2147483651" r:id="slId3"/>
    <p:sldLayoutId id="2147483652" r:id="slId4"/>
    <p:sldLayoutId id="2147483653" r:id="slId5"/>
    <p:sldLayoutId id="2147483654" r:id="slId6"/>
    <p:sldLayoutId id="2147483655" r:id="slId7"/>
  </p:sldLayoutIdLst>
  <p:txStyles>
    <p:titleStyle/>
    <p:bodyStyle/>
    <p:otherStyle/>
  </p:txStyles>
</p:sldMaster>
</file>

<file path=ppt/slides/_rels/slide1.xml.rels><Relationships xmlns="http://schemas.openxmlformats.org/package/2006/relationships"><Relationship Id="prId1" Type="http://schemas.openxmlformats.org/officeDocument/2006/relationships/image" Target="../media/image1.jpg"/><Relationship Id="prId2" Type="http://schemas.openxmlformats.org/officeDocument/2006/relationships/image" Target="../media/image2.jpg"/><Relationship Id="slId1" Type="http://schemas.openxmlformats.org/officeDocument/2006/relationships/slideLayout" Target="../slideLayouts/slideLayout1.xml"/></Relationships>
</file>

<file path=ppt/slides/_rels/slide2.xml.rels><Relationships xmlns="http://schemas.openxmlformats.org/package/2006/relationships"><Relationship Id="slId2" Type="http://schemas.openxmlformats.org/officeDocument/2006/relationships/slideLayout" Target="../slideLayouts/slideLayout2.xml"/></Relationships>
</file>

<file path=ppt/slides/_rels/slide3.xml.rels><Relationships xmlns="http://schemas.openxmlformats.org/package/2006/relationships"><Relationship Id="slId3" Type="http://schemas.openxmlformats.org/officeDocument/2006/relationships/slideLayout" Target="../slideLayouts/slideLayout3.xml"/></Relationships>
</file>

<file path=ppt/slides/_rels/slide4.xml.rels><Relationships xmlns="http://schemas.openxmlformats.org/package/2006/relationships"><Relationship Id="slId4" Type="http://schemas.openxmlformats.org/officeDocument/2006/relationships/slideLayout" Target="../slideLayouts/slideLayout4.xml"/></Relationships>
</file>

<file path=ppt/slides/_rels/slide5.xml.rels><Relationships xmlns="http://schemas.openxmlformats.org/package/2006/relationships"><Relationship Id="prId3" Type="http://schemas.openxmlformats.org/officeDocument/2006/relationships/image" Target="../media/image3.jpg"/><Relationship Id="slId5" Type="http://schemas.openxmlformats.org/officeDocument/2006/relationships/slideLayout" Target="../slideLayouts/slideLayout5.xml"/></Relationships>
</file>

<file path=ppt/slides/_rels/slide6.xml.rels><Relationships xmlns="http://schemas.openxmlformats.org/package/2006/relationships"><Relationship Id="slId6" Type="http://schemas.openxmlformats.org/officeDocument/2006/relationships/slideLayout" Target="../slideLayouts/slideLayout6.xml"/></Relationships>
</file>

<file path=ppt/slides/_rels/slide7.xml.rels><Relationships xmlns="http://schemas.openxmlformats.org/package/2006/relationships"><Relationship Id="slId7" Type="http://schemas.openxmlformats.org/officeDocument/2006/relationships/slideLayout" Target="../slideLayouts/slideLayout7.xml"/></Relationships>
</file>

<file path=ppt/slides/slide1.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pic>
        <p:nvPicPr>
          <p:cNvPr id="8" name=""/>
          <p:cNvPicPr/>
          <p:nvPr/>
        </p:nvPicPr>
        <p:blipFill>
          <a:blip r:embed="prId1"/>
          <a:stretch>
            <a:fillRect/>
          </a:stretch>
        </p:blipFill>
        <p:spPr>
          <a:xfrm>
            <a:off x="4843145" y="1944370"/>
            <a:ext cx="2179320" cy="1173480"/>
          </a:xfrm>
          <a:prstGeom prst="rect">
            <a:avLst/>
          </a:prstGeom>
        </p:spPr>
      </p:pic>
      <p:pic>
        <p:nvPicPr>
          <p:cNvPr id="24" name=""/>
          <p:cNvPicPr/>
          <p:nvPr/>
        </p:nvPicPr>
        <p:blipFill>
          <a:blip r:embed="prId2"/>
          <a:stretch>
            <a:fillRect/>
          </a:stretch>
        </p:blipFill>
        <p:spPr>
          <a:xfrm>
            <a:off x="3191510" y="6668770"/>
            <a:ext cx="3157220" cy="917575"/>
          </a:xfrm>
          <a:prstGeom prst="rect">
            <a:avLst/>
          </a:prstGeom>
        </p:spPr>
      </p:pic>
      <p:sp>
        <p:nvSpPr>
          <p:cNvPr id="2" name=""/>
          <p:cNvSpPr/>
          <p:nvPr>
            <p:ph type="body" idx="10"/>
          </p:nvPr>
        </p:nvSpPr>
        <p:spPr>
          <a:xfrm>
            <a:off x="457200" y="444500"/>
            <a:ext cx="6629400" cy="326390"/>
          </a:xfrm>
          <a:prstGeom prst="rect">
            <a:avLst/>
          </a:prstGeom>
          <a:noFill/>
          <a:ln w="0" cmpd="sng">
            <a:noFill/>
            <a:prstDash val="solid"/>
          </a:ln>
        </p:spPr>
        <p:txBody>
          <a:bodyPr vert="horz" lIns="0" tIns="24130" rIns="0" bIns="0" anchor="t"/>
          <a:lstStyle/>
          <a:p>
            <a:pPr marL="0" marR="0" indent="0" algn="l">
              <a:lnSpc>
                <a:spcPts val="1000"/>
              </a:lnSpc>
              <a:spcAft>
                <a:spcPts val="1320"/>
              </a:spcAft>
              <a:tabLst>
                <a:tab algn="l" pos="5486400"/>
              </a:tabLst>
            </a:pPr>
            <a:r>
              <a:rPr lang="en-US" sz="1000" spc="-5">
                <a:solidFill>
                  <a:srgbClr val="000000"/>
                </a:solidFill>
                <a:latin typeface="Calibri" pitchFamily="2" panose="02020603050405020304"/>
              </a:rPr>
              <a:t>Name </a:t>
            </a:r>
            <a:r>
              <a:rPr lang="en-US" sz="1000" spc="-5">
                <a:solidFill>
                  <a:srgbClr val="000000"/>
                </a:solidFill>
                <a:latin typeface="Calibri" pitchFamily="2" panose="02020603050405020304"/>
              </a:rPr>
              <a:t>Class </a:t>
            </a:r>
          </a:p>
        </p:txBody>
      </p:sp>
      <p:sp>
        <p:nvSpPr>
          <p:cNvPr id="3" name=""/>
          <p:cNvSpPr/>
          <p:nvPr>
            <p:ph type="body" idx="10"/>
          </p:nvPr>
        </p:nvSpPr>
        <p:spPr>
          <a:xfrm>
            <a:off x="457200" y="770890"/>
            <a:ext cx="6629400" cy="494030"/>
          </a:xfrm>
          <a:prstGeom prst="rect">
            <a:avLst/>
          </a:prstGeom>
          <a:solidFill>
            <a:srgbClr val="4471C4"/>
          </a:solidFill>
          <a:ln w="0" cmpd="sng">
            <a:noFill/>
            <a:prstDash val="solid"/>
          </a:ln>
        </p:spPr>
        <p:txBody>
          <a:bodyPr vert="horz" lIns="0" tIns="77470" rIns="0" bIns="0" anchor="t"/>
          <a:lstStyle/>
          <a:p>
            <a:pPr marL="91440" marR="0" indent="0" algn="l">
              <a:lnSpc>
                <a:spcPts val="2700"/>
              </a:lnSpc>
              <a:spcAft>
                <a:spcPts val="600"/>
              </a:spcAft>
            </a:pPr>
            <a:r>
              <a:rPr lang="en-US" sz="2550" b="1" spc="15">
                <a:solidFill>
                  <a:srgbClr val="FFFFFF"/>
                </a:solidFill>
                <a:latin typeface="Calibri" pitchFamily="2" panose="02020603050405020304"/>
              </a:rPr>
              <a:t>Argumentative Essay Writing </a:t>
            </a:r>
          </a:p>
        </p:txBody>
      </p:sp>
      <p:sp>
        <p:nvSpPr>
          <p:cNvPr id="4" name=""/>
          <p:cNvSpPr/>
          <p:nvPr>
            <p:ph type="body" idx="10"/>
          </p:nvPr>
        </p:nvSpPr>
        <p:spPr>
          <a:xfrm>
            <a:off x="457200" y="1406525"/>
            <a:ext cx="6629400" cy="489585"/>
          </a:xfrm>
          <a:prstGeom prst="rect">
            <a:avLst/>
          </a:prstGeom>
          <a:noFill/>
          <a:ln w="0" cmpd="sng">
            <a:noFill/>
            <a:prstDash val="solid"/>
          </a:ln>
        </p:spPr>
        <p:txBody>
          <a:bodyPr vert="horz" lIns="0" tIns="26035" rIns="0" bIns="0" anchor="t"/>
          <a:lstStyle/>
          <a:p>
            <a:pPr marL="594360" marR="0" indent="0" algn="l">
              <a:lnSpc>
                <a:spcPts val="1100"/>
              </a:lnSpc>
              <a:spcAft>
                <a:spcPts val="0"/>
              </a:spcAft>
            </a:pPr>
            <a:r>
              <a:rPr lang="en-US" sz="1050" spc="0">
                <a:solidFill>
                  <a:srgbClr val="000000"/>
                </a:solidFill>
                <a:latin typeface="Calibri" pitchFamily="2" panose="02020603050405020304"/>
              </a:rPr>
              <a:t>In an </a:t>
            </a:r>
            <a:r>
              <a:rPr lang="en-US" sz="1100" b="1" spc="0">
                <a:solidFill>
                  <a:srgbClr val="000000"/>
                </a:solidFill>
                <a:latin typeface="Calibri" pitchFamily="2" panose="02020603050405020304"/>
              </a:rPr>
              <a:t>argumentative essay</a:t>
            </a:r>
            <a:r>
              <a:rPr lang="en-US" sz="1050" spc="0">
                <a:solidFill>
                  <a:srgbClr val="000000"/>
                </a:solidFill>
                <a:latin typeface="Calibri" pitchFamily="2" panose="02020603050405020304"/>
              </a:rPr>
              <a:t>, your job is make the reader agree with your opinion about a controversial topic. </a:t>
            </a:r>
          </a:p>
          <a:p>
            <a:pPr marL="274320" marR="320040" indent="0" algn="l">
              <a:lnSpc>
                <a:spcPts val="1300"/>
              </a:lnSpc>
              <a:spcBef>
                <a:spcPts val="0"/>
              </a:spcBef>
              <a:spcAft>
                <a:spcPts val="0"/>
              </a:spcAft>
            </a:pPr>
            <a:r>
              <a:rPr lang="en-US" sz="1050" spc="0">
                <a:solidFill>
                  <a:srgbClr val="000000"/>
                </a:solidFill>
                <a:latin typeface="Calibri" pitchFamily="2" panose="02020603050405020304"/>
              </a:rPr>
              <a:t>You have to </a:t>
            </a:r>
            <a:r>
              <a:rPr lang="en-US" sz="1100" b="1" spc="0">
                <a:solidFill>
                  <a:srgbClr val="000000"/>
                </a:solidFill>
                <a:latin typeface="Calibri" pitchFamily="2" panose="02020603050405020304"/>
              </a:rPr>
              <a:t>(1) </a:t>
            </a:r>
            <a:r>
              <a:rPr lang="en-US" sz="1050" spc="0">
                <a:solidFill>
                  <a:srgbClr val="000000"/>
                </a:solidFill>
                <a:latin typeface="Calibri" pitchFamily="2" panose="02020603050405020304"/>
              </a:rPr>
              <a:t>state your opinion, </a:t>
            </a:r>
            <a:r>
              <a:rPr lang="en-US" sz="1100" b="1" spc="0">
                <a:solidFill>
                  <a:srgbClr val="000000"/>
                </a:solidFill>
                <a:latin typeface="Calibri" pitchFamily="2" panose="02020603050405020304"/>
              </a:rPr>
              <a:t>(2) </a:t>
            </a:r>
            <a:r>
              <a:rPr lang="en-US" sz="1050" spc="0">
                <a:solidFill>
                  <a:srgbClr val="000000"/>
                </a:solidFill>
                <a:latin typeface="Calibri" pitchFamily="2" panose="02020603050405020304"/>
              </a:rPr>
              <a:t>give reasons to support your opinion, and </a:t>
            </a:r>
            <a:r>
              <a:rPr lang="en-US" sz="1100" b="1" spc="0">
                <a:solidFill>
                  <a:srgbClr val="000000"/>
                </a:solidFill>
                <a:latin typeface="Calibri" pitchFamily="2" panose="02020603050405020304"/>
              </a:rPr>
              <a:t>(3) </a:t>
            </a:r>
            <a:r>
              <a:rPr lang="en-US" sz="1050" spc="0">
                <a:solidFill>
                  <a:srgbClr val="000000"/>
                </a:solidFill>
                <a:latin typeface="Calibri" pitchFamily="2" panose="02020603050405020304"/>
              </a:rPr>
              <a:t>argue against the opposite </a:t>
            </a:r>
            <a:r>
              <a:rPr lang="en-US" sz="1050" spc="0">
                <a:solidFill>
                  <a:srgbClr val="000000"/>
                </a:solidFill>
                <a:latin typeface="Calibri" pitchFamily="2" panose="02020603050405020304"/>
              </a:rPr>
              <a:t>opinion. Overall, you must </a:t>
            </a:r>
            <a:r>
              <a:rPr lang="en-US" sz="1100" b="1" spc="0">
                <a:solidFill>
                  <a:srgbClr val="000000"/>
                </a:solidFill>
                <a:latin typeface="Calibri" pitchFamily="2" panose="02020603050405020304"/>
              </a:rPr>
              <a:t>convince </a:t>
            </a:r>
            <a:r>
              <a:rPr lang="en-US" sz="1050" spc="0">
                <a:solidFill>
                  <a:srgbClr val="000000"/>
                </a:solidFill>
                <a:latin typeface="Calibri" pitchFamily="2" panose="02020603050405020304"/>
              </a:rPr>
              <a:t>the audience that your side of the </a:t>
            </a:r>
          </a:p>
        </p:txBody>
      </p:sp>
      <p:sp>
        <p:nvSpPr>
          <p:cNvPr id="5" name=""/>
          <p:cNvSpPr/>
          <p:nvPr>
            <p:ph type="body" idx="10"/>
          </p:nvPr>
        </p:nvSpPr>
        <p:spPr>
          <a:xfrm>
            <a:off x="457200" y="1896110"/>
            <a:ext cx="4117975" cy="1467485"/>
          </a:xfrm>
          <a:prstGeom prst="rect">
            <a:avLst/>
          </a:prstGeom>
          <a:noFill/>
          <a:ln w="0" cmpd="sng">
            <a:noFill/>
            <a:prstDash val="solid"/>
          </a:ln>
        </p:spPr>
        <p:txBody>
          <a:bodyPr vert="horz" lIns="0" tIns="3175" rIns="0" bIns="0" anchor="t"/>
          <a:lstStyle/>
          <a:p>
            <a:pPr marL="274320" marR="0" indent="0" algn="l">
              <a:lnSpc>
                <a:spcPts val="1300"/>
              </a:lnSpc>
              <a:spcAft>
                <a:spcPts val="0"/>
              </a:spcAft>
            </a:pPr>
            <a:r>
              <a:rPr lang="en-US" sz="1050" spc="0">
                <a:solidFill>
                  <a:srgbClr val="000000"/>
                </a:solidFill>
                <a:latin typeface="Calibri" pitchFamily="2" panose="02020603050405020304"/>
              </a:rPr>
              <a:t>argument is correct. To convince the audience, your essay must be </a:t>
            </a:r>
            <a:r>
              <a:rPr lang="en-US" sz="1050" spc="0">
                <a:solidFill>
                  <a:srgbClr val="000000"/>
                </a:solidFill>
                <a:latin typeface="Calibri" pitchFamily="2" panose="02020603050405020304"/>
              </a:rPr>
              <a:t>balanced—it must include your viewpoint and the opposing viewpoint, </a:t>
            </a:r>
            <a:r>
              <a:rPr lang="en-US" sz="1050" spc="0">
                <a:solidFill>
                  <a:srgbClr val="000000"/>
                </a:solidFill>
                <a:latin typeface="Calibri" pitchFamily="2" panose="02020603050405020304"/>
              </a:rPr>
              <a:t>or </a:t>
            </a:r>
            <a:r>
              <a:rPr lang="en-US" sz="1100" b="1" spc="0">
                <a:solidFill>
                  <a:srgbClr val="000000"/>
                </a:solidFill>
                <a:latin typeface="Calibri" pitchFamily="2" panose="02020603050405020304"/>
              </a:rPr>
              <a:t>counterargument</a:t>
            </a:r>
            <a:r>
              <a:rPr lang="en-US" sz="1050" spc="0">
                <a:solidFill>
                  <a:srgbClr val="000000"/>
                </a:solidFill>
                <a:latin typeface="Calibri" pitchFamily="2" panose="02020603050405020304"/>
              </a:rPr>
              <a:t>. </a:t>
            </a:r>
          </a:p>
          <a:p>
            <a:pPr marL="274320" marR="0" indent="0" algn="l">
              <a:lnSpc>
                <a:spcPts val="1300"/>
              </a:lnSpc>
              <a:spcBef>
                <a:spcPts val="5"/>
              </a:spcBef>
              <a:spcAft>
                <a:spcPts val="1245"/>
              </a:spcAft>
            </a:pPr>
            <a:r>
              <a:rPr lang="en-US" sz="1050" spc="0">
                <a:solidFill>
                  <a:srgbClr val="000000"/>
                </a:solidFill>
                <a:latin typeface="Calibri" pitchFamily="2" panose="02020603050405020304"/>
              </a:rPr>
              <a:t>Even though you are arguing only one side of an issue, you must </a:t>
            </a:r>
            <a:r>
              <a:rPr lang="en-US" sz="1050" spc="0">
                <a:solidFill>
                  <a:srgbClr val="000000"/>
                </a:solidFill>
                <a:latin typeface="Calibri" pitchFamily="2" panose="02020603050405020304"/>
              </a:rPr>
              <a:t>think about what the other side would say about your opinion. After </a:t>
            </a:r>
            <a:r>
              <a:rPr lang="en-US" sz="1050" spc="0">
                <a:solidFill>
                  <a:srgbClr val="000000"/>
                </a:solidFill>
                <a:latin typeface="Calibri" pitchFamily="2" panose="02020603050405020304"/>
              </a:rPr>
              <a:t>you give the counterargument, you must </a:t>
            </a:r>
            <a:r>
              <a:rPr lang="en-US" sz="1100" b="1" spc="0">
                <a:solidFill>
                  <a:srgbClr val="000000"/>
                </a:solidFill>
                <a:latin typeface="Calibri" pitchFamily="2" panose="02020603050405020304"/>
              </a:rPr>
              <a:t>refute </a:t>
            </a:r>
            <a:r>
              <a:rPr lang="en-US" sz="1050" spc="0">
                <a:solidFill>
                  <a:srgbClr val="000000"/>
                </a:solidFill>
                <a:latin typeface="Calibri" pitchFamily="2" panose="02020603050405020304"/>
              </a:rPr>
              <a:t>it by showing that it is </a:t>
            </a:r>
            <a:r>
              <a:rPr lang="en-US" sz="1050" spc="0">
                <a:solidFill>
                  <a:srgbClr val="000000"/>
                </a:solidFill>
                <a:latin typeface="Calibri" pitchFamily="2" panose="02020603050405020304"/>
              </a:rPr>
              <a:t>wrong. If your essay is balanced, a reader is more likely to agree with </a:t>
            </a:r>
            <a:r>
              <a:rPr lang="en-US" sz="1050" spc="0">
                <a:solidFill>
                  <a:srgbClr val="000000"/>
                </a:solidFill>
                <a:latin typeface="Calibri" pitchFamily="2" panose="02020603050405020304"/>
              </a:rPr>
              <a:t>you. </a:t>
            </a:r>
          </a:p>
        </p:txBody>
      </p:sp>
      <p:sp>
        <p:nvSpPr>
          <p:cNvPr id="6" name=""/>
          <p:cNvSpPr/>
          <p:nvPr>
            <p:ph type="body" idx="10"/>
          </p:nvPr>
        </p:nvSpPr>
        <p:spPr>
          <a:xfrm>
            <a:off x="457200" y="3363595"/>
            <a:ext cx="6629400" cy="986155"/>
          </a:xfrm>
          <a:prstGeom prst="rect">
            <a:avLst/>
          </a:prstGeom>
          <a:noFill/>
          <a:ln w="0" cmpd="sng">
            <a:noFill/>
            <a:prstDash val="solid"/>
          </a:ln>
        </p:spPr>
        <p:txBody>
          <a:bodyPr vert="horz" lIns="0" tIns="21590" rIns="0" bIns="0" anchor="t"/>
          <a:lstStyle/>
          <a:p>
            <a:pPr marL="0" marR="0" indent="0" algn="l">
              <a:lnSpc>
                <a:spcPts val="1600"/>
              </a:lnSpc>
              <a:spcAft>
                <a:spcPts val="0"/>
              </a:spcAft>
            </a:pPr>
            <a:r>
              <a:rPr lang="en-US" sz="1600" b="1" spc="-5">
                <a:solidFill>
                  <a:srgbClr val="4471C4"/>
                </a:solidFill>
                <a:latin typeface="Calibri" pitchFamily="2" panose="02020603050405020304"/>
              </a:rPr>
              <a:t>ORGANIZATION </a:t>
            </a:r>
          </a:p>
          <a:p>
            <a:pPr marL="274320" marR="320040" indent="0" algn="l">
              <a:lnSpc>
                <a:spcPts val="1300"/>
              </a:lnSpc>
              <a:spcBef>
                <a:spcPts val="45"/>
              </a:spcBef>
              <a:spcAft>
                <a:spcPts val="1825"/>
              </a:spcAft>
            </a:pPr>
            <a:r>
              <a:rPr lang="en-US" sz="1100" spc="0">
                <a:solidFill>
                  <a:srgbClr val="000000"/>
                </a:solidFill>
                <a:latin typeface="Calibri" pitchFamily="2" panose="02020603050405020304"/>
              </a:rPr>
              <a:t>The most common type of argumentative essay has six paragraphs. Like all essays, it begins with an introduction and ends with a conclusion. In between are the body paragraphs where you must do three things: support your opinion, present the opposing point of view, and tell why that viewpoint is wrong. </a:t>
            </a:r>
          </a:p>
        </p:txBody>
      </p:sp>
      <p:sp>
        <p:nvSpPr>
          <p:cNvPr id="9" name=""/>
          <p:cNvSpPr/>
          <p:nvPr>
            <p:ph type="body" idx="10"/>
          </p:nvPr>
        </p:nvSpPr>
        <p:spPr>
          <a:xfrm>
            <a:off x="1060450" y="4349750"/>
            <a:ext cx="1206500" cy="514985"/>
          </a:xfrm>
          <a:prstGeom prst="rect">
            <a:avLst/>
          </a:prstGeom>
          <a:solidFill>
            <a:srgbClr val="C9FB9D"/>
          </a:solidFill>
          <a:ln w="0" cmpd="sng">
            <a:noFill/>
            <a:prstDash val="solid"/>
          </a:ln>
        </p:spPr>
        <p:txBody>
          <a:bodyPr vert="horz" lIns="0" tIns="182245" rIns="0" bIns="0" anchor="t"/>
          <a:lstStyle/>
          <a:p>
            <a:pPr marL="91440" marR="0" indent="0" algn="l">
              <a:lnSpc>
                <a:spcPts val="1200"/>
              </a:lnSpc>
              <a:spcAft>
                <a:spcPts val="1390"/>
              </a:spcAft>
            </a:pPr>
            <a:r>
              <a:rPr lang="en-US" sz="1200" b="1" spc="-5">
                <a:solidFill>
                  <a:srgbClr val="000000"/>
                </a:solidFill>
                <a:latin typeface="Calibri" pitchFamily="2" panose="02020603050405020304"/>
              </a:rPr>
              <a:t>INTRODUCTION </a:t>
            </a:r>
          </a:p>
        </p:txBody>
      </p:sp>
      <p:sp>
        <p:nvSpPr>
          <p:cNvPr id="10" name=""/>
          <p:cNvSpPr/>
          <p:nvPr>
            <p:ph type="body" idx="10"/>
          </p:nvPr>
        </p:nvSpPr>
        <p:spPr>
          <a:xfrm>
            <a:off x="1060450" y="4919345"/>
            <a:ext cx="1206500" cy="2667000"/>
          </a:xfrm>
          <a:prstGeom prst="rect">
            <a:avLst/>
          </a:prstGeom>
          <a:solidFill>
            <a:srgbClr val="C9FB9D"/>
          </a:solidFill>
          <a:ln w="0" cmpd="sng">
            <a:noFill/>
            <a:prstDash val="solid"/>
          </a:ln>
        </p:spPr>
        <p:txBody>
          <a:bodyPr vert="horz" lIns="0" tIns="1261745" rIns="0" bIns="0" anchor="t"/>
          <a:lstStyle/>
          <a:p>
            <a:pPr marL="0" marR="0" indent="0" algn="ctr">
              <a:lnSpc>
                <a:spcPts val="1200"/>
              </a:lnSpc>
              <a:spcAft>
                <a:spcPts val="9790"/>
              </a:spcAft>
            </a:pPr>
            <a:r>
              <a:rPr lang="en-US" sz="1200" b="1" spc="120">
                <a:solidFill>
                  <a:srgbClr val="000000"/>
                </a:solidFill>
                <a:latin typeface="Calibri" pitchFamily="2" panose="02020603050405020304"/>
              </a:rPr>
              <a:t>BODY </a:t>
            </a:r>
          </a:p>
        </p:txBody>
      </p:sp>
      <p:sp>
        <p:nvSpPr>
          <p:cNvPr id="11" name=""/>
          <p:cNvSpPr/>
          <p:nvPr>
            <p:ph type="body" idx="10"/>
          </p:nvPr>
        </p:nvSpPr>
        <p:spPr>
          <a:xfrm>
            <a:off x="1060450" y="7641590"/>
            <a:ext cx="1206500" cy="444500"/>
          </a:xfrm>
          <a:prstGeom prst="rect">
            <a:avLst/>
          </a:prstGeom>
          <a:solidFill>
            <a:srgbClr val="C9FB9D"/>
          </a:solidFill>
          <a:ln w="0" cmpd="sng">
            <a:noFill/>
            <a:prstDash val="solid"/>
          </a:ln>
        </p:spPr>
        <p:txBody>
          <a:bodyPr vert="horz" lIns="0" tIns="148590" rIns="0" bIns="0" anchor="t"/>
          <a:lstStyle/>
          <a:p>
            <a:pPr marL="0" marR="0" indent="0" algn="ctr">
              <a:lnSpc>
                <a:spcPts val="1200"/>
              </a:lnSpc>
              <a:spcAft>
                <a:spcPts val="1080"/>
              </a:spcAft>
            </a:pPr>
            <a:r>
              <a:rPr lang="en-US" sz="1200" b="1" spc="-5">
                <a:solidFill>
                  <a:srgbClr val="000000"/>
                </a:solidFill>
                <a:latin typeface="Calibri" pitchFamily="2" panose="02020603050405020304"/>
              </a:rPr>
              <a:t>CONCLUSION </a:t>
            </a:r>
          </a:p>
        </p:txBody>
      </p:sp>
      <p:sp>
        <p:nvSpPr>
          <p:cNvPr id="12" name=""/>
          <p:cNvSpPr/>
          <p:nvPr>
            <p:ph type="body" idx="10"/>
          </p:nvPr>
        </p:nvSpPr>
        <p:spPr>
          <a:xfrm>
            <a:off x="2313305" y="4349750"/>
            <a:ext cx="822960" cy="514985"/>
          </a:xfrm>
          <a:prstGeom prst="rect">
            <a:avLst/>
          </a:prstGeom>
          <a:solidFill>
            <a:srgbClr val="A8F8FF"/>
          </a:solidFill>
          <a:ln w="0" cmpd="sng">
            <a:noFill/>
            <a:prstDash val="solid"/>
          </a:ln>
        </p:spPr>
        <p:txBody>
          <a:bodyPr vert="horz" lIns="0" tIns="191135" rIns="0" bIns="0" anchor="t"/>
          <a:lstStyle/>
          <a:p>
            <a:pPr marL="91440" marR="0" indent="0" algn="l">
              <a:lnSpc>
                <a:spcPts val="1000"/>
              </a:lnSpc>
              <a:spcAft>
                <a:spcPts val="1510"/>
              </a:spcAft>
            </a:pPr>
            <a:r>
              <a:rPr lang="en-US" sz="1000" spc="-5">
                <a:solidFill>
                  <a:srgbClr val="000000"/>
                </a:solidFill>
                <a:latin typeface="Calibri" pitchFamily="2" panose="02020603050405020304"/>
              </a:rPr>
              <a:t>Paragraph 1 </a:t>
            </a:r>
          </a:p>
        </p:txBody>
      </p:sp>
      <p:sp>
        <p:nvSpPr>
          <p:cNvPr id="13" name=""/>
          <p:cNvSpPr/>
          <p:nvPr>
            <p:ph type="body" idx="10"/>
          </p:nvPr>
        </p:nvSpPr>
        <p:spPr>
          <a:xfrm>
            <a:off x="2313305" y="4919345"/>
            <a:ext cx="822960" cy="527685"/>
          </a:xfrm>
          <a:prstGeom prst="rect">
            <a:avLst/>
          </a:prstGeom>
          <a:solidFill>
            <a:srgbClr val="A8F8FF"/>
          </a:solidFill>
          <a:ln w="0" cmpd="sng">
            <a:noFill/>
            <a:prstDash val="solid"/>
          </a:ln>
        </p:spPr>
        <p:txBody>
          <a:bodyPr vert="horz" lIns="0" tIns="200660" rIns="0" bIns="0" anchor="t"/>
          <a:lstStyle/>
          <a:p>
            <a:pPr marL="91440" marR="0" indent="0" algn="l">
              <a:lnSpc>
                <a:spcPts val="1000"/>
              </a:lnSpc>
              <a:spcAft>
                <a:spcPts val="1490"/>
              </a:spcAft>
            </a:pPr>
            <a:r>
              <a:rPr lang="en-US" sz="1000" spc="-5">
                <a:solidFill>
                  <a:srgbClr val="000000"/>
                </a:solidFill>
                <a:latin typeface="Calibri" pitchFamily="2" panose="02020603050405020304"/>
              </a:rPr>
              <a:t>Paragraph 2 </a:t>
            </a:r>
          </a:p>
        </p:txBody>
      </p:sp>
      <p:sp>
        <p:nvSpPr>
          <p:cNvPr id="14" name=""/>
          <p:cNvSpPr/>
          <p:nvPr>
            <p:ph type="body" idx="10"/>
          </p:nvPr>
        </p:nvSpPr>
        <p:spPr>
          <a:xfrm>
            <a:off x="2313305" y="5501640"/>
            <a:ext cx="822960" cy="530225"/>
          </a:xfrm>
          <a:prstGeom prst="rect">
            <a:avLst/>
          </a:prstGeom>
          <a:solidFill>
            <a:srgbClr val="A8F8FF"/>
          </a:solidFill>
          <a:ln w="0" cmpd="sng">
            <a:noFill/>
            <a:prstDash val="solid"/>
          </a:ln>
        </p:spPr>
        <p:txBody>
          <a:bodyPr vert="horz" lIns="0" tIns="203835" rIns="0" bIns="0" anchor="t"/>
          <a:lstStyle/>
          <a:p>
            <a:pPr marL="91440" marR="0" indent="0" algn="l">
              <a:lnSpc>
                <a:spcPts val="1000"/>
              </a:lnSpc>
              <a:spcAft>
                <a:spcPts val="1485"/>
              </a:spcAft>
            </a:pPr>
            <a:r>
              <a:rPr lang="en-US" sz="1000" spc="-5">
                <a:solidFill>
                  <a:srgbClr val="000000"/>
                </a:solidFill>
                <a:latin typeface="Calibri" pitchFamily="2" panose="02020603050405020304"/>
              </a:rPr>
              <a:t>Paragraph 3 </a:t>
            </a:r>
          </a:p>
        </p:txBody>
      </p:sp>
      <p:sp>
        <p:nvSpPr>
          <p:cNvPr id="15" name=""/>
          <p:cNvSpPr/>
          <p:nvPr>
            <p:ph type="body" idx="10"/>
          </p:nvPr>
        </p:nvSpPr>
        <p:spPr>
          <a:xfrm>
            <a:off x="2313305" y="6087110"/>
            <a:ext cx="822960" cy="527050"/>
          </a:xfrm>
          <a:prstGeom prst="rect">
            <a:avLst/>
          </a:prstGeom>
          <a:solidFill>
            <a:srgbClr val="A8F8FF"/>
          </a:solidFill>
          <a:ln w="0" cmpd="sng">
            <a:noFill/>
            <a:prstDash val="solid"/>
          </a:ln>
        </p:spPr>
        <p:txBody>
          <a:bodyPr vert="horz" lIns="0" tIns="200025" rIns="0" bIns="0" anchor="t"/>
          <a:lstStyle/>
          <a:p>
            <a:pPr marL="91440" marR="0" indent="0" algn="l">
              <a:lnSpc>
                <a:spcPts val="1000"/>
              </a:lnSpc>
              <a:spcAft>
                <a:spcPts val="1510"/>
              </a:spcAft>
            </a:pPr>
            <a:r>
              <a:rPr lang="en-US" sz="1000" spc="0">
                <a:solidFill>
                  <a:srgbClr val="000000"/>
                </a:solidFill>
                <a:latin typeface="Calibri" pitchFamily="2" panose="02020603050405020304"/>
              </a:rPr>
              <a:t>Paragraph 4 </a:t>
            </a:r>
          </a:p>
        </p:txBody>
      </p:sp>
      <p:sp>
        <p:nvSpPr>
          <p:cNvPr id="16" name=""/>
          <p:cNvSpPr/>
          <p:nvPr>
            <p:ph type="body" idx="10"/>
          </p:nvPr>
        </p:nvSpPr>
        <p:spPr>
          <a:xfrm>
            <a:off x="2313305" y="6668770"/>
            <a:ext cx="822960" cy="917575"/>
          </a:xfrm>
          <a:prstGeom prst="rect">
            <a:avLst/>
          </a:prstGeom>
          <a:solidFill>
            <a:srgbClr val="A8F8FF"/>
          </a:solidFill>
          <a:ln w="0" cmpd="sng">
            <a:noFill/>
            <a:prstDash val="solid"/>
          </a:ln>
        </p:spPr>
        <p:txBody>
          <a:bodyPr vert="horz" lIns="0" tIns="295910" rIns="0" bIns="0" anchor="t"/>
          <a:lstStyle/>
          <a:p>
            <a:pPr marL="91440" marR="0" indent="0" algn="l">
              <a:lnSpc>
                <a:spcPts val="1200"/>
              </a:lnSpc>
              <a:spcAft>
                <a:spcPts val="0"/>
              </a:spcAft>
            </a:pPr>
            <a:r>
              <a:rPr lang="en-US" sz="1200" b="1" spc="-5">
                <a:solidFill>
                  <a:srgbClr val="FF0000"/>
                </a:solidFill>
                <a:latin typeface="Calibri" pitchFamily="2" panose="02020603050405020304"/>
              </a:rPr>
              <a:t>Paragraph </a:t>
            </a:r>
          </a:p>
          <a:p>
            <a:pPr marL="0" marR="0" indent="0" algn="ctr">
              <a:lnSpc>
                <a:spcPts val="1200"/>
              </a:lnSpc>
              <a:spcBef>
                <a:spcPts val="235"/>
              </a:spcBef>
              <a:spcAft>
                <a:spcPts val="2160"/>
              </a:spcAft>
            </a:pPr>
            <a:r>
              <a:rPr lang="en-US" sz="1200" b="1" spc="0">
                <a:solidFill>
                  <a:srgbClr val="FF0000"/>
                </a:solidFill>
                <a:latin typeface="Calibri" pitchFamily="2" panose="02020603050405020304"/>
              </a:rPr>
              <a:t>5 </a:t>
            </a:r>
          </a:p>
        </p:txBody>
      </p:sp>
      <p:sp>
        <p:nvSpPr>
          <p:cNvPr id="17" name=""/>
          <p:cNvSpPr/>
          <p:nvPr>
            <p:ph type="body" idx="10"/>
          </p:nvPr>
        </p:nvSpPr>
        <p:spPr>
          <a:xfrm>
            <a:off x="2313305" y="7641590"/>
            <a:ext cx="822960" cy="444500"/>
          </a:xfrm>
          <a:prstGeom prst="rect">
            <a:avLst/>
          </a:prstGeom>
          <a:solidFill>
            <a:srgbClr val="A8F8FF"/>
          </a:solidFill>
          <a:ln w="0" cmpd="sng">
            <a:noFill/>
            <a:prstDash val="solid"/>
          </a:ln>
        </p:spPr>
        <p:txBody>
          <a:bodyPr vert="horz" lIns="0" tIns="157480" rIns="0" bIns="0" anchor="t"/>
          <a:lstStyle/>
          <a:p>
            <a:pPr marL="91440" marR="0" indent="0" algn="l">
              <a:lnSpc>
                <a:spcPts val="1000"/>
              </a:lnSpc>
              <a:spcAft>
                <a:spcPts val="1195"/>
              </a:spcAft>
            </a:pPr>
            <a:r>
              <a:rPr lang="en-US" sz="1000" spc="-5">
                <a:solidFill>
                  <a:srgbClr val="000000"/>
                </a:solidFill>
                <a:latin typeface="Calibri" pitchFamily="2" panose="02020603050405020304"/>
              </a:rPr>
              <a:t>Paragraph 6 </a:t>
            </a:r>
          </a:p>
        </p:txBody>
      </p:sp>
      <p:sp>
        <p:nvSpPr>
          <p:cNvPr id="18" name=""/>
          <p:cNvSpPr/>
          <p:nvPr>
            <p:ph type="body" idx="10"/>
          </p:nvPr>
        </p:nvSpPr>
        <p:spPr>
          <a:xfrm>
            <a:off x="3191510" y="4349750"/>
            <a:ext cx="3200400" cy="514985"/>
          </a:xfrm>
          <a:prstGeom prst="rect">
            <a:avLst/>
          </a:prstGeom>
          <a:solidFill>
            <a:srgbClr val="FFDABD"/>
          </a:solidFill>
          <a:ln w="0" cmpd="sng">
            <a:noFill/>
            <a:prstDash val="solid"/>
          </a:ln>
        </p:spPr>
        <p:txBody>
          <a:bodyPr vert="horz" lIns="0" tIns="17780" rIns="0" bIns="0" anchor="t"/>
          <a:lstStyle/>
          <a:p>
            <a:pPr marL="45720" marR="0" indent="0" algn="l">
              <a:lnSpc>
                <a:spcPts val="1100"/>
              </a:lnSpc>
              <a:spcAft>
                <a:spcPts val="0"/>
              </a:spcAft>
            </a:pPr>
            <a:r>
              <a:rPr lang="en-US" sz="1100" b="1" spc="-10">
                <a:solidFill>
                  <a:srgbClr val="000000"/>
                </a:solidFill>
                <a:latin typeface="Calibri" pitchFamily="2" panose="02020603050405020304"/>
              </a:rPr>
              <a:t>Hook </a:t>
            </a:r>
          </a:p>
          <a:p>
            <a:pPr marL="45720" marR="0" indent="0" algn="l">
              <a:lnSpc>
                <a:spcPts val="1100"/>
              </a:lnSpc>
              <a:spcBef>
                <a:spcPts val="230"/>
              </a:spcBef>
              <a:spcAft>
                <a:spcPts val="0"/>
              </a:spcAft>
            </a:pPr>
            <a:r>
              <a:rPr lang="en-US" sz="1100" b="1" spc="0">
                <a:solidFill>
                  <a:srgbClr val="000000"/>
                </a:solidFill>
                <a:latin typeface="Calibri" pitchFamily="2" panose="02020603050405020304"/>
              </a:rPr>
              <a:t>Connecting/Background Information </a:t>
            </a:r>
          </a:p>
          <a:p>
            <a:pPr marL="45720" marR="0" indent="0" algn="l">
              <a:lnSpc>
                <a:spcPts val="1100"/>
              </a:lnSpc>
              <a:spcBef>
                <a:spcPts val="210"/>
              </a:spcBef>
              <a:spcAft>
                <a:spcPts val="110"/>
              </a:spcAft>
            </a:pPr>
            <a:r>
              <a:rPr lang="en-US" sz="1100" b="1" spc="0">
                <a:solidFill>
                  <a:srgbClr val="000000"/>
                </a:solidFill>
                <a:latin typeface="Calibri" pitchFamily="2" panose="02020603050405020304"/>
              </a:rPr>
              <a:t>Main idea Statement/Thesis Statement </a:t>
            </a:r>
          </a:p>
        </p:txBody>
      </p:sp>
      <p:sp>
        <p:nvSpPr>
          <p:cNvPr id="19" name=""/>
          <p:cNvSpPr/>
          <p:nvPr>
            <p:ph type="body" idx="10"/>
          </p:nvPr>
        </p:nvSpPr>
        <p:spPr>
          <a:xfrm>
            <a:off x="3191510" y="4919345"/>
            <a:ext cx="3200400" cy="527685"/>
          </a:xfrm>
          <a:prstGeom prst="rect">
            <a:avLst/>
          </a:prstGeom>
          <a:solidFill>
            <a:srgbClr val="FFDABD"/>
          </a:solidFill>
          <a:ln w="0" cmpd="sng">
            <a:noFill/>
            <a:prstDash val="solid"/>
          </a:ln>
        </p:spPr>
        <p:txBody>
          <a:bodyPr vert="horz" lIns="0" tIns="20955" rIns="0" bIns="0" anchor="t"/>
          <a:lstStyle/>
          <a:p>
            <a:pPr marL="45720" marR="0" indent="0" algn="ctr">
              <a:lnSpc>
                <a:spcPts val="1100"/>
              </a:lnSpc>
              <a:spcAft>
                <a:spcPts val="0"/>
              </a:spcAft>
            </a:pPr>
            <a:r>
              <a:rPr lang="en-US" sz="1100" b="1" spc="0">
                <a:solidFill>
                  <a:srgbClr val="000000"/>
                </a:solidFill>
                <a:latin typeface="Calibri" pitchFamily="2" panose="02020603050405020304"/>
              </a:rPr>
              <a:t>Support 1 (first reason) </a:t>
            </a:r>
          </a:p>
          <a:p>
            <a:pPr marL="137160" marR="0" indent="137160" algn="l">
              <a:lnSpc>
                <a:spcPts val="1200"/>
              </a:lnSpc>
              <a:spcBef>
                <a:spcPts val="205"/>
              </a:spcBef>
              <a:spcAft>
                <a:spcPts val="0"/>
              </a:spcAft>
              <a:buFont typeface="Symbol"/>
              <a:buChar char="·"/>
            </a:pPr>
            <a:r>
              <a:rPr lang="en-US" sz="1100" spc="0">
                <a:solidFill>
                  <a:srgbClr val="000000"/>
                </a:solidFill>
                <a:latin typeface="Calibri" pitchFamily="2" panose="02020603050405020304"/>
              </a:rPr>
              <a:t>Explanation, detail, example </a:t>
            </a:r>
          </a:p>
          <a:p>
            <a:pPr marL="137160" marR="0" indent="137160" algn="l">
              <a:lnSpc>
                <a:spcPts val="1200"/>
              </a:lnSpc>
              <a:spcBef>
                <a:spcPts val="225"/>
              </a:spcBef>
              <a:spcAft>
                <a:spcPts val="0"/>
              </a:spcAft>
              <a:buFont typeface="Symbol"/>
              <a:buChar char="·"/>
            </a:pPr>
            <a:r>
              <a:rPr lang="en-US" sz="1100" spc="0">
                <a:solidFill>
                  <a:srgbClr val="000000"/>
                </a:solidFill>
                <a:latin typeface="Calibri" pitchFamily="2" panose="02020603050405020304"/>
              </a:rPr>
              <a:t>Explanation, detail, example </a:t>
            </a:r>
          </a:p>
        </p:txBody>
      </p:sp>
      <p:sp>
        <p:nvSpPr>
          <p:cNvPr id="20" name=""/>
          <p:cNvSpPr/>
          <p:nvPr>
            <p:ph type="body" idx="10"/>
          </p:nvPr>
        </p:nvSpPr>
        <p:spPr>
          <a:xfrm>
            <a:off x="3191510" y="5501640"/>
            <a:ext cx="3200400" cy="530225"/>
          </a:xfrm>
          <a:prstGeom prst="rect">
            <a:avLst/>
          </a:prstGeom>
          <a:solidFill>
            <a:srgbClr val="FFDABD"/>
          </a:solidFill>
          <a:ln w="0" cmpd="sng">
            <a:noFill/>
            <a:prstDash val="solid"/>
          </a:ln>
        </p:spPr>
        <p:txBody>
          <a:bodyPr vert="horz" lIns="0" tIns="20955" rIns="0" bIns="0" anchor="t"/>
          <a:lstStyle/>
          <a:p>
            <a:pPr marL="45720" marR="0" indent="0" algn="l">
              <a:lnSpc>
                <a:spcPts val="1100"/>
              </a:lnSpc>
              <a:spcAft>
                <a:spcPts val="0"/>
              </a:spcAft>
            </a:pPr>
            <a:r>
              <a:rPr lang="en-US" sz="1100" b="1" spc="0">
                <a:solidFill>
                  <a:srgbClr val="000000"/>
                </a:solidFill>
                <a:latin typeface="Calibri" pitchFamily="2" panose="02020603050405020304"/>
              </a:rPr>
              <a:t>Support 2 (second reason) </a:t>
            </a:r>
          </a:p>
          <a:p>
            <a:pPr marL="137160" marR="0" indent="137160" algn="l">
              <a:lnSpc>
                <a:spcPts val="1200"/>
              </a:lnSpc>
              <a:spcBef>
                <a:spcPts val="225"/>
              </a:spcBef>
              <a:spcAft>
                <a:spcPts val="0"/>
              </a:spcAft>
              <a:buFont typeface="Symbol"/>
              <a:buChar char="·"/>
            </a:pPr>
            <a:r>
              <a:rPr lang="en-US" sz="1100" spc="0">
                <a:solidFill>
                  <a:srgbClr val="000000"/>
                </a:solidFill>
                <a:latin typeface="Calibri" pitchFamily="2" panose="02020603050405020304"/>
              </a:rPr>
              <a:t>Explanation, detail, example </a:t>
            </a:r>
          </a:p>
          <a:p>
            <a:pPr marL="137160" marR="0" indent="137160" algn="l">
              <a:lnSpc>
                <a:spcPts val="1200"/>
              </a:lnSpc>
              <a:spcBef>
                <a:spcPts val="205"/>
              </a:spcBef>
              <a:spcAft>
                <a:spcPts val="20"/>
              </a:spcAft>
              <a:buFont typeface="Symbol"/>
              <a:buChar char="·"/>
            </a:pPr>
            <a:r>
              <a:rPr lang="en-US" sz="1100" spc="0">
                <a:solidFill>
                  <a:srgbClr val="000000"/>
                </a:solidFill>
                <a:latin typeface="Calibri" pitchFamily="2" panose="02020603050405020304"/>
              </a:rPr>
              <a:t>Explanation, detail, example </a:t>
            </a:r>
          </a:p>
        </p:txBody>
      </p:sp>
      <p:sp>
        <p:nvSpPr>
          <p:cNvPr id="21" name=""/>
          <p:cNvSpPr/>
          <p:nvPr>
            <p:ph type="body" idx="10"/>
          </p:nvPr>
        </p:nvSpPr>
        <p:spPr>
          <a:xfrm>
            <a:off x="3191510" y="6087110"/>
            <a:ext cx="3200400" cy="527050"/>
          </a:xfrm>
          <a:prstGeom prst="rect">
            <a:avLst/>
          </a:prstGeom>
          <a:solidFill>
            <a:srgbClr val="FFDABD"/>
          </a:solidFill>
          <a:ln w="0" cmpd="sng">
            <a:noFill/>
            <a:prstDash val="solid"/>
          </a:ln>
        </p:spPr>
        <p:txBody>
          <a:bodyPr vert="horz" lIns="0" tIns="17780" rIns="0" bIns="0" anchor="t"/>
          <a:lstStyle/>
          <a:p>
            <a:pPr marL="45720" marR="0" indent="0" algn="ctr">
              <a:lnSpc>
                <a:spcPts val="1100"/>
              </a:lnSpc>
              <a:spcAft>
                <a:spcPts val="0"/>
              </a:spcAft>
            </a:pPr>
            <a:r>
              <a:rPr lang="en-US" sz="1100" b="1" spc="0">
                <a:solidFill>
                  <a:srgbClr val="000000"/>
                </a:solidFill>
                <a:latin typeface="Calibri" pitchFamily="2" panose="02020603050405020304"/>
              </a:rPr>
              <a:t>Support 3 (third reason) </a:t>
            </a:r>
          </a:p>
          <a:p>
            <a:pPr marL="137160" marR="0" indent="137160" algn="l">
              <a:lnSpc>
                <a:spcPts val="1200"/>
              </a:lnSpc>
              <a:spcBef>
                <a:spcPts val="225"/>
              </a:spcBef>
              <a:spcAft>
                <a:spcPts val="0"/>
              </a:spcAft>
              <a:buFont typeface="Symbol"/>
              <a:buChar char="·"/>
            </a:pPr>
            <a:r>
              <a:rPr lang="en-US" sz="1100" spc="0">
                <a:solidFill>
                  <a:srgbClr val="000000"/>
                </a:solidFill>
                <a:latin typeface="Calibri" pitchFamily="2" panose="02020603050405020304"/>
              </a:rPr>
              <a:t>Explanation, detail, example </a:t>
            </a:r>
          </a:p>
          <a:p>
            <a:pPr marL="137160" marR="0" indent="137160" algn="l">
              <a:lnSpc>
                <a:spcPts val="1200"/>
              </a:lnSpc>
              <a:spcBef>
                <a:spcPts val="225"/>
              </a:spcBef>
              <a:spcAft>
                <a:spcPts val="25"/>
              </a:spcAft>
              <a:buFont typeface="Symbol"/>
              <a:buChar char="·"/>
            </a:pPr>
            <a:r>
              <a:rPr lang="en-US" sz="1100" spc="0">
                <a:solidFill>
                  <a:srgbClr val="000000"/>
                </a:solidFill>
                <a:latin typeface="Calibri" pitchFamily="2" panose="02020603050405020304"/>
              </a:rPr>
              <a:t>Explanation, detail, example </a:t>
            </a:r>
          </a:p>
        </p:txBody>
      </p:sp>
      <p:sp>
        <p:nvSpPr>
          <p:cNvPr id="22" name=""/>
          <p:cNvSpPr/>
          <p:nvPr>
            <p:ph type="body" idx="10"/>
          </p:nvPr>
        </p:nvSpPr>
        <p:spPr>
          <a:xfrm>
            <a:off x="3191510" y="7641590"/>
            <a:ext cx="3200400" cy="444500"/>
          </a:xfrm>
          <a:prstGeom prst="rect">
            <a:avLst/>
          </a:prstGeom>
          <a:solidFill>
            <a:srgbClr val="FFDABD"/>
          </a:solidFill>
          <a:ln w="0" cmpd="sng">
            <a:noFill/>
            <a:prstDash val="solid"/>
          </a:ln>
        </p:spPr>
        <p:txBody>
          <a:bodyPr vert="horz" lIns="0" tIns="41910" rIns="0" bIns="0" anchor="t"/>
          <a:lstStyle/>
          <a:p>
            <a:pPr marL="45720" marR="365760" indent="0" algn="l">
              <a:lnSpc>
                <a:spcPts val="1300"/>
              </a:lnSpc>
              <a:spcAft>
                <a:spcPts val="455"/>
              </a:spcAft>
            </a:pPr>
            <a:r>
              <a:rPr lang="en-US" sz="1100" b="1" spc="-5">
                <a:solidFill>
                  <a:srgbClr val="000000"/>
                </a:solidFill>
                <a:latin typeface="Calibri" pitchFamily="2" panose="02020603050405020304"/>
              </a:rPr>
              <a:t>Repeat your thesis statement in different words Suggestion/Opinion/Prediction for the future </a:t>
            </a:r>
          </a:p>
        </p:txBody>
      </p:sp>
      <p:sp>
        <p:nvSpPr>
          <p:cNvPr id="25" name=""/>
          <p:cNvSpPr/>
          <p:nvPr>
            <p:ph type="body" idx="10"/>
          </p:nvPr>
        </p:nvSpPr>
        <p:spPr>
          <a:xfrm>
            <a:off x="3234055" y="6724015"/>
            <a:ext cx="1371600" cy="838200"/>
          </a:xfrm>
          <a:prstGeom prst="rect">
            <a:avLst/>
          </a:prstGeom>
          <a:noFill/>
          <a:ln w="0" cmpd="sng">
            <a:noFill/>
            <a:prstDash val="solid"/>
          </a:ln>
        </p:spPr>
        <p:txBody>
          <a:bodyPr vert="horz" lIns="0" tIns="0" rIns="0" bIns="0" anchor="t"/>
          <a:lstStyle/>
          <a:p>
            <a:pPr marL="0" marR="0" indent="0" algn="ctr">
              <a:lnSpc>
                <a:spcPts val="1000"/>
              </a:lnSpc>
              <a:spcAft>
                <a:spcPts val="0"/>
              </a:spcAft>
            </a:pPr>
            <a:r>
              <a:rPr lang="en-US" sz="1100" b="1" spc="0">
                <a:solidFill>
                  <a:srgbClr val="000000"/>
                </a:solidFill>
                <a:latin typeface="Calibri" pitchFamily="2" panose="02020603050405020304"/>
              </a:rPr>
              <a:t>Opposite Side </a:t>
            </a:r>
          </a:p>
          <a:p>
            <a:pPr marL="91440" marR="0" indent="137160" algn="l">
              <a:lnSpc>
                <a:spcPts val="1200"/>
              </a:lnSpc>
              <a:spcBef>
                <a:spcPts val="225"/>
              </a:spcBef>
              <a:spcAft>
                <a:spcPts val="0"/>
              </a:spcAft>
              <a:buFont typeface="Symbol"/>
              <a:buChar char="·"/>
            </a:pPr>
            <a:r>
              <a:rPr lang="en-US" sz="1100" spc="-20">
                <a:solidFill>
                  <a:srgbClr val="000000"/>
                </a:solidFill>
                <a:latin typeface="Calibri" pitchFamily="2" panose="02020603050405020304"/>
              </a:rPr>
              <a:t>Counterargument 1 </a:t>
            </a:r>
          </a:p>
          <a:p>
            <a:pPr marL="91440" marR="0" indent="137160" algn="l">
              <a:lnSpc>
                <a:spcPts val="1200"/>
              </a:lnSpc>
              <a:spcBef>
                <a:spcPts val="225"/>
              </a:spcBef>
              <a:spcAft>
                <a:spcPts val="0"/>
              </a:spcAft>
              <a:buFont typeface="Symbol"/>
              <a:buChar char="·"/>
            </a:pPr>
            <a:r>
              <a:rPr lang="en-US" sz="1100" spc="-40">
                <a:solidFill>
                  <a:srgbClr val="000000"/>
                </a:solidFill>
                <a:latin typeface="Calibri" pitchFamily="2" panose="02020603050405020304"/>
              </a:rPr>
              <a:t>Refutation</a:t>
            </a:r>
            <a:r>
              <a:rPr lang="en-US" sz="1100" spc="-40">
                <a:solidFill>
                  <a:srgbClr val="FF0000"/>
                </a:solidFill>
                <a:latin typeface="Calibri" pitchFamily="2" panose="02020603050405020304"/>
              </a:rPr>
              <a:t> (ATTACK) </a:t>
            </a:r>
          </a:p>
          <a:p>
            <a:pPr marL="91440" marR="0" indent="137160" algn="l">
              <a:lnSpc>
                <a:spcPts val="1200"/>
              </a:lnSpc>
              <a:spcBef>
                <a:spcPts val="215"/>
              </a:spcBef>
              <a:spcAft>
                <a:spcPts val="0"/>
              </a:spcAft>
              <a:buFont typeface="Symbol"/>
              <a:buChar char="·"/>
            </a:pPr>
            <a:r>
              <a:rPr lang="en-US" sz="1100" spc="-20">
                <a:solidFill>
                  <a:srgbClr val="000000"/>
                </a:solidFill>
                <a:latin typeface="Calibri" pitchFamily="2" panose="02020603050405020304"/>
              </a:rPr>
              <a:t>Counterargument 2 </a:t>
            </a:r>
          </a:p>
          <a:p>
            <a:pPr marL="91440" marR="0" indent="137160" algn="l">
              <a:lnSpc>
                <a:spcPts val="1300"/>
              </a:lnSpc>
              <a:spcBef>
                <a:spcPts val="50"/>
              </a:spcBef>
              <a:spcAft>
                <a:spcPts val="0"/>
              </a:spcAft>
              <a:buFont typeface="Symbol"/>
              <a:buChar char="·"/>
            </a:pPr>
            <a:r>
              <a:rPr lang="en-US" sz="1100" spc="-40">
                <a:solidFill>
                  <a:srgbClr val="000000"/>
                </a:solidFill>
                <a:latin typeface="Calibri" pitchFamily="2" panose="02020603050405020304"/>
              </a:rPr>
              <a:t>Refutation</a:t>
            </a:r>
            <a:r>
              <a:rPr lang="en-US" sz="1100" spc="-40">
                <a:solidFill>
                  <a:srgbClr val="FF0000"/>
                </a:solidFill>
                <a:latin typeface="Calibri" pitchFamily="2" panose="02020603050405020304"/>
              </a:rPr>
              <a:t> (ATTACK) </a:t>
            </a:r>
          </a:p>
        </p:txBody>
      </p:sp>
      <p:sp>
        <p:nvSpPr>
          <p:cNvPr id="26" name=""/>
          <p:cNvSpPr/>
          <p:nvPr>
            <p:ph type="body" idx="10"/>
          </p:nvPr>
        </p:nvSpPr>
        <p:spPr>
          <a:xfrm>
            <a:off x="460375" y="8389620"/>
            <a:ext cx="6629400" cy="1998980"/>
          </a:xfrm>
          <a:prstGeom prst="rect">
            <a:avLst/>
          </a:prstGeom>
          <a:noFill/>
          <a:ln w="0" cmpd="sng">
            <a:noFill/>
            <a:prstDash val="solid"/>
          </a:ln>
        </p:spPr>
        <p:txBody>
          <a:bodyPr vert="horz" lIns="0" tIns="21590" rIns="0" bIns="0" anchor="t"/>
          <a:lstStyle/>
          <a:p>
            <a:pPr marL="0" marR="0" indent="0" algn="l">
              <a:lnSpc>
                <a:spcPts val="1600"/>
              </a:lnSpc>
              <a:spcAft>
                <a:spcPts val="0"/>
              </a:spcAft>
            </a:pPr>
            <a:r>
              <a:rPr lang="en-US" sz="1600" b="1" spc="0">
                <a:solidFill>
                  <a:srgbClr val="4471C4"/>
                </a:solidFill>
                <a:latin typeface="Calibri" pitchFamily="2" panose="02020603050405020304"/>
              </a:rPr>
              <a:t>Studying an Argumentative Essay </a:t>
            </a:r>
          </a:p>
          <a:p>
            <a:pPr marL="274320" marR="91440" indent="0" algn="l">
              <a:lnSpc>
                <a:spcPts val="1300"/>
              </a:lnSpc>
              <a:spcBef>
                <a:spcPts val="70"/>
              </a:spcBef>
              <a:spcAft>
                <a:spcPts val="0"/>
              </a:spcAft>
            </a:pPr>
            <a:r>
              <a:rPr lang="en-US" sz="1100" spc="0">
                <a:solidFill>
                  <a:srgbClr val="000000"/>
                </a:solidFill>
                <a:latin typeface="Calibri" pitchFamily="2" panose="02020603050405020304"/>
              </a:rPr>
              <a:t>The following essay argues for the use of school uniforms. Discuss the Preview Questions with the class. Then read the example essay and answer the questions that follow. </a:t>
            </a:r>
          </a:p>
          <a:p>
            <a:pPr marL="0" marR="0" indent="0" algn="l">
              <a:lnSpc>
                <a:spcPts val="1100"/>
              </a:lnSpc>
              <a:spcBef>
                <a:spcPts val="1535"/>
              </a:spcBef>
              <a:spcAft>
                <a:spcPts val="0"/>
              </a:spcAft>
            </a:pPr>
            <a:r>
              <a:rPr lang="en-US" sz="1100" b="1" i="1" spc="0">
                <a:solidFill>
                  <a:srgbClr val="000000"/>
                </a:solidFill>
                <a:latin typeface="Calibri" pitchFamily="2" panose="02020603050405020304"/>
              </a:rPr>
              <a:t>Preview Questions </a:t>
            </a:r>
          </a:p>
          <a:p>
            <a:pPr marL="457200" marR="0" indent="182880" algn="l">
              <a:lnSpc>
                <a:spcPts val="1100"/>
              </a:lnSpc>
              <a:spcBef>
                <a:spcPts val="285"/>
              </a:spcBef>
              <a:spcAft>
                <a:spcPts val="0"/>
              </a:spcAft>
              <a:buFont typeface="Calibri"/>
              <a:buAutoNum startAt="1" type="arabicPeriod"/>
            </a:pPr>
            <a:r>
              <a:rPr lang="en-US" sz="1100" spc="0">
                <a:solidFill>
                  <a:srgbClr val="000000"/>
                </a:solidFill>
                <a:latin typeface="Calibri" pitchFamily="2" panose="02020603050405020304"/>
              </a:rPr>
              <a:t>Did you wear a uniform when you went to school? </a:t>
            </a:r>
          </a:p>
          <a:p>
            <a:pPr marL="457200" marR="640080" indent="182880" algn="l">
              <a:lnSpc>
                <a:spcPts val="1300"/>
              </a:lnSpc>
              <a:spcBef>
                <a:spcPts val="980"/>
              </a:spcBef>
              <a:spcAft>
                <a:spcPts val="0"/>
              </a:spcAft>
              <a:buFont typeface="Calibri"/>
              <a:buAutoNum type="arabicPeriod"/>
            </a:pPr>
            <a:r>
              <a:rPr lang="en-US" sz="1100" spc="0">
                <a:solidFill>
                  <a:srgbClr val="000000"/>
                </a:solidFill>
                <a:latin typeface="Calibri" pitchFamily="2" panose="02020603050405020304"/>
              </a:rPr>
              <a:t>Some people believe that children are too materialistic these days. For example, they may be too interested in wearing expensive brand name clothes. What is your opinion? </a:t>
            </a:r>
          </a:p>
          <a:p>
            <a:pPr marL="0" marR="0" indent="0" algn="l">
              <a:lnSpc>
                <a:spcPts val="1300"/>
              </a:lnSpc>
              <a:spcBef>
                <a:spcPts val="1945"/>
              </a:spcBef>
              <a:spcAft>
                <a:spcPts val="205"/>
              </a:spcAft>
              <a:tabLst>
                <a:tab algn="r" pos="658368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1 </a:t>
            </a:r>
          </a:p>
        </p:txBody>
      </p:sp>
    </p:spTree>
  </p:cSld>
  <p:clrMapOvr>
    <a:masterClrMapping/>
  </p:clrMapOvr>
</p:sld>
</file>

<file path=ppt/slides/slide2.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1310005" y="635000"/>
            <a:ext cx="3200400" cy="426720"/>
          </a:xfrm>
          <a:prstGeom prst="rect">
            <a:avLst/>
          </a:prstGeom>
          <a:noFill/>
          <a:ln w="0" cmpd="sng">
            <a:noFill/>
            <a:prstDash val="solid"/>
          </a:ln>
        </p:spPr>
        <p:txBody>
          <a:bodyPr vert="horz" lIns="0" tIns="4445" rIns="0" bIns="0" anchor="t"/>
          <a:lstStyle/>
          <a:p>
            <a:pPr marL="0" marR="0" indent="0" algn="ctr">
              <a:lnSpc>
                <a:spcPts val="1400"/>
              </a:lnSpc>
              <a:spcAft>
                <a:spcPts val="1935"/>
              </a:spcAft>
            </a:pPr>
            <a:r>
              <a:rPr lang="en-US" sz="1200" spc="114">
                <a:solidFill>
                  <a:srgbClr val="000000"/>
                </a:solidFill>
                <a:latin typeface="Times New Roman" pitchFamily="1" panose="02020603050405020304"/>
              </a:rPr>
              <a:t>The School Uniform Question </a:t>
            </a:r>
          </a:p>
        </p:txBody>
      </p:sp>
      <p:sp>
        <p:nvSpPr>
          <p:cNvPr id="3" name=""/>
          <p:cNvSpPr/>
          <p:nvPr>
            <p:ph type="body" idx="10"/>
          </p:nvPr>
        </p:nvSpPr>
        <p:spPr>
          <a:xfrm>
            <a:off x="5514340" y="636270"/>
            <a:ext cx="1206500" cy="4037965"/>
          </a:xfrm>
          <a:prstGeom prst="rect">
            <a:avLst/>
          </a:prstGeom>
          <a:noFill/>
          <a:ln w="0" cmpd="sng">
            <a:noFill/>
            <a:prstDash val="solid"/>
          </a:ln>
        </p:spPr>
        <p:txBody>
          <a:bodyPr vert="horz" lIns="0" tIns="434340" rIns="0" bIns="0" anchor="t"/>
          <a:lstStyle/>
          <a:p>
            <a:pPr marL="91440" marR="0" indent="0" algn="l">
              <a:lnSpc>
                <a:spcPts val="1200"/>
              </a:lnSpc>
              <a:spcAft>
                <a:spcPts val="0"/>
              </a:spcAft>
            </a:pPr>
            <a:r>
              <a:rPr lang="en-US" sz="900" spc="0">
                <a:solidFill>
                  <a:srgbClr val="000000"/>
                </a:solidFill>
                <a:latin typeface="Tahoma" pitchFamily="2" panose="02020603050405020304"/>
              </a:rPr>
              <a:t>a </a:t>
            </a:r>
            <a:r>
              <a:rPr lang="en-US" sz="900" b="1" spc="0">
                <a:solidFill>
                  <a:srgbClr val="000000"/>
                </a:solidFill>
                <a:latin typeface="Tahoma" pitchFamily="2" panose="02020603050405020304"/>
              </a:rPr>
              <a:t>fundamental: </a:t>
            </a:r>
            <a:r>
              <a:rPr lang="en-US" sz="900" spc="0">
                <a:solidFill>
                  <a:srgbClr val="000000"/>
                </a:solidFill>
                <a:latin typeface="Tahoma" pitchFamily="2" panose="02020603050405020304"/>
              </a:rPr>
              <a:t>essential, basic </a:t>
            </a:r>
          </a:p>
          <a:p>
            <a:pPr marL="91440" marR="0" indent="0" algn="l">
              <a:lnSpc>
                <a:spcPts val="1200"/>
              </a:lnSpc>
              <a:spcBef>
                <a:spcPts val="1680"/>
              </a:spcBef>
              <a:spcAft>
                <a:spcPts val="0"/>
              </a:spcAft>
            </a:pPr>
            <a:r>
              <a:rPr lang="en-US" sz="900" b="1" spc="0">
                <a:solidFill>
                  <a:srgbClr val="000000"/>
                </a:solidFill>
                <a:latin typeface="Tahoma" pitchFamily="2" panose="02020603050405020304"/>
              </a:rPr>
              <a:t>a public school: </a:t>
            </a:r>
            <a:r>
              <a:rPr lang="en-US" sz="900" spc="0">
                <a:solidFill>
                  <a:srgbClr val="000000"/>
                </a:solidFill>
                <a:latin typeface="Tahoma" pitchFamily="2" panose="02020603050405020304"/>
              </a:rPr>
              <a:t>a </a:t>
            </a:r>
            <a:r>
              <a:rPr lang="en-US" sz="900" spc="0">
                <a:solidFill>
                  <a:srgbClr val="000000"/>
                </a:solidFill>
                <a:latin typeface="Tahoma" pitchFamily="2" panose="02020603050405020304"/>
              </a:rPr>
              <a:t>school run by the </a:t>
            </a:r>
            <a:r>
              <a:rPr lang="en-US" sz="900" spc="0">
                <a:solidFill>
                  <a:srgbClr val="000000"/>
                </a:solidFill>
                <a:latin typeface="Tahoma" pitchFamily="2" panose="02020603050405020304"/>
              </a:rPr>
              <a:t>state government </a:t>
            </a:r>
            <a:r>
              <a:rPr lang="en-US" sz="900" spc="0">
                <a:solidFill>
                  <a:srgbClr val="000000"/>
                </a:solidFill>
                <a:latin typeface="Tahoma" pitchFamily="2" panose="02020603050405020304"/>
              </a:rPr>
              <a:t>and paid for by taxes </a:t>
            </a:r>
          </a:p>
        </p:txBody>
      </p:sp>
      <p:sp>
        <p:nvSpPr>
          <p:cNvPr id="4" name=""/>
          <p:cNvSpPr/>
          <p:nvPr>
            <p:ph type="body" idx="10"/>
          </p:nvPr>
        </p:nvSpPr>
        <p:spPr>
          <a:xfrm>
            <a:off x="5384800" y="4674235"/>
            <a:ext cx="1336040" cy="4839335"/>
          </a:xfrm>
          <a:prstGeom prst="rect">
            <a:avLst/>
          </a:prstGeom>
          <a:noFill/>
          <a:ln w="0" cmpd="sng">
            <a:noFill/>
            <a:prstDash val="solid"/>
          </a:ln>
        </p:spPr>
        <p:txBody>
          <a:bodyPr vert="horz" lIns="0" tIns="0" rIns="0" bIns="0" anchor="t"/>
          <a:lstStyle/>
          <a:p>
            <a:pPr marL="228600" marR="0" indent="0" algn="l">
              <a:lnSpc>
                <a:spcPts val="1100"/>
              </a:lnSpc>
              <a:spcAft>
                <a:spcPts val="0"/>
              </a:spcAft>
            </a:pPr>
            <a:r>
              <a:rPr lang="en-US" sz="900" b="1" spc="0">
                <a:solidFill>
                  <a:srgbClr val="000000"/>
                </a:solidFill>
                <a:latin typeface="Tahoma" pitchFamily="2" panose="02020603050405020304"/>
              </a:rPr>
              <a:t>truancy: </a:t>
            </a:r>
            <a:r>
              <a:rPr lang="en-US" sz="900" spc="0">
                <a:solidFill>
                  <a:srgbClr val="000000"/>
                </a:solidFill>
                <a:latin typeface="Tahoma" pitchFamily="2" panose="02020603050405020304"/>
              </a:rPr>
              <a:t>absence </a:t>
            </a:r>
            <a:r>
              <a:rPr lang="en-US" sz="900" spc="0">
                <a:solidFill>
                  <a:srgbClr val="000000"/>
                </a:solidFill>
                <a:latin typeface="Tahoma" pitchFamily="2" panose="02020603050405020304"/>
              </a:rPr>
              <a:t>without permission </a:t>
            </a:r>
          </a:p>
          <a:p>
            <a:pPr marL="91440" marR="0" indent="0" algn="l">
              <a:lnSpc>
                <a:spcPts val="1300"/>
              </a:lnSpc>
              <a:spcBef>
                <a:spcPts val="8120"/>
              </a:spcBef>
              <a:spcAft>
                <a:spcPts val="0"/>
              </a:spcAft>
            </a:pPr>
            <a:r>
              <a:rPr lang="en-US" sz="900" spc="15">
                <a:solidFill>
                  <a:srgbClr val="000000"/>
                </a:solidFill>
                <a:latin typeface="Tahoma" pitchFamily="2" panose="02020603050405020304"/>
              </a:rPr>
              <a:t>well-off: vtea thy </a:t>
            </a:r>
          </a:p>
          <a:p>
            <a:pPr marL="228600" marR="0" indent="0" algn="l">
              <a:lnSpc>
                <a:spcPts val="1200"/>
              </a:lnSpc>
              <a:spcBef>
                <a:spcPts val="1445"/>
              </a:spcBef>
              <a:spcAft>
                <a:spcPts val="0"/>
              </a:spcAft>
            </a:pPr>
            <a:r>
              <a:rPr lang="en-US" sz="900" spc="0">
                <a:solidFill>
                  <a:srgbClr val="000000"/>
                </a:solidFill>
                <a:latin typeface="Tahoma" pitchFamily="2" panose="02020603050405020304"/>
              </a:rPr>
              <a:t>to implement: to :xi', </a:t>
            </a:r>
            <a:r>
              <a:rPr lang="en-US" sz="900" spc="0">
                <a:solidFill>
                  <a:srgbClr val="000000"/>
                </a:solidFill>
                <a:latin typeface="Tahoma" pitchFamily="2" panose="02020603050405020304"/>
              </a:rPr>
              <a:t>into eirec: </a:t>
            </a:r>
          </a:p>
          <a:p>
            <a:pPr marL="228600" marR="0" indent="0" algn="l">
              <a:lnSpc>
                <a:spcPts val="1200"/>
              </a:lnSpc>
              <a:spcBef>
                <a:spcPts val="8290"/>
              </a:spcBef>
              <a:spcAft>
                <a:spcPts val="12045"/>
              </a:spcAft>
            </a:pPr>
            <a:r>
              <a:rPr lang="en-US" sz="900" b="1" spc="0">
                <a:solidFill>
                  <a:srgbClr val="000000"/>
                </a:solidFill>
                <a:latin typeface="Tahoma" pitchFamily="2" panose="02020603050405020304"/>
              </a:rPr>
              <a:t>to flaunt: </a:t>
            </a:r>
            <a:r>
              <a:rPr lang="en-US" sz="900" spc="0">
                <a:solidFill>
                  <a:srgbClr val="000000"/>
                </a:solidFill>
                <a:latin typeface="Tahoma" pitchFamily="2" panose="02020603050405020304"/>
              </a:rPr>
              <a:t>to show off, </a:t>
            </a:r>
            <a:r>
              <a:rPr lang="en-US" sz="900" spc="0">
                <a:solidFill>
                  <a:srgbClr val="000000"/>
                </a:solidFill>
                <a:latin typeface="Tahoma" pitchFamily="2" panose="02020603050405020304"/>
              </a:rPr>
              <a:t>display </a:t>
            </a:r>
          </a:p>
        </p:txBody>
      </p:sp>
      <p:sp>
        <p:nvSpPr>
          <p:cNvPr id="5" name=""/>
          <p:cNvSpPr/>
          <p:nvPr>
            <p:ph type="body" idx="10"/>
          </p:nvPr>
        </p:nvSpPr>
        <p:spPr>
          <a:xfrm>
            <a:off x="605155" y="1061720"/>
            <a:ext cx="4597400" cy="9158605"/>
          </a:xfrm>
          <a:prstGeom prst="rect">
            <a:avLst/>
          </a:prstGeom>
          <a:noFill/>
          <a:ln w="0" cmpd="sng">
            <a:noFill/>
            <a:prstDash val="solid"/>
          </a:ln>
        </p:spPr>
        <p:txBody>
          <a:bodyPr vert="horz" lIns="0" tIns="6985" rIns="0" bIns="0" anchor="t"/>
          <a:lstStyle/>
          <a:p>
            <a:pPr marL="228600" marR="45720" indent="0" algn="l">
              <a:lnSpc>
                <a:spcPts val="1400"/>
              </a:lnSpc>
              <a:spcAft>
                <a:spcPts val="0"/>
              </a:spcAft>
              <a:tabLst>
                <a:tab algn="l" pos="640080"/>
              </a:tabLst>
            </a:pPr>
            <a:r>
              <a:rPr lang="en-US" sz="1200" spc="-20">
                <a:solidFill>
                  <a:srgbClr val="000000"/>
                </a:solidFill>
                <a:latin typeface="Times New Roman" pitchFamily="1" panose="02020603050405020304"/>
              </a:rPr>
              <a:t>1 </a:t>
            </a:r>
            <a:r>
              <a:rPr lang="en-US" sz="1200" spc="-20">
                <a:solidFill>
                  <a:srgbClr val="000000"/>
                </a:solidFill>
                <a:latin typeface="Times New Roman" pitchFamily="1" panose="02020603050405020304"/>
              </a:rPr>
              <a:t>Individualism is a </a:t>
            </a:r>
            <a:r>
              <a:rPr lang="en-US" sz="1200" b="1" spc="-20">
                <a:solidFill>
                  <a:srgbClr val="000000"/>
                </a:solidFill>
                <a:latin typeface="Times New Roman" pitchFamily="1" panose="02020603050405020304"/>
              </a:rPr>
              <a:t>fundamental </a:t>
            </a:r>
            <a:r>
              <a:rPr lang="en-US" sz="1200" spc="-20">
                <a:solidFill>
                  <a:srgbClr val="000000"/>
                </a:solidFill>
                <a:latin typeface="Times New Roman" pitchFamily="1" panose="02020603050405020304"/>
              </a:rPr>
              <a:t>part of society in many countries. Most people believe in the right to express their own opinion without fear of punishment. This value, however, is coming under fire in an unlikely place—the </a:t>
            </a:r>
            <a:r>
              <a:rPr lang="en-US" sz="1200" b="1" spc="-20">
                <a:solidFill>
                  <a:srgbClr val="000000"/>
                </a:solidFill>
                <a:latin typeface="Times New Roman" pitchFamily="1" panose="02020603050405020304"/>
              </a:rPr>
              <a:t>public school </a:t>
            </a:r>
            <a:r>
              <a:rPr lang="en-US" sz="1200" spc="-20">
                <a:solidFill>
                  <a:srgbClr val="000000"/>
                </a:solidFill>
                <a:latin typeface="Times New Roman" pitchFamily="1" panose="02020603050405020304"/>
              </a:rPr>
              <a:t>classroom. The issue is school uniforms. Should public school students be allowed to make individual decisions about clothing, or should all students be required to wear a uniform? School uniforms are the better choice for three reasons. </a:t>
            </a:r>
          </a:p>
          <a:p>
            <a:pPr marL="228600" marR="228600" indent="0" algn="l">
              <a:lnSpc>
                <a:spcPts val="1400"/>
              </a:lnSpc>
              <a:spcBef>
                <a:spcPts val="940"/>
              </a:spcBef>
              <a:spcAft>
                <a:spcPts val="0"/>
              </a:spcAft>
              <a:tabLst>
                <a:tab algn="l" pos="640080"/>
              </a:tabLst>
            </a:pPr>
            <a:r>
              <a:rPr lang="en-US" sz="1200" b="1" spc="-20">
                <a:solidFill>
                  <a:srgbClr val="000000"/>
                </a:solidFill>
                <a:latin typeface="Times New Roman" pitchFamily="1" panose="02020603050405020304"/>
              </a:rPr>
              <a:t>2 </a:t>
            </a:r>
            <a:r>
              <a:rPr lang="en-US" sz="1200" spc="-20">
                <a:solidFill>
                  <a:srgbClr val="000000"/>
                </a:solidFill>
                <a:latin typeface="Times New Roman" pitchFamily="1" panose="02020603050405020304"/>
              </a:rPr>
              <a:t>First, wearing school uniforms would help make students' lives simpler. They would no longer have to decide what to wear every morning, sometimes trying on outfit after outfit in an effort to choose. Uniforms would not only save time but also would eliminate the stress often associated with this chore. </a:t>
            </a:r>
          </a:p>
          <a:p>
            <a:pPr marL="228600" marR="45720" indent="0" algn="l">
              <a:lnSpc>
                <a:spcPts val="1400"/>
              </a:lnSpc>
              <a:spcBef>
                <a:spcPts val="965"/>
              </a:spcBef>
              <a:spcAft>
                <a:spcPts val="0"/>
              </a:spcAft>
              <a:tabLst>
                <a:tab algn="l" pos="640080"/>
              </a:tabLst>
            </a:pPr>
            <a:r>
              <a:rPr lang="en-US" sz="1200" spc="-20">
                <a:solidFill>
                  <a:srgbClr val="000000"/>
                </a:solidFill>
                <a:latin typeface="Times New Roman" pitchFamily="1" panose="02020603050405020304"/>
              </a:rPr>
              <a:t>3 </a:t>
            </a:r>
            <a:r>
              <a:rPr lang="en-US" sz="1200" spc="-20">
                <a:solidFill>
                  <a:srgbClr val="000000"/>
                </a:solidFill>
                <a:latin typeface="Times New Roman" pitchFamily="1" panose="02020603050405020304"/>
              </a:rPr>
              <a:t>Second, school uniforms influence students to act responsibly in groups and as individuals. Uniforms give students the message that school is a special place for learning. In addition, uniforms create a feeling of unity </a:t>
            </a:r>
            <a:r>
              <a:rPr lang="en-US" sz="900" spc="-20">
                <a:solidFill>
                  <a:srgbClr val="000000"/>
                </a:solidFill>
                <a:latin typeface="Tahoma" pitchFamily="2" panose="02020603050405020304"/>
              </a:rPr>
              <a:t>among </a:t>
            </a:r>
            <a:r>
              <a:rPr lang="en-US" sz="1200" spc="-20">
                <a:solidFill>
                  <a:srgbClr val="000000"/>
                </a:solidFill>
                <a:latin typeface="Times New Roman" pitchFamily="1" panose="02020603050405020304"/>
              </a:rPr>
              <a:t>students. For example, when students do something as a group, such as attend meetings in the auditorium or eat lunch in the cafeteria, the fact that they all wear the same uniform gives them a sense of community. Even more important, statistics show the positive effects that school uniforms have on violence and </a:t>
            </a:r>
            <a:r>
              <a:rPr lang="en-US" sz="1200" b="1" spc="-20">
                <a:solidFill>
                  <a:srgbClr val="000000"/>
                </a:solidFill>
                <a:latin typeface="Times New Roman" pitchFamily="1" panose="02020603050405020304"/>
              </a:rPr>
              <a:t>truancy. </a:t>
            </a:r>
            <a:r>
              <a:rPr lang="en-US" sz="1200" spc="-20">
                <a:solidFill>
                  <a:srgbClr val="000000"/>
                </a:solidFill>
                <a:latin typeface="Times New Roman" pitchFamily="1" panose="02020603050405020304"/>
              </a:rPr>
              <a:t>According to a recent survey in a large school district in Florida, incidents of school violence dropped by </a:t>
            </a:r>
            <a:r>
              <a:rPr lang="en-US" sz="1200" spc="-20">
                <a:solidFill>
                  <a:srgbClr val="000000"/>
                </a:solidFill>
                <a:latin typeface="Times New Roman" pitchFamily="1" panose="02020603050405020304"/>
              </a:rPr>
              <a:t>50 </a:t>
            </a:r>
            <a:r>
              <a:rPr lang="en-US" sz="1200" spc="-20">
                <a:solidFill>
                  <a:srgbClr val="000000"/>
                </a:solidFill>
                <a:latin typeface="Times New Roman" pitchFamily="1" panose="02020603050405020304"/>
              </a:rPr>
              <a:t>percent, attendance and test scores improved, and student suspensions declined approximately 30 percent after school uniforms were introduced. </a:t>
            </a:r>
          </a:p>
          <a:p>
            <a:pPr marL="228600" marR="45720" indent="0" algn="l">
              <a:lnSpc>
                <a:spcPts val="1400"/>
              </a:lnSpc>
              <a:spcBef>
                <a:spcPts val="910"/>
              </a:spcBef>
              <a:spcAft>
                <a:spcPts val="0"/>
              </a:spcAft>
              <a:tabLst>
                <a:tab algn="l" pos="640080"/>
              </a:tabLst>
            </a:pPr>
            <a:r>
              <a:rPr lang="en-US" sz="1200" spc="-20">
                <a:solidFill>
                  <a:srgbClr val="000000"/>
                </a:solidFill>
                <a:latin typeface="Times New Roman" pitchFamily="1" panose="02020603050405020304"/>
              </a:rPr>
              <a:t>4 </a:t>
            </a:r>
            <a:r>
              <a:rPr lang="en-US" sz="1200" spc="-20">
                <a:solidFill>
                  <a:srgbClr val="000000"/>
                </a:solidFill>
                <a:latin typeface="Times New Roman" pitchFamily="1" panose="02020603050405020304"/>
              </a:rPr>
              <a:t>Finally, school uniforms would help make all the students feel equal. Students' standards of living differ greatly from family to family, and some people are </a:t>
            </a:r>
            <a:r>
              <a:rPr lang="en-US" sz="1200" b="1" spc="-20">
                <a:solidFill>
                  <a:srgbClr val="000000"/>
                </a:solidFill>
                <a:latin typeface="Times New Roman" pitchFamily="1" panose="02020603050405020304"/>
              </a:rPr>
              <a:t>well-off </a:t>
            </a:r>
            <a:r>
              <a:rPr lang="en-US" sz="1200" spc="-20">
                <a:solidFill>
                  <a:srgbClr val="000000"/>
                </a:solidFill>
                <a:latin typeface="Times New Roman" pitchFamily="1" panose="02020603050405020304"/>
              </a:rPr>
              <a:t>while others are not. People sometimes forget that school is a place to get an education, not to promote a "fashion show." </a:t>
            </a:r>
            <a:r>
              <a:rPr lang="en-US" sz="1200" b="1" spc="-20">
                <a:solidFill>
                  <a:srgbClr val="000000"/>
                </a:solidFill>
                <a:latin typeface="Times New Roman" pitchFamily="1" panose="02020603050405020304"/>
              </a:rPr>
              <a:t>Implementing </a:t>
            </a:r>
            <a:r>
              <a:rPr lang="en-US" sz="1200" spc="-20">
                <a:solidFill>
                  <a:srgbClr val="000000"/>
                </a:solidFill>
                <a:latin typeface="Times New Roman" pitchFamily="1" panose="02020603050405020304"/>
              </a:rPr>
              <a:t>mandatory school uniforms would make all the students look the same regardless of their financial status. School uniforms would promote pride and help to raise the self-esteem of students who cannot afford to wear expensive clothing. </a:t>
            </a:r>
          </a:p>
          <a:p>
            <a:pPr marL="228600" marR="45720" indent="0" algn="l">
              <a:lnSpc>
                <a:spcPts val="1400"/>
              </a:lnSpc>
              <a:spcBef>
                <a:spcPts val="945"/>
              </a:spcBef>
              <a:spcAft>
                <a:spcPts val="0"/>
              </a:spcAft>
              <a:tabLst>
                <a:tab algn="l" pos="640080"/>
              </a:tabLst>
            </a:pPr>
            <a:r>
              <a:rPr lang="en-US" sz="1200" b="1" spc="-15">
                <a:solidFill>
                  <a:srgbClr val="000000"/>
                </a:solidFill>
                <a:latin typeface="Times New Roman" pitchFamily="1" panose="02020603050405020304"/>
              </a:rPr>
              <a:t>5 </a:t>
            </a:r>
            <a:r>
              <a:rPr lang="en-US" sz="1200" spc="-15">
                <a:solidFill>
                  <a:srgbClr val="000000"/>
                </a:solidFill>
                <a:latin typeface="Times New Roman" pitchFamily="1" panose="02020603050405020304"/>
              </a:rPr>
              <a:t>Opponents of mandatory uniforms say that students who wear school uniforms cannot express their individuality This point has some merit on the surface. However, as stated previously, school is a place to learn, not to </a:t>
            </a:r>
            <a:r>
              <a:rPr lang="en-US" sz="1200" b="1" spc="-15">
                <a:solidFill>
                  <a:srgbClr val="000000"/>
                </a:solidFill>
                <a:latin typeface="Times New Roman" pitchFamily="1" panose="02020603050405020304"/>
              </a:rPr>
              <a:t>flaunt </a:t>
            </a:r>
            <a:r>
              <a:rPr lang="en-US" sz="1200" spc="-15">
                <a:solidFill>
                  <a:srgbClr val="000000"/>
                </a:solidFill>
                <a:latin typeface="Times New Roman" pitchFamily="1" panose="02020603050405020304"/>
              </a:rPr>
              <a:t>wealth and fashion. Society must decide if individual expression through clothing is more valuable than improved educational performance. It is important to remember that school uniforms would be worn only during school hours. Students can express their individuality in the way that they dress outside of the classroom. </a:t>
            </a:r>
          </a:p>
          <a:p>
            <a:pPr marL="228600" marR="45720" indent="0" algn="l">
              <a:lnSpc>
                <a:spcPts val="1400"/>
              </a:lnSpc>
              <a:spcBef>
                <a:spcPts val="980"/>
              </a:spcBef>
              <a:spcAft>
                <a:spcPts val="5165"/>
              </a:spcAft>
              <a:tabLst>
                <a:tab algn="l" pos="640080"/>
              </a:tabLst>
            </a:pPr>
            <a:r>
              <a:rPr lang="en-US" sz="1200" b="1" spc="0">
                <a:solidFill>
                  <a:srgbClr val="000000"/>
                </a:solidFill>
                <a:latin typeface="Times New Roman" pitchFamily="1" panose="02020603050405020304"/>
              </a:rPr>
              <a:t>6 </a:t>
            </a:r>
            <a:r>
              <a:rPr lang="en-US" sz="1200" spc="0">
                <a:solidFill>
                  <a:srgbClr val="000000"/>
                </a:solidFill>
                <a:latin typeface="Times New Roman" pitchFamily="1" panose="02020603050405020304"/>
              </a:rPr>
              <a:t>In conclusion, there are many well-documented benefits of implementing mandatory school uniforms for students. Studies show that students learn better and act more responsibly when they wear uniforms. Public schools should require uniforms in order to benefit both the students and society as a whole. </a:t>
            </a:r>
          </a:p>
        </p:txBody>
      </p:sp>
      <p:sp>
        <p:nvSpPr>
          <p:cNvPr id="6" name=""/>
          <p:cNvSpPr/>
          <p:nvPr>
            <p:ph type="body" idx="10"/>
          </p:nvPr>
        </p:nvSpPr>
        <p:spPr>
          <a:xfrm>
            <a:off x="394335" y="10220325"/>
            <a:ext cx="6629400" cy="142875"/>
          </a:xfrm>
          <a:prstGeom prst="rect">
            <a:avLst/>
          </a:prstGeom>
          <a:noFill/>
          <a:ln w="0" cmpd="sng">
            <a:noFill/>
            <a:prstDash val="solid"/>
          </a:ln>
        </p:spPr>
        <p:txBody>
          <a:bodyPr vert="horz" lIns="0" tIns="0" rIns="0" bIns="0" anchor="t"/>
          <a:lstStyle/>
          <a:p>
            <a:pPr marL="0" marR="0" indent="0" algn="l">
              <a:lnSpc>
                <a:spcPts val="1000"/>
              </a:lnSpc>
              <a:spcAft>
                <a:spcPts val="105"/>
              </a:spcAft>
              <a:tabLst>
                <a:tab algn="r" pos="6629400"/>
              </a:tabLst>
            </a:pPr>
            <a:r>
              <a:rPr lang="en-US" sz="450" i="1" spc="0">
                <a:solidFill>
                  <a:srgbClr val="000000"/>
                </a:solidFill>
                <a:latin typeface="Times New Roman" pitchFamily="1" panose="02020603050405020304"/>
              </a:rPr>
              <a:t>Matthew Barbee, 2015 </a:t>
            </a:r>
            <a:r>
              <a:rPr lang="en-US" sz="450" spc="0">
                <a:solidFill>
                  <a:srgbClr val="000000"/>
                </a:solidFill>
                <a:latin typeface="Calibri" pitchFamily="2" panose="02020603050405020304"/>
              </a:rPr>
              <a:t>2 </a:t>
            </a:r>
          </a:p>
        </p:txBody>
      </p:sp>
      <p:cxnSp>
        <p:nvCxnSpPr>
          <p:cNvPr id="7" name=""/>
          <p:cNvCxnSpPr/>
          <p:nvPr/>
        </p:nvCxnSpPr>
        <p:spPr>
          <a:xfrm>
            <a:off x="5377180" y="636270"/>
            <a:ext cx="0" cy="8877935"/>
          </a:xfrm>
          <a:prstGeom prst="line">
            <a:avLst/>
          </a:prstGeom>
          <a:ln w="13970" cmpd="sng">
            <a:solidFill>
              <a:srgbClr val="484848"/>
            </a:solidFill>
          </a:ln>
        </p:spPr>
      </p:cxnSp>
    </p:spTree>
  </p:cSld>
  <p:clrMapOvr>
    <a:masterClrMapping/>
  </p:clrMapOvr>
</p:sld>
</file>

<file path=ppt/slides/slide3.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12" name=""/>
          <p:cNvSpPr/>
          <p:nvPr>
            <p:ph type="body" idx="10"/>
          </p:nvPr>
        </p:nvSpPr>
        <p:spPr>
          <a:xfrm>
            <a:off x="484505" y="9848215"/>
            <a:ext cx="394335" cy="10160"/>
          </a:xfrm>
          <a:prstGeom prst="rect">
            <a:avLst/>
          </a:prstGeom>
          <a:noFill/>
          <a:ln w="0" cmpd="sng">
            <a:noFill/>
            <a:prstDash val="solid"/>
          </a:ln>
        </p:spPr>
        <p:txBody>
          <a:bodyPr vert="horz" lIns="0" tIns="0" rIns="0" bIns="0" anchor="t"/>
          <a:lstStyle/>
          <a:p>
            <a:pPr/>
            <a:r>
              <a:rPr lang="en-US"/>
              <a:t/>
            </a:r>
          </a:p>
        </p:txBody>
      </p:sp>
      <p:sp>
        <p:nvSpPr>
          <p:cNvPr id="2" name=""/>
          <p:cNvSpPr/>
          <p:nvPr>
            <p:ph type="body" idx="10"/>
          </p:nvPr>
        </p:nvSpPr>
        <p:spPr>
          <a:xfrm>
            <a:off x="484505" y="482600"/>
            <a:ext cx="6629400" cy="608965"/>
          </a:xfrm>
          <a:prstGeom prst="rect">
            <a:avLst/>
          </a:prstGeom>
          <a:noFill/>
          <a:ln w="0" cmpd="sng">
            <a:noFill/>
            <a:prstDash val="solid"/>
          </a:ln>
        </p:spPr>
        <p:txBody>
          <a:bodyPr vert="horz" lIns="0" tIns="5080" rIns="0" bIns="0" anchor="t"/>
          <a:lstStyle/>
          <a:p>
            <a:pPr marL="274320" marR="0" indent="0" algn="l">
              <a:lnSpc>
                <a:spcPts val="1200"/>
              </a:lnSpc>
              <a:spcAft>
                <a:spcPts val="0"/>
              </a:spcAft>
            </a:pPr>
            <a:r>
              <a:rPr lang="en-US" sz="950" b="1" i="1" spc="0">
                <a:solidFill>
                  <a:srgbClr val="000000"/>
                </a:solidFill>
                <a:latin typeface="Verdana" pitchFamily="2" panose="02020603050405020304"/>
              </a:rPr>
              <a:t>Post-Reading </a:t>
            </a:r>
          </a:p>
          <a:p>
            <a:pPr marL="411480" marR="0" indent="137160" algn="l">
              <a:lnSpc>
                <a:spcPts val="1200"/>
              </a:lnSpc>
              <a:spcBef>
                <a:spcPts val="625"/>
              </a:spcBef>
              <a:spcAft>
                <a:spcPts val="1785"/>
              </a:spcAft>
              <a:buFont typeface="Bookman Old Style"/>
              <a:buAutoNum startAt="1" type="arabicPeriod"/>
            </a:pPr>
            <a:r>
              <a:rPr lang="en-US" sz="950" spc="0">
                <a:solidFill>
                  <a:srgbClr val="000000"/>
                </a:solidFill>
                <a:latin typeface="Bookman Old Style" pitchFamily="1" panose="02020603050405020304"/>
              </a:rPr>
              <a:t>The topic of this essay is school uniforms. What is the hook in the first paragraph? </a:t>
            </a:r>
          </a:p>
        </p:txBody>
      </p:sp>
      <p:sp>
        <p:nvSpPr>
          <p:cNvPr id="3" name=""/>
          <p:cNvSpPr/>
          <p:nvPr>
            <p:ph type="body" idx="10"/>
          </p:nvPr>
        </p:nvSpPr>
        <p:spPr>
          <a:xfrm>
            <a:off x="484505" y="1091565"/>
            <a:ext cx="6629400" cy="824230"/>
          </a:xfrm>
          <a:prstGeom prst="rect">
            <a:avLst/>
          </a:prstGeom>
          <a:noFill/>
          <a:ln w="0" cmpd="sng">
            <a:noFill/>
            <a:prstDash val="solid"/>
          </a:ln>
        </p:spPr>
        <p:txBody>
          <a:bodyPr vert="horz" lIns="0" tIns="448310" rIns="0" bIns="0" anchor="t"/>
          <a:lstStyle/>
          <a:p>
            <a:pPr marL="411480" marR="0" indent="137160" algn="l">
              <a:lnSpc>
                <a:spcPts val="1100"/>
              </a:lnSpc>
              <a:spcAft>
                <a:spcPts val="1775"/>
              </a:spcAft>
              <a:buFont typeface="Bookman Old Style"/>
              <a:buAutoNum type="arabicPeriod"/>
              <a:tabLst>
                <a:tab algn="l" pos="6400800"/>
              </a:tabLst>
            </a:pPr>
            <a:r>
              <a:rPr lang="en-US" sz="950" spc="0">
                <a:solidFill>
                  <a:srgbClr val="000000"/>
                </a:solidFill>
                <a:latin typeface="Bookman Old Style" pitchFamily="1" panose="02020603050405020304"/>
              </a:rPr>
              <a:t>What is the thesis statement</a:t>
            </a:r>
            <a:r>
              <a:rPr lang="en-US" sz="950" baseline="30000" spc="0">
                <a:solidFill>
                  <a:srgbClr val="000000"/>
                </a:solidFill>
                <a:latin typeface="Bookman Old Style" pitchFamily="1" panose="02020603050405020304"/>
              </a:rPr>
              <a:t>2 </a:t>
            </a:r>
          </a:p>
        </p:txBody>
      </p:sp>
      <p:sp>
        <p:nvSpPr>
          <p:cNvPr id="4" name=""/>
          <p:cNvSpPr/>
          <p:nvPr>
            <p:ph type="body" idx="10"/>
          </p:nvPr>
        </p:nvSpPr>
        <p:spPr>
          <a:xfrm>
            <a:off x="484505" y="1915795"/>
            <a:ext cx="6629400" cy="1294130"/>
          </a:xfrm>
          <a:prstGeom prst="rect">
            <a:avLst/>
          </a:prstGeom>
          <a:noFill/>
          <a:ln w="0" cmpd="sng">
            <a:noFill/>
            <a:prstDash val="solid"/>
          </a:ln>
        </p:spPr>
        <p:txBody>
          <a:bodyPr vert="horz" lIns="0" tIns="445770" rIns="0" bIns="0" anchor="t"/>
          <a:lstStyle/>
          <a:p>
            <a:pPr marL="411480" marR="320040" indent="137160" algn="l">
              <a:lnSpc>
                <a:spcPts val="1200"/>
              </a:lnSpc>
              <a:spcAft>
                <a:spcPts val="0"/>
              </a:spcAft>
              <a:buFont typeface="Bookman Old Style"/>
              <a:buAutoNum type="arabicPeriod"/>
            </a:pPr>
            <a:r>
              <a:rPr lang="en-US" sz="950" spc="0">
                <a:solidFill>
                  <a:srgbClr val="000000"/>
                </a:solidFill>
                <a:latin typeface="Bookman Old Style" pitchFamily="1" panose="02020603050405020304"/>
              </a:rPr>
              <a:t>Paragraphs 2, 3, and 4 each </a:t>
            </a:r>
            <a:r>
              <a:rPr lang="en-US" sz="950" i="1" spc="0">
                <a:solidFill>
                  <a:srgbClr val="000000"/>
                </a:solidFill>
                <a:latin typeface="Bookman Old Style" pitchFamily="1" panose="02020603050405020304"/>
              </a:rPr>
              <a:t>give </a:t>
            </a:r>
            <a:r>
              <a:rPr lang="en-US" sz="950" spc="0">
                <a:solidFill>
                  <a:srgbClr val="000000"/>
                </a:solidFill>
                <a:latin typeface="Bookman Old Style" pitchFamily="1" panose="02020603050405020304"/>
              </a:rPr>
              <a:t>a reason for requiring school uniforms. These reasons can be found in the topic sentence of each paragraph. What are the reasons? </a:t>
            </a:r>
          </a:p>
          <a:p>
            <a:pPr marL="411480" marR="0" indent="0" algn="l">
              <a:lnSpc>
                <a:spcPts val="1100"/>
              </a:lnSpc>
              <a:spcBef>
                <a:spcPts val="1405"/>
              </a:spcBef>
              <a:spcAft>
                <a:spcPts val="1805"/>
              </a:spcAft>
              <a:tabLst>
                <a:tab algn="l" pos="6355080"/>
              </a:tabLst>
            </a:pPr>
            <a:r>
              <a:rPr lang="en-US" sz="950" spc="-5">
                <a:solidFill>
                  <a:srgbClr val="000000"/>
                </a:solidFill>
                <a:latin typeface="Bookman Old Style" pitchFamily="1" panose="02020603050405020304"/>
              </a:rPr>
              <a:t>Paragraph 2</a:t>
            </a:r>
            <a:r>
              <a:rPr lang="en-US" sz="950" baseline="30000" spc="-5">
                <a:solidFill>
                  <a:srgbClr val="000000"/>
                </a:solidFill>
                <a:latin typeface="Bookman Old Style" pitchFamily="1" panose="02020603050405020304"/>
              </a:rPr>
              <a:t>. </a:t>
            </a:r>
            <a:r>
              <a:rPr lang="en-US" sz="100" spc="-5">
                <a:solidFill>
                  <a:srgbClr val="000000"/>
                </a:solidFill>
                <a:latin typeface="Bookman Old Style" pitchFamily="1" panose="02020603050405020304"/>
              </a:rPr>
              <a:t> </a:t>
            </a:r>
          </a:p>
        </p:txBody>
      </p:sp>
      <p:sp>
        <p:nvSpPr>
          <p:cNvPr id="5" name=""/>
          <p:cNvSpPr/>
          <p:nvPr>
            <p:ph type="body" idx="10"/>
          </p:nvPr>
        </p:nvSpPr>
        <p:spPr>
          <a:xfrm>
            <a:off x="484505" y="3209925"/>
            <a:ext cx="6629400" cy="564515"/>
          </a:xfrm>
          <a:prstGeom prst="rect">
            <a:avLst/>
          </a:prstGeom>
          <a:noFill/>
          <a:ln w="0" cmpd="sng">
            <a:noFill/>
            <a:prstDash val="solid"/>
          </a:ln>
        </p:spPr>
        <p:txBody>
          <a:bodyPr vert="horz" lIns="0" tIns="188595" rIns="0" bIns="0" anchor="t"/>
          <a:lstStyle/>
          <a:p>
            <a:pPr marL="411480" marR="0" indent="0" algn="l">
              <a:lnSpc>
                <a:spcPts val="1100"/>
              </a:lnSpc>
              <a:spcAft>
                <a:spcPts val="1755"/>
              </a:spcAft>
              <a:tabLst>
                <a:tab algn="l" pos="6355080"/>
              </a:tabLst>
            </a:pPr>
            <a:r>
              <a:rPr lang="en-US" sz="950" spc="-5">
                <a:solidFill>
                  <a:srgbClr val="000000"/>
                </a:solidFill>
                <a:latin typeface="Bookman Old Style" pitchFamily="1" panose="02020603050405020304"/>
              </a:rPr>
              <a:t>Paragraph 3</a:t>
            </a:r>
            <a:r>
              <a:rPr lang="en-US" sz="950" baseline="30000" spc="-5">
                <a:solidFill>
                  <a:srgbClr val="000000"/>
                </a:solidFill>
                <a:latin typeface="Bookman Old Style" pitchFamily="1" panose="02020603050405020304"/>
              </a:rPr>
              <a:t>. </a:t>
            </a:r>
            <a:r>
              <a:rPr lang="en-US" sz="100" spc="-5">
                <a:solidFill>
                  <a:srgbClr val="000000"/>
                </a:solidFill>
                <a:latin typeface="Bookman Old Style" pitchFamily="1" panose="02020603050405020304"/>
              </a:rPr>
              <a:t> </a:t>
            </a:r>
          </a:p>
        </p:txBody>
      </p:sp>
      <p:sp>
        <p:nvSpPr>
          <p:cNvPr id="6" name=""/>
          <p:cNvSpPr/>
          <p:nvPr>
            <p:ph type="body" idx="10"/>
          </p:nvPr>
        </p:nvSpPr>
        <p:spPr>
          <a:xfrm>
            <a:off x="484505" y="3774440"/>
            <a:ext cx="6629400" cy="565150"/>
          </a:xfrm>
          <a:prstGeom prst="rect">
            <a:avLst/>
          </a:prstGeom>
          <a:noFill/>
          <a:ln w="0" cmpd="sng">
            <a:noFill/>
            <a:prstDash val="solid"/>
          </a:ln>
        </p:spPr>
        <p:txBody>
          <a:bodyPr vert="horz" lIns="0" tIns="189230" rIns="0" bIns="0" anchor="t"/>
          <a:lstStyle/>
          <a:p>
            <a:pPr marL="411480" marR="0" indent="0" algn="l">
              <a:lnSpc>
                <a:spcPts val="1200"/>
              </a:lnSpc>
              <a:spcAft>
                <a:spcPts val="1685"/>
              </a:spcAft>
            </a:pPr>
            <a:r>
              <a:rPr lang="en-US" sz="950" spc="-50">
                <a:solidFill>
                  <a:srgbClr val="000000"/>
                </a:solidFill>
                <a:latin typeface="Bookman Old Style" pitchFamily="1" panose="02020603050405020304"/>
              </a:rPr>
              <a:t>Paragraph</a:t>
            </a:r>
            <a:r>
              <a:rPr lang="da-DK" sz="1150" spc="-50">
                <a:solidFill>
                  <a:srgbClr val="000000"/>
                </a:solidFill>
                <a:latin typeface="Bookman Old Style" pitchFamily="1" panose="02020603050405020304"/>
              </a:rPr>
              <a:t> 4-</a:t>
            </a:r>
            <a:r>
              <a:rPr lang="en-US" sz="100">
                <a:solidFill>
                  <a:srgbClr val="000000"/>
                </a:solidFill>
                <a:latin typeface="Verdana" pitchFamily="2" panose="02020603050405020304"/>
              </a:rPr>
              <a:t> </a:t>
            </a:r>
          </a:p>
        </p:txBody>
      </p:sp>
      <p:sp>
        <p:nvSpPr>
          <p:cNvPr id="7" name=""/>
          <p:cNvSpPr/>
          <p:nvPr>
            <p:ph type="body" idx="10"/>
          </p:nvPr>
        </p:nvSpPr>
        <p:spPr>
          <a:xfrm>
            <a:off x="484505" y="4339590"/>
            <a:ext cx="6629400" cy="720090"/>
          </a:xfrm>
          <a:prstGeom prst="rect">
            <a:avLst/>
          </a:prstGeom>
          <a:noFill/>
          <a:ln w="0" cmpd="sng">
            <a:noFill/>
            <a:prstDash val="solid"/>
          </a:ln>
        </p:spPr>
        <p:txBody>
          <a:bodyPr vert="horz" lIns="0" tIns="189865" rIns="0" bIns="0" anchor="t"/>
          <a:lstStyle/>
          <a:p>
            <a:pPr marL="411480" marR="640080" indent="137160" algn="l">
              <a:lnSpc>
                <a:spcPts val="1200"/>
              </a:lnSpc>
              <a:spcAft>
                <a:spcPts val="1810"/>
              </a:spcAft>
              <a:buFont typeface="Bookman Old Style"/>
              <a:buAutoNum type="arabicPeriod"/>
            </a:pPr>
            <a:r>
              <a:rPr lang="en-US" sz="950" spc="0">
                <a:solidFill>
                  <a:srgbClr val="000000"/>
                </a:solidFill>
                <a:latin typeface="Bookman Old Style" pitchFamily="1" panose="02020603050405020304"/>
              </a:rPr>
              <a:t>In Paragraph 4, what supporting information does the writer give to show that uniforms make students equal? </a:t>
            </a:r>
          </a:p>
        </p:txBody>
      </p:sp>
      <p:sp>
        <p:nvSpPr>
          <p:cNvPr id="8" name=""/>
          <p:cNvSpPr/>
          <p:nvPr>
            <p:ph type="body" idx="10"/>
          </p:nvPr>
        </p:nvSpPr>
        <p:spPr>
          <a:xfrm>
            <a:off x="484505" y="5059680"/>
            <a:ext cx="6629400" cy="1357630"/>
          </a:xfrm>
          <a:prstGeom prst="rect">
            <a:avLst/>
          </a:prstGeom>
          <a:noFill/>
          <a:ln w="0" cmpd="sng">
            <a:noFill/>
            <a:prstDash val="solid"/>
          </a:ln>
        </p:spPr>
        <p:txBody>
          <a:bodyPr vert="horz" lIns="0" tIns="737870" rIns="0" bIns="0" anchor="t"/>
          <a:lstStyle/>
          <a:p>
            <a:pPr marL="411480" marR="0" indent="137160" algn="l">
              <a:lnSpc>
                <a:spcPts val="1100"/>
              </a:lnSpc>
              <a:spcAft>
                <a:spcPts val="0"/>
              </a:spcAft>
              <a:buFont typeface="Bookman Old Style"/>
              <a:buAutoNum type="arabicPeriod"/>
            </a:pPr>
            <a:r>
              <a:rPr lang="en-US" sz="950" spc="0">
                <a:solidFill>
                  <a:srgbClr val="000000"/>
                </a:solidFill>
                <a:latin typeface="Bookman Old Style" pitchFamily="1" panose="02020603050405020304"/>
              </a:rPr>
              <a:t>Which paragraph presents a counterargument—an argument that is contrary to, or the opposite of, </a:t>
            </a:r>
          </a:p>
          <a:p>
            <a:pPr marL="411480" marR="0" indent="0" algn="l">
              <a:lnSpc>
                <a:spcPts val="1100"/>
              </a:lnSpc>
              <a:spcBef>
                <a:spcPts val="805"/>
              </a:spcBef>
              <a:spcAft>
                <a:spcPts val="1725"/>
              </a:spcAft>
              <a:tabLst>
                <a:tab algn="l" pos="2606040"/>
              </a:tabLst>
            </a:pPr>
            <a:r>
              <a:rPr lang="en-US" sz="950" spc="0">
                <a:solidFill>
                  <a:srgbClr val="000000"/>
                </a:solidFill>
                <a:latin typeface="Bookman Old Style" pitchFamily="1" panose="02020603050405020304"/>
              </a:rPr>
              <a:t>the writer's opinion? </a:t>
            </a:r>
            <a:r>
              <a:rPr lang="en-US" sz="950" spc="0">
                <a:solidFill>
                  <a:srgbClr val="000000"/>
                </a:solidFill>
                <a:latin typeface="Bookman Old Style" pitchFamily="1" panose="02020603050405020304"/>
              </a:rPr>
              <a:t>'What is the counterargument? </a:t>
            </a:r>
          </a:p>
        </p:txBody>
      </p:sp>
      <p:sp>
        <p:nvSpPr>
          <p:cNvPr id="9" name=""/>
          <p:cNvSpPr/>
          <p:nvPr>
            <p:ph type="body" idx="10"/>
          </p:nvPr>
        </p:nvSpPr>
        <p:spPr>
          <a:xfrm>
            <a:off x="484505" y="6417310"/>
            <a:ext cx="6629400" cy="1226185"/>
          </a:xfrm>
          <a:prstGeom prst="rect">
            <a:avLst/>
          </a:prstGeom>
          <a:noFill/>
          <a:ln w="0" cmpd="sng">
            <a:noFill/>
            <a:prstDash val="solid"/>
          </a:ln>
        </p:spPr>
        <p:txBody>
          <a:bodyPr vert="horz" lIns="0" tIns="703580" rIns="0" bIns="0" anchor="t"/>
          <a:lstStyle/>
          <a:p>
            <a:pPr marL="411480" marR="228600" indent="137160" algn="l">
              <a:lnSpc>
                <a:spcPts val="1200"/>
              </a:lnSpc>
              <a:spcAft>
                <a:spcPts val="1730"/>
              </a:spcAft>
              <a:buFont typeface="Bookman Old Style"/>
              <a:buAutoNum type="arabicPeriod"/>
            </a:pPr>
            <a:r>
              <a:rPr lang="en-US" sz="950" spc="0">
                <a:solidFill>
                  <a:srgbClr val="000000"/>
                </a:solidFill>
                <a:latin typeface="Bookman Old Style" pitchFamily="1" panose="02020603050405020304"/>
              </a:rPr>
              <a:t>The writer gives a refutation of the counterargument by showing that it is invalid. What is the writer's refutation? </a:t>
            </a:r>
          </a:p>
        </p:txBody>
      </p:sp>
      <p:sp>
        <p:nvSpPr>
          <p:cNvPr id="10" name=""/>
          <p:cNvSpPr/>
          <p:nvPr>
            <p:ph type="body" idx="10"/>
          </p:nvPr>
        </p:nvSpPr>
        <p:spPr>
          <a:xfrm>
            <a:off x="484505" y="7643495"/>
            <a:ext cx="6629400" cy="878205"/>
          </a:xfrm>
          <a:prstGeom prst="rect">
            <a:avLst/>
          </a:prstGeom>
          <a:noFill/>
          <a:ln w="0" cmpd="sng">
            <a:noFill/>
            <a:prstDash val="solid"/>
          </a:ln>
        </p:spPr>
        <p:txBody>
          <a:bodyPr vert="horz" lIns="0" tIns="499110" rIns="0" bIns="0" anchor="t"/>
          <a:lstStyle/>
          <a:p>
            <a:pPr marL="411480" marR="0" indent="137160" algn="l">
              <a:lnSpc>
                <a:spcPts val="1100"/>
              </a:lnSpc>
              <a:spcAft>
                <a:spcPts val="1770"/>
              </a:spcAft>
              <a:buFont typeface="Bookman Old Style"/>
              <a:buAutoNum type="arabicPeriod"/>
            </a:pPr>
            <a:r>
              <a:rPr lang="en-US" sz="950" spc="0">
                <a:solidFill>
                  <a:srgbClr val="000000"/>
                </a:solidFill>
                <a:latin typeface="Bookman Old Style" pitchFamily="1" panose="02020603050405020304"/>
              </a:rPr>
              <a:t>Write the sentence from the conduding paragraph that restates the thesis. </a:t>
            </a:r>
          </a:p>
        </p:txBody>
      </p:sp>
      <p:sp>
        <p:nvSpPr>
          <p:cNvPr id="11" name=""/>
          <p:cNvSpPr/>
          <p:nvPr>
            <p:ph type="body" idx="10"/>
          </p:nvPr>
        </p:nvSpPr>
        <p:spPr>
          <a:xfrm>
            <a:off x="484505" y="8521700"/>
            <a:ext cx="6629400" cy="1326515"/>
          </a:xfrm>
          <a:prstGeom prst="rect">
            <a:avLst/>
          </a:prstGeom>
          <a:noFill/>
          <a:ln w="0" cmpd="sng">
            <a:noFill/>
            <a:prstDash val="solid"/>
          </a:ln>
        </p:spPr>
        <p:txBody>
          <a:bodyPr vert="horz" lIns="0" tIns="700405" rIns="0" bIns="0" anchor="t"/>
          <a:lstStyle/>
          <a:p>
            <a:pPr marL="411480" marR="0" indent="137160" algn="l">
              <a:lnSpc>
                <a:spcPts val="1200"/>
              </a:lnSpc>
              <a:spcAft>
                <a:spcPts val="3840"/>
              </a:spcAft>
              <a:buFont typeface="Bookman Old Style"/>
              <a:buAutoNum type="arabicPeriod"/>
            </a:pPr>
            <a:r>
              <a:rPr lang="en-US" sz="950" spc="0">
                <a:solidFill>
                  <a:srgbClr val="000000"/>
                </a:solidFill>
                <a:latin typeface="Bookman Old Style" pitchFamily="1" panose="02020603050405020304"/>
              </a:rPr>
              <a:t>Reread the concluding paragraph. What is the writer's opinion about this issue? </a:t>
            </a:r>
          </a:p>
        </p:txBody>
      </p:sp>
      <p:sp>
        <p:nvSpPr>
          <p:cNvPr id="13" name=""/>
          <p:cNvSpPr/>
          <p:nvPr>
            <p:ph type="body" idx="10"/>
          </p:nvPr>
        </p:nvSpPr>
        <p:spPr>
          <a:xfrm>
            <a:off x="427355" y="10218420"/>
            <a:ext cx="6629400" cy="144780"/>
          </a:xfrm>
          <a:prstGeom prst="rect">
            <a:avLst/>
          </a:prstGeom>
          <a:noFill/>
          <a:ln w="0" cmpd="sng">
            <a:noFill/>
            <a:prstDash val="solid"/>
          </a:ln>
        </p:spPr>
        <p:txBody>
          <a:bodyPr vert="horz" lIns="0" tIns="0" rIns="0" bIns="0" anchor="t"/>
          <a:lstStyle/>
          <a:p>
            <a:pPr marL="0" marR="0" indent="0" algn="l">
              <a:lnSpc>
                <a:spcPts val="900"/>
              </a:lnSpc>
              <a:spcAft>
                <a:spcPts val="170"/>
              </a:spcAft>
              <a:tabLst>
                <a:tab algn="r" pos="6629400"/>
              </a:tabLst>
            </a:pPr>
            <a:r>
              <a:rPr lang="en-US" sz="400" b="1" i="1" spc="0">
                <a:solidFill>
                  <a:srgbClr val="000000"/>
                </a:solidFill>
                <a:latin typeface="Calibri" pitchFamily="2" panose="02020603050405020304"/>
              </a:rPr>
              <a:t>Matthew Barbee, 2015 </a:t>
            </a:r>
            <a:r>
              <a:rPr lang="en-US" sz="550" b="1" spc="0">
                <a:solidFill>
                  <a:srgbClr val="000000"/>
                </a:solidFill>
                <a:latin typeface="Calibri" pitchFamily="2" panose="02020603050405020304"/>
              </a:rPr>
              <a:t>3 </a:t>
            </a:r>
          </a:p>
        </p:txBody>
      </p:sp>
      <p:cxnSp>
        <p:nvCxnSpPr>
          <p:cNvPr id="14" name=""/>
          <p:cNvCxnSpPr/>
          <p:nvPr/>
        </p:nvCxnSpPr>
        <p:spPr>
          <a:xfrm>
            <a:off x="4013835" y="1098550"/>
            <a:ext cx="2862580" cy="0"/>
          </a:xfrm>
          <a:prstGeom prst="line">
            <a:avLst/>
          </a:prstGeom>
          <a:ln w="12065" cmpd="sng">
            <a:solidFill>
              <a:srgbClr val="A0A0A0"/>
            </a:solidFill>
          </a:ln>
        </p:spPr>
      </p:cxnSp>
      <p:cxnSp>
        <p:nvCxnSpPr>
          <p:cNvPr id="15" name=""/>
          <p:cNvCxnSpPr/>
          <p:nvPr/>
        </p:nvCxnSpPr>
        <p:spPr>
          <a:xfrm>
            <a:off x="929005" y="1350645"/>
            <a:ext cx="5947410" cy="0"/>
          </a:xfrm>
          <a:prstGeom prst="line">
            <a:avLst/>
          </a:prstGeom>
          <a:ln w="8890" cmpd="sng">
            <a:solidFill>
              <a:srgbClr val="6B6B6B"/>
            </a:solidFill>
          </a:ln>
        </p:spPr>
      </p:cxnSp>
      <p:cxnSp>
        <p:nvCxnSpPr>
          <p:cNvPr id="16" name=""/>
          <p:cNvCxnSpPr/>
          <p:nvPr/>
        </p:nvCxnSpPr>
        <p:spPr>
          <a:xfrm>
            <a:off x="929005" y="1920875"/>
            <a:ext cx="5944235" cy="0"/>
          </a:xfrm>
          <a:prstGeom prst="line">
            <a:avLst/>
          </a:prstGeom>
          <a:ln w="8890" cmpd="sng">
            <a:solidFill>
              <a:srgbClr val="797979"/>
            </a:solidFill>
          </a:ln>
        </p:spPr>
      </p:cxnSp>
      <p:cxnSp>
        <p:nvCxnSpPr>
          <p:cNvPr id="17" name=""/>
          <p:cNvCxnSpPr/>
          <p:nvPr/>
        </p:nvCxnSpPr>
        <p:spPr>
          <a:xfrm>
            <a:off x="929005" y="2172970"/>
            <a:ext cx="5935345" cy="0"/>
          </a:xfrm>
          <a:prstGeom prst="line">
            <a:avLst/>
          </a:prstGeom>
          <a:ln w="8890" cmpd="sng">
            <a:solidFill>
              <a:srgbClr val="3E3E3E"/>
            </a:solidFill>
          </a:ln>
        </p:spPr>
      </p:cxnSp>
      <p:cxnSp>
        <p:nvCxnSpPr>
          <p:cNvPr id="18" name=""/>
          <p:cNvCxnSpPr/>
          <p:nvPr/>
        </p:nvCxnSpPr>
        <p:spPr>
          <a:xfrm>
            <a:off x="926465" y="3215005"/>
            <a:ext cx="5937885" cy="0"/>
          </a:xfrm>
          <a:prstGeom prst="line">
            <a:avLst/>
          </a:prstGeom>
          <a:ln w="8890" cmpd="sng">
            <a:solidFill>
              <a:srgbClr val="424242"/>
            </a:solidFill>
          </a:ln>
        </p:spPr>
      </p:cxnSp>
      <p:cxnSp>
        <p:nvCxnSpPr>
          <p:cNvPr id="19" name=""/>
          <p:cNvCxnSpPr/>
          <p:nvPr/>
        </p:nvCxnSpPr>
        <p:spPr>
          <a:xfrm>
            <a:off x="923290" y="3779520"/>
            <a:ext cx="5938520" cy="0"/>
          </a:xfrm>
          <a:prstGeom prst="line">
            <a:avLst/>
          </a:prstGeom>
          <a:ln w="8890" cmpd="sng">
            <a:solidFill>
              <a:srgbClr val="2C2C2C"/>
            </a:solidFill>
          </a:ln>
        </p:spPr>
      </p:cxnSp>
      <p:cxnSp>
        <p:nvCxnSpPr>
          <p:cNvPr id="20" name=""/>
          <p:cNvCxnSpPr/>
          <p:nvPr/>
        </p:nvCxnSpPr>
        <p:spPr>
          <a:xfrm>
            <a:off x="923290" y="4346575"/>
            <a:ext cx="5935345" cy="0"/>
          </a:xfrm>
          <a:prstGeom prst="line">
            <a:avLst/>
          </a:prstGeom>
          <a:ln w="12065" cmpd="sng">
            <a:solidFill>
              <a:srgbClr val="898989"/>
            </a:solidFill>
          </a:ln>
        </p:spPr>
      </p:cxnSp>
      <p:cxnSp>
        <p:nvCxnSpPr>
          <p:cNvPr id="21" name=""/>
          <p:cNvCxnSpPr/>
          <p:nvPr/>
        </p:nvCxnSpPr>
        <p:spPr>
          <a:xfrm>
            <a:off x="911225" y="5067935"/>
            <a:ext cx="5947410" cy="0"/>
          </a:xfrm>
          <a:prstGeom prst="line">
            <a:avLst/>
          </a:prstGeom>
          <a:ln w="14605" cmpd="sng">
            <a:solidFill>
              <a:srgbClr val="B0B0B0"/>
            </a:solidFill>
          </a:ln>
        </p:spPr>
      </p:cxnSp>
      <p:cxnSp>
        <p:nvCxnSpPr>
          <p:cNvPr id="22" name=""/>
          <p:cNvCxnSpPr/>
          <p:nvPr/>
        </p:nvCxnSpPr>
        <p:spPr>
          <a:xfrm>
            <a:off x="914400" y="5314315"/>
            <a:ext cx="5944235" cy="0"/>
          </a:xfrm>
          <a:prstGeom prst="line">
            <a:avLst/>
          </a:prstGeom>
          <a:ln w="8890" cmpd="sng">
            <a:solidFill>
              <a:srgbClr val="5F5F5F"/>
            </a:solidFill>
          </a:ln>
        </p:spPr>
      </p:cxnSp>
      <p:cxnSp>
        <p:nvCxnSpPr>
          <p:cNvPr id="23" name=""/>
          <p:cNvCxnSpPr/>
          <p:nvPr/>
        </p:nvCxnSpPr>
        <p:spPr>
          <a:xfrm>
            <a:off x="911225" y="5569585"/>
            <a:ext cx="5947410" cy="0"/>
          </a:xfrm>
          <a:prstGeom prst="line">
            <a:avLst/>
          </a:prstGeom>
          <a:ln w="14605" cmpd="sng">
            <a:solidFill>
              <a:srgbClr val="111111"/>
            </a:solidFill>
          </a:ln>
        </p:spPr>
      </p:cxnSp>
      <p:cxnSp>
        <p:nvCxnSpPr>
          <p:cNvPr id="24" name=""/>
          <p:cNvCxnSpPr/>
          <p:nvPr/>
        </p:nvCxnSpPr>
        <p:spPr>
          <a:xfrm>
            <a:off x="911225" y="6424295"/>
            <a:ext cx="5947410" cy="0"/>
          </a:xfrm>
          <a:prstGeom prst="line">
            <a:avLst/>
          </a:prstGeom>
          <a:ln w="12065" cmpd="sng">
            <a:solidFill>
              <a:srgbClr val="999999"/>
            </a:solidFill>
          </a:ln>
        </p:spPr>
      </p:cxnSp>
      <p:cxnSp>
        <p:nvCxnSpPr>
          <p:cNvPr id="25" name=""/>
          <p:cNvCxnSpPr/>
          <p:nvPr/>
        </p:nvCxnSpPr>
        <p:spPr>
          <a:xfrm>
            <a:off x="911225" y="6677025"/>
            <a:ext cx="5944235" cy="0"/>
          </a:xfrm>
          <a:prstGeom prst="line">
            <a:avLst/>
          </a:prstGeom>
          <a:ln w="8890" cmpd="sng">
            <a:solidFill>
              <a:srgbClr val="666666"/>
            </a:solidFill>
          </a:ln>
        </p:spPr>
      </p:cxnSp>
      <p:cxnSp>
        <p:nvCxnSpPr>
          <p:cNvPr id="26" name=""/>
          <p:cNvCxnSpPr/>
          <p:nvPr/>
        </p:nvCxnSpPr>
        <p:spPr>
          <a:xfrm>
            <a:off x="911225" y="6926580"/>
            <a:ext cx="5944235" cy="0"/>
          </a:xfrm>
          <a:prstGeom prst="line">
            <a:avLst/>
          </a:prstGeom>
          <a:ln w="12065" cmpd="sng">
            <a:solidFill>
              <a:srgbClr val="626262"/>
            </a:solidFill>
          </a:ln>
        </p:spPr>
      </p:cxnSp>
      <p:cxnSp>
        <p:nvCxnSpPr>
          <p:cNvPr id="27" name=""/>
          <p:cNvCxnSpPr/>
          <p:nvPr/>
        </p:nvCxnSpPr>
        <p:spPr>
          <a:xfrm>
            <a:off x="911225" y="7650480"/>
            <a:ext cx="5941695" cy="0"/>
          </a:xfrm>
          <a:prstGeom prst="line">
            <a:avLst/>
          </a:prstGeom>
          <a:ln w="12065" cmpd="sng">
            <a:solidFill>
              <a:srgbClr val="656565"/>
            </a:solidFill>
          </a:ln>
        </p:spPr>
      </p:cxnSp>
      <p:cxnSp>
        <p:nvCxnSpPr>
          <p:cNvPr id="28" name=""/>
          <p:cNvCxnSpPr/>
          <p:nvPr/>
        </p:nvCxnSpPr>
        <p:spPr>
          <a:xfrm>
            <a:off x="905510" y="7903210"/>
            <a:ext cx="5947410" cy="0"/>
          </a:xfrm>
          <a:prstGeom prst="line">
            <a:avLst/>
          </a:prstGeom>
          <a:ln w="14605" cmpd="sng">
            <a:solidFill>
              <a:srgbClr val="787878"/>
            </a:solidFill>
          </a:ln>
        </p:spPr>
      </p:cxnSp>
      <p:cxnSp>
        <p:nvCxnSpPr>
          <p:cNvPr id="29" name=""/>
          <p:cNvCxnSpPr/>
          <p:nvPr/>
        </p:nvCxnSpPr>
        <p:spPr>
          <a:xfrm>
            <a:off x="873125" y="8526780"/>
            <a:ext cx="6042025" cy="0"/>
          </a:xfrm>
          <a:prstGeom prst="line">
            <a:avLst/>
          </a:prstGeom>
          <a:ln w="8890" cmpd="sng">
            <a:solidFill>
              <a:srgbClr val="3F3F3F"/>
            </a:solidFill>
          </a:ln>
        </p:spPr>
      </p:cxnSp>
      <p:cxnSp>
        <p:nvCxnSpPr>
          <p:cNvPr id="30" name=""/>
          <p:cNvCxnSpPr/>
          <p:nvPr/>
        </p:nvCxnSpPr>
        <p:spPr>
          <a:xfrm>
            <a:off x="873125" y="8773160"/>
            <a:ext cx="6045200" cy="0"/>
          </a:xfrm>
          <a:prstGeom prst="line">
            <a:avLst/>
          </a:prstGeom>
          <a:ln w="12065" cmpd="sng">
            <a:solidFill>
              <a:srgbClr val="464646"/>
            </a:solidFill>
          </a:ln>
        </p:spPr>
      </p:cxnSp>
      <p:cxnSp>
        <p:nvCxnSpPr>
          <p:cNvPr id="31" name=""/>
          <p:cNvCxnSpPr/>
          <p:nvPr/>
        </p:nvCxnSpPr>
        <p:spPr>
          <a:xfrm>
            <a:off x="878840" y="9022080"/>
            <a:ext cx="6036310" cy="0"/>
          </a:xfrm>
          <a:prstGeom prst="line">
            <a:avLst/>
          </a:prstGeom>
          <a:ln w="3175" cmpd="sng">
            <a:solidFill>
              <a:srgbClr val="4A4A4A"/>
            </a:solidFill>
          </a:ln>
        </p:spPr>
      </p:cxnSp>
      <p:cxnSp>
        <p:nvCxnSpPr>
          <p:cNvPr id="32" name=""/>
          <p:cNvCxnSpPr/>
          <p:nvPr/>
        </p:nvCxnSpPr>
        <p:spPr>
          <a:xfrm>
            <a:off x="875665" y="9604375"/>
            <a:ext cx="6039485" cy="0"/>
          </a:xfrm>
          <a:prstGeom prst="line">
            <a:avLst/>
          </a:prstGeom>
          <a:ln w="8890" cmpd="sng">
            <a:solidFill>
              <a:srgbClr val="474747"/>
            </a:solidFill>
          </a:ln>
        </p:spPr>
      </p:cxnSp>
      <p:cxnSp>
        <p:nvCxnSpPr>
          <p:cNvPr id="33" name=""/>
          <p:cNvCxnSpPr/>
          <p:nvPr/>
        </p:nvCxnSpPr>
        <p:spPr>
          <a:xfrm>
            <a:off x="878840" y="9853295"/>
            <a:ext cx="5962015" cy="0"/>
          </a:xfrm>
          <a:prstGeom prst="line">
            <a:avLst/>
          </a:prstGeom>
          <a:ln w="8890" cmpd="sng">
            <a:solidFill>
              <a:srgbClr val="484848"/>
            </a:solidFill>
          </a:ln>
        </p:spPr>
      </p:cxnSp>
      <p:cxnSp>
        <p:nvCxnSpPr>
          <p:cNvPr id="34" name=""/>
          <p:cNvCxnSpPr/>
          <p:nvPr/>
        </p:nvCxnSpPr>
        <p:spPr>
          <a:xfrm>
            <a:off x="1686560" y="4073525"/>
            <a:ext cx="5175250" cy="0"/>
          </a:xfrm>
          <a:prstGeom prst="line">
            <a:avLst/>
          </a:prstGeom>
          <a:ln w="8890" cmpd="sng">
            <a:solidFill>
              <a:srgbClr val="080808"/>
            </a:solidFill>
          </a:ln>
        </p:spPr>
      </p:cxnSp>
      <p:cxnSp>
        <p:nvCxnSpPr>
          <p:cNvPr id="35" name=""/>
          <p:cNvCxnSpPr/>
          <p:nvPr/>
        </p:nvCxnSpPr>
        <p:spPr>
          <a:xfrm>
            <a:off x="929005" y="1095375"/>
            <a:ext cx="2663825" cy="0"/>
          </a:xfrm>
          <a:prstGeom prst="line">
            <a:avLst/>
          </a:prstGeom>
          <a:ln w="5715" cmpd="sng">
            <a:solidFill>
              <a:srgbClr val="5F5F5F"/>
            </a:solidFill>
          </a:ln>
        </p:spPr>
      </p:cxnSp>
    </p:spTree>
  </p:cSld>
  <p:clrMapOvr>
    <a:masterClrMapping/>
  </p:clrMapOvr>
</p:sld>
</file>

<file path=ppt/slides/slide4.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429895" y="444500"/>
            <a:ext cx="6629400" cy="2219960"/>
          </a:xfrm>
          <a:prstGeom prst="rect">
            <a:avLst/>
          </a:prstGeom>
          <a:noFill/>
          <a:ln w="0" cmpd="sng">
            <a:noFill/>
            <a:prstDash val="solid"/>
          </a:ln>
        </p:spPr>
        <p:txBody>
          <a:bodyPr vert="horz" lIns="0" tIns="32385" rIns="0" bIns="0" anchor="t"/>
          <a:lstStyle/>
          <a:p>
            <a:pPr marL="0" marR="22860" indent="0" algn="l">
              <a:lnSpc>
                <a:spcPts val="1800"/>
              </a:lnSpc>
              <a:spcAft>
                <a:spcPts val="0"/>
              </a:spcAft>
            </a:pPr>
            <a:r>
              <a:rPr lang="en-US" sz="1600" b="1" spc="0">
                <a:solidFill>
                  <a:srgbClr val="4371C3"/>
                </a:solidFill>
                <a:latin typeface="Calibri" pitchFamily="2" panose="02020603050405020304"/>
              </a:rPr>
              <a:t>TOPICS FOR ARGUMENTATIVE ESSAYS </a:t>
            </a:r>
          </a:p>
          <a:p>
            <a:pPr marL="320040" marR="91440" indent="0" algn="just">
              <a:lnSpc>
                <a:spcPts val="1300"/>
              </a:lnSpc>
              <a:spcBef>
                <a:spcPts val="0"/>
              </a:spcBef>
              <a:spcAft>
                <a:spcPts val="0"/>
              </a:spcAft>
            </a:pPr>
            <a:r>
              <a:rPr lang="en-US" sz="1100" spc="0">
                <a:solidFill>
                  <a:srgbClr val="000000"/>
                </a:solidFill>
                <a:latin typeface="Calibri" pitchFamily="2" panose="02020603050405020304"/>
              </a:rPr>
              <a:t>What is a great topic for an argumentative essay? Obviously, it should be an issue that you feel strongly about, know something about, and would like to share your opinion about. What is your opinion, why do you feel this way? Can you think of some reasons why people might disagree with you? </a:t>
            </a:r>
          </a:p>
          <a:p>
            <a:pPr marL="640080" marR="22860" indent="0" algn="l">
              <a:lnSpc>
                <a:spcPts val="1100"/>
              </a:lnSpc>
              <a:spcBef>
                <a:spcPts val="1580"/>
              </a:spcBef>
              <a:spcAft>
                <a:spcPts val="0"/>
              </a:spcAft>
            </a:pPr>
            <a:r>
              <a:rPr lang="en-US" sz="1100" spc="0">
                <a:solidFill>
                  <a:srgbClr val="000000"/>
                </a:solidFill>
                <a:latin typeface="Calibri" pitchFamily="2" panose="02020603050405020304"/>
              </a:rPr>
              <a:t>When you choose a topic, consider these two questions: </a:t>
            </a:r>
          </a:p>
          <a:p>
            <a:pPr marL="822960" marR="22860" indent="182880" algn="l">
              <a:lnSpc>
                <a:spcPts val="1200"/>
              </a:lnSpc>
              <a:spcBef>
                <a:spcPts val="420"/>
              </a:spcBef>
              <a:spcAft>
                <a:spcPts val="0"/>
              </a:spcAft>
              <a:buFont typeface="Symbol"/>
              <a:buChar char="·"/>
            </a:pPr>
            <a:r>
              <a:rPr lang="en-US" sz="1100" b="1" spc="0">
                <a:solidFill>
                  <a:srgbClr val="000000"/>
                </a:solidFill>
                <a:latin typeface="Calibri" pitchFamily="2" panose="02020603050405020304"/>
              </a:rPr>
              <a:t>Does the topic have two sides? </a:t>
            </a:r>
          </a:p>
          <a:p>
            <a:pPr marL="822960" marR="22860" indent="182880" algn="l">
              <a:lnSpc>
                <a:spcPts val="1200"/>
              </a:lnSpc>
              <a:spcBef>
                <a:spcPts val="395"/>
              </a:spcBef>
              <a:spcAft>
                <a:spcPts val="0"/>
              </a:spcAft>
              <a:buFont typeface="Symbol"/>
              <a:buChar char="·"/>
            </a:pPr>
            <a:r>
              <a:rPr lang="en-US" sz="1100" b="1" spc="0">
                <a:solidFill>
                  <a:srgbClr val="000000"/>
                </a:solidFill>
                <a:latin typeface="Calibri" pitchFamily="2" panose="02020603050405020304"/>
              </a:rPr>
              <a:t>How much do you know about the topic? </a:t>
            </a:r>
          </a:p>
          <a:p>
            <a:pPr marL="320040" marR="137160" indent="0" algn="l">
              <a:lnSpc>
                <a:spcPts val="1300"/>
              </a:lnSpc>
              <a:spcBef>
                <a:spcPts val="1545"/>
              </a:spcBef>
              <a:spcAft>
                <a:spcPts val="1340"/>
              </a:spcAft>
            </a:pPr>
            <a:r>
              <a:rPr lang="en-US" sz="1100" spc="0">
                <a:solidFill>
                  <a:srgbClr val="000000"/>
                </a:solidFill>
                <a:latin typeface="Calibri" pitchFamily="2" panose="02020603050405020304"/>
              </a:rPr>
              <a:t>Look at the list of argumentative topics below. What is your opinion about each topic? Are they two sides of each topic? </a:t>
            </a:r>
          </a:p>
        </p:txBody>
      </p:sp>
      <p:graphicFrame>
        <p:nvGraphicFramePr>
          <p:cNvPr id="4" name=""/>
          <p:cNvGraphicFramePr>
            <a:graphicFrameLocks noGrp="1"/>
          </p:cNvGraphicFramePr>
          <p:nvPr/>
        </p:nvGraphicFramePr>
        <p:xfrm>
          <a:off x="743585" y="2673350"/>
          <a:ext cx="6236335" cy="1599565"/>
        </p:xfrm>
        <a:graphic>
          <a:graphicData uri="http://schemas.openxmlformats.org/drawingml/2006/table">
            <a:tbl>
              <a:tblGrid>
                <a:gridCol w="3115310"/>
                <a:gridCol w="3121025"/>
              </a:tblGrid>
              <a:tr h="225425">
                <a:tc gridSpan="2">
                  <a:txBody>
                    <a:bodyPr vert="horz" anchor="t"/>
                    <a:lstStyle/>
                    <a:p>
                      <a:pPr marL="0" marR="2341880" indent="0" algn="r">
                        <a:lnSpc>
                          <a:spcPts val="1400"/>
                        </a:lnSpc>
                        <a:spcBef>
                          <a:spcPts val="195"/>
                        </a:spcBef>
                        <a:spcAft>
                          <a:spcPts val="140"/>
                        </a:spcAft>
                      </a:pPr>
                      <a:r>
                        <a:rPr lang="en-US" sz="1400" b="1" spc="0">
                          <a:solidFill>
                            <a:srgbClr val="000000"/>
                          </a:solidFill>
                          <a:latin typeface="Calibri" pitchFamily="2" panose="02020603050405020304"/>
                        </a:rPr>
                        <a:t>Topics for Argument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solidFill>
                      <a:srgbClr val="C9FB9D"/>
                    </a:solidFill>
                  </a:tcPr>
                </a:tc>
                <a:tc>
                  <a:txBody>
                    <a:bodyPr vert="horz" anchor="t"/>
                    <a:lstStyle/>
                    <a:p>
                      <a:pPr/>
                      <a:r>
                        <a:rPr lang="en-US"/>
                        <a:t/>
                      </a:r>
                    </a:p>
                  </a:txBody>
                  <a:tcPr/>
                </a:tc>
              </a:tr>
              <a:tr h="204470">
                <a:tc>
                  <a:txBody>
                    <a:bodyPr vert="horz" anchor="t"/>
                    <a:lstStyle/>
                    <a:p>
                      <a:pPr marL="76200" marR="0" indent="0" algn="l">
                        <a:lnSpc>
                          <a:spcPts val="1100"/>
                        </a:lnSpc>
                        <a:spcBef>
                          <a:spcPts val="260"/>
                        </a:spcBef>
                        <a:spcAft>
                          <a:spcPts val="190"/>
                        </a:spcAft>
                      </a:pPr>
                      <a:r>
                        <a:rPr lang="en-US" sz="1100" spc="0">
                          <a:solidFill>
                            <a:srgbClr val="000000"/>
                          </a:solidFill>
                          <a:latin typeface="Calibri" pitchFamily="2" panose="02020603050405020304"/>
                        </a:rPr>
                        <a:t>Banning cigarettes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vert="horz" anchor="t"/>
                    <a:lstStyle/>
                    <a:p>
                      <a:pPr marL="79375" marR="0" indent="0" algn="l">
                        <a:lnSpc>
                          <a:spcPts val="1100"/>
                        </a:lnSpc>
                        <a:spcBef>
                          <a:spcPts val="260"/>
                        </a:spcBef>
                        <a:spcAft>
                          <a:spcPts val="190"/>
                        </a:spcAft>
                      </a:pPr>
                      <a:r>
                        <a:rPr lang="en-US" sz="1100" spc="0">
                          <a:solidFill>
                            <a:srgbClr val="000000"/>
                          </a:solidFill>
                          <a:latin typeface="Calibri" pitchFamily="2" panose="02020603050405020304"/>
                        </a:rPr>
                        <a:t>Banning violent video games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r>
              <a:tr h="207010">
                <a:tc>
                  <a:txBody>
                    <a:bodyPr vert="horz" anchor="t"/>
                    <a:lstStyle/>
                    <a:p>
                      <a:pPr marL="76200" marR="0" indent="0" algn="l">
                        <a:lnSpc>
                          <a:spcPts val="1100"/>
                        </a:lnSpc>
                        <a:spcBef>
                          <a:spcPts val="260"/>
                        </a:spcBef>
                        <a:spcAft>
                          <a:spcPts val="235"/>
                        </a:spcAft>
                      </a:pPr>
                      <a:r>
                        <a:rPr lang="en-US" sz="1100" spc="0">
                          <a:solidFill>
                            <a:srgbClr val="000000"/>
                          </a:solidFill>
                          <a:latin typeface="Calibri" pitchFamily="2" panose="02020603050405020304"/>
                        </a:rPr>
                        <a:t>Requiring school uniforms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vert="horz" anchor="t"/>
                    <a:lstStyle/>
                    <a:p>
                      <a:pPr marL="79375" marR="0" indent="0" algn="l">
                        <a:lnSpc>
                          <a:spcPts val="1100"/>
                        </a:lnSpc>
                        <a:spcBef>
                          <a:spcPts val="260"/>
                        </a:spcBef>
                        <a:spcAft>
                          <a:spcPts val="235"/>
                        </a:spcAft>
                      </a:pPr>
                      <a:r>
                        <a:rPr lang="en-US" sz="1100" spc="0">
                          <a:solidFill>
                            <a:srgbClr val="000000"/>
                          </a:solidFill>
                          <a:latin typeface="Calibri" pitchFamily="2" panose="02020603050405020304"/>
                        </a:rPr>
                        <a:t>Using animals for medical research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r>
              <a:tr h="204470">
                <a:tc>
                  <a:txBody>
                    <a:bodyPr vert="horz" anchor="t"/>
                    <a:lstStyle/>
                    <a:p>
                      <a:pPr marL="76200" marR="0" indent="0" algn="l">
                        <a:lnSpc>
                          <a:spcPts val="1100"/>
                        </a:lnSpc>
                        <a:spcBef>
                          <a:spcPts val="235"/>
                        </a:spcBef>
                        <a:spcAft>
                          <a:spcPts val="215"/>
                        </a:spcAft>
                      </a:pPr>
                      <a:r>
                        <a:rPr lang="en-US" sz="1100" spc="0">
                          <a:solidFill>
                            <a:srgbClr val="000000"/>
                          </a:solidFill>
                          <a:latin typeface="Calibri" pitchFamily="2" panose="02020603050405020304"/>
                        </a:rPr>
                        <a:t>Mandating military service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vert="horz" anchor="t"/>
                    <a:lstStyle/>
                    <a:p>
                      <a:pPr marL="79375" marR="0" indent="0" algn="l">
                        <a:lnSpc>
                          <a:spcPts val="1100"/>
                        </a:lnSpc>
                        <a:spcBef>
                          <a:spcPts val="235"/>
                        </a:spcBef>
                        <a:spcAft>
                          <a:spcPts val="215"/>
                        </a:spcAft>
                      </a:pPr>
                      <a:r>
                        <a:rPr lang="en-US" sz="1100" spc="0">
                          <a:solidFill>
                            <a:srgbClr val="000000"/>
                          </a:solidFill>
                          <a:latin typeface="Calibri" pitchFamily="2" panose="02020603050405020304"/>
                        </a:rPr>
                        <a:t>Requiring a test for people who want children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r>
              <a:tr h="203835">
                <a:tc>
                  <a:txBody>
                    <a:bodyPr vert="horz" anchor="t"/>
                    <a:lstStyle/>
                    <a:p>
                      <a:pPr marL="76200" marR="0" indent="0" algn="l">
                        <a:lnSpc>
                          <a:spcPts val="1100"/>
                        </a:lnSpc>
                        <a:spcBef>
                          <a:spcPts val="260"/>
                        </a:spcBef>
                        <a:spcAft>
                          <a:spcPts val="165"/>
                        </a:spcAft>
                      </a:pPr>
                      <a:r>
                        <a:rPr lang="en-US" sz="1100" spc="0">
                          <a:solidFill>
                            <a:srgbClr val="000000"/>
                          </a:solidFill>
                          <a:latin typeface="Calibri" pitchFamily="2" panose="02020603050405020304"/>
                        </a:rPr>
                        <a:t>Lowering the drinking age to 18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vert="horz" anchor="t"/>
                    <a:lstStyle/>
                    <a:p>
                      <a:pPr marL="79375" marR="0" indent="0" algn="l">
                        <a:lnSpc>
                          <a:spcPts val="1100"/>
                        </a:lnSpc>
                        <a:spcBef>
                          <a:spcPts val="260"/>
                        </a:spcBef>
                        <a:spcAft>
                          <a:spcPts val="165"/>
                        </a:spcAft>
                      </a:pPr>
                      <a:r>
                        <a:rPr lang="en-US" sz="1100" spc="0">
                          <a:solidFill>
                            <a:srgbClr val="000000"/>
                          </a:solidFill>
                          <a:latin typeface="Calibri" pitchFamily="2" panose="02020603050405020304"/>
                        </a:rPr>
                        <a:t>Banning cell phones in schools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r>
              <a:tr h="213360">
                <a:tc>
                  <a:txBody>
                    <a:bodyPr vert="horz" anchor="t"/>
                    <a:lstStyle/>
                    <a:p>
                      <a:pPr marL="76200" marR="0" indent="0" algn="l">
                        <a:lnSpc>
                          <a:spcPts val="1100"/>
                        </a:lnSpc>
                        <a:spcBef>
                          <a:spcPts val="260"/>
                        </a:spcBef>
                        <a:spcAft>
                          <a:spcPts val="290"/>
                        </a:spcAft>
                      </a:pPr>
                      <a:r>
                        <a:rPr lang="en-US" sz="1100" spc="0">
                          <a:solidFill>
                            <a:srgbClr val="000000"/>
                          </a:solidFill>
                          <a:latin typeface="Calibri" pitchFamily="2" panose="02020603050405020304"/>
                        </a:rPr>
                        <a:t>Getting rid of zoos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vert="horz" anchor="t"/>
                    <a:lstStyle/>
                    <a:p>
                      <a:pPr marL="79375" marR="0" indent="0" algn="l">
                        <a:lnSpc>
                          <a:spcPts val="1100"/>
                        </a:lnSpc>
                        <a:spcBef>
                          <a:spcPts val="260"/>
                        </a:spcBef>
                        <a:spcAft>
                          <a:spcPts val="290"/>
                        </a:spcAft>
                      </a:pPr>
                      <a:r>
                        <a:rPr lang="en-US" sz="1100" spc="0">
                          <a:solidFill>
                            <a:srgbClr val="000000"/>
                          </a:solidFill>
                          <a:latin typeface="Calibri" pitchFamily="2" panose="02020603050405020304"/>
                        </a:rPr>
                        <a:t>Requiring a year of study abroad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r>
            </a:tbl>
          </a:graphicData>
        </a:graphic>
      </p:graphicFrame>
      <p:graphicFrame>
        <p:nvGraphicFramePr>
          <p:cNvPr id="6" name=""/>
          <p:cNvGraphicFramePr>
            <a:graphicFrameLocks noGrp="1"/>
          </p:cNvGraphicFramePr>
          <p:nvPr/>
        </p:nvGraphicFramePr>
        <p:xfrm>
          <a:off x="429895" y="4264025"/>
          <a:ext cx="6629400" cy="363855"/>
        </p:xfrm>
        <a:graphic>
          <a:graphicData uri="http://schemas.openxmlformats.org/drawingml/2006/table">
            <a:tbl>
              <a:tblGrid>
                <a:gridCol w="1029970"/>
                <a:gridCol w="5599430"/>
              </a:tblGrid>
              <a:tr h="253365">
                <a:tc>
                  <a:txBody>
                    <a:bodyPr vert="horz" anchor="t"/>
                    <a:lstStyle/>
                    <a:p>
                      <a:pPr marL="0" marR="103505" indent="0" algn="r">
                        <a:lnSpc>
                          <a:spcPts val="1100"/>
                        </a:lnSpc>
                        <a:spcBef>
                          <a:spcPts val="480"/>
                        </a:spcBef>
                        <a:spcAft>
                          <a:spcPts val="380"/>
                        </a:spcAft>
                      </a:pPr>
                      <a:r>
                        <a:rPr lang="en-US" sz="1100" b="1" spc="0">
                          <a:solidFill>
                            <a:srgbClr val="FFFFFF"/>
                          </a:solidFill>
                          <a:latin typeface="Calibri" pitchFamily="2" panose="02020603050405020304"/>
                        </a:rPr>
                        <a:t>ACTIVITY </a:t>
                      </a:r>
                    </a:p>
                  </a:txBody>
                  <a:tcPr anchor="ctr" marL="0" marR="0" marT="0" marB="0">
                    <a:lnL w="0" cmpd="sng">
                      <a:noFill/>
                      <a:prstDash val="solid"/>
                    </a:lnL>
                    <a:lnR w="0" cmpd="sng">
                      <a:noFill/>
                      <a:prstDash val="solid"/>
                    </a:lnR>
                    <a:lnT w="0" cmpd="sng">
                      <a:noFill/>
                      <a:prstDash val="solid"/>
                    </a:lnT>
                    <a:lnB w="0" cmpd="sng">
                      <a:noFill/>
                      <a:prstDash val="solid"/>
                    </a:lnB>
                    <a:solidFill>
                      <a:srgbClr val="4371C3"/>
                    </a:solidFill>
                  </a:tcPr>
                </a:tc>
                <a:tc>
                  <a:txBody>
                    <a:bodyPr vert="horz" anchor="t"/>
                    <a:lstStyle/>
                    <a:p>
                      <a:pPr marL="0" marR="2273935" indent="0" algn="r">
                        <a:lnSpc>
                          <a:spcPts val="1400"/>
                        </a:lnSpc>
                        <a:spcBef>
                          <a:spcPts val="200"/>
                        </a:spcBef>
                        <a:spcAft>
                          <a:spcPts val="355"/>
                        </a:spcAft>
                      </a:pPr>
                      <a:r>
                        <a:rPr lang="en-US" sz="1400" b="1" spc="0">
                          <a:solidFill>
                            <a:srgbClr val="4471C4"/>
                          </a:solidFill>
                          <a:latin typeface="Calibri" pitchFamily="2" panose="02020603050405020304"/>
                        </a:rPr>
                        <a:t>Identifying Topics for Argumentative Essays </a:t>
                      </a:r>
                    </a:p>
                  </a:txBody>
                  <a:tcPr anchor="ctr" marL="0" marR="0" marT="0" marB="0">
                    <a:lnL w="0" cmpd="sng">
                      <a:noFill/>
                      <a:prstDash val="solid"/>
                    </a:lnL>
                    <a:lnR w="0" cmpd="sng">
                      <a:noFill/>
                      <a:prstDash val="solid"/>
                    </a:lnR>
                    <a:lnT w="0" cmpd="sng">
                      <a:noFill/>
                      <a:prstDash val="solid"/>
                    </a:lnT>
                    <a:lnB w="0" cmpd="sng">
                      <a:noFill/>
                      <a:prstDash val="solid"/>
                    </a:lnB>
                  </a:tcPr>
                </a:tc>
              </a:tr>
            </a:tbl>
          </a:graphicData>
        </a:graphic>
      </p:graphicFrame>
      <p:sp>
        <p:nvSpPr>
          <p:cNvPr id="7" name=""/>
          <p:cNvSpPr/>
          <p:nvPr>
            <p:ph type="body" idx="10"/>
          </p:nvPr>
        </p:nvSpPr>
        <p:spPr>
          <a:xfrm>
            <a:off x="429895" y="4627880"/>
            <a:ext cx="6629400" cy="2223135"/>
          </a:xfrm>
          <a:prstGeom prst="rect">
            <a:avLst/>
          </a:prstGeom>
          <a:noFill/>
          <a:ln w="0" cmpd="sng">
            <a:noFill/>
            <a:prstDash val="solid"/>
          </a:ln>
        </p:spPr>
        <p:txBody>
          <a:bodyPr vert="horz" lIns="0" tIns="28575" rIns="0" bIns="0" anchor="t"/>
          <a:lstStyle/>
          <a:p>
            <a:pPr marL="320040" marR="22860" indent="0" algn="l">
              <a:lnSpc>
                <a:spcPts val="1400"/>
              </a:lnSpc>
              <a:spcAft>
                <a:spcPts val="0"/>
              </a:spcAft>
            </a:pPr>
            <a:r>
              <a:rPr lang="en-US" sz="1100" spc="0">
                <a:solidFill>
                  <a:srgbClr val="000000"/>
                </a:solidFill>
                <a:latin typeface="Calibri" pitchFamily="2" panose="02020603050405020304"/>
              </a:rPr>
              <a:t>Read these eight topics. Put a check mark (</a:t>
            </a:r>
            <a:r>
              <a:rPr lang="en-US" sz="1400" spc="0">
                <a:solidFill>
                  <a:srgbClr val="000000"/>
                </a:solidFill>
                <a:latin typeface="Arial" pitchFamily="2" panose="02020603050405020304"/>
              </a:rPr>
              <a:t></a:t>
            </a:r>
            <a:r>
              <a:rPr lang="en-US" sz="1100" spc="0">
                <a:solidFill>
                  <a:srgbClr val="000000"/>
                </a:solidFill>
                <a:latin typeface="Calibri" pitchFamily="2" panose="02020603050405020304"/>
              </a:rPr>
              <a:t>) next to the ones that could be good topics for argument essays. </a:t>
            </a:r>
          </a:p>
          <a:p>
            <a:pPr marL="320040" marR="22860" indent="0" algn="l">
              <a:lnSpc>
                <a:spcPts val="1100"/>
              </a:lnSpc>
              <a:spcBef>
                <a:spcPts val="785"/>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1. The first time I flew in a plane. </a:t>
            </a:r>
          </a:p>
          <a:p>
            <a:pPr marL="320040" marR="22860" indent="0" algn="l">
              <a:lnSpc>
                <a:spcPts val="1100"/>
              </a:lnSpc>
              <a:spcBef>
                <a:spcPts val="885"/>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2. University education should be free. </a:t>
            </a:r>
          </a:p>
          <a:p>
            <a:pPr marL="320040" marR="22860" indent="0" algn="l">
              <a:lnSpc>
                <a:spcPts val="1100"/>
              </a:lnSpc>
              <a:spcBef>
                <a:spcPts val="885"/>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3. How and why birds fly south for the winter. </a:t>
            </a:r>
          </a:p>
          <a:p>
            <a:pPr marL="320040" marR="22860" indent="0" algn="l">
              <a:lnSpc>
                <a:spcPts val="1100"/>
              </a:lnSpc>
              <a:spcBef>
                <a:spcPts val="865"/>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4. High school teachers need a higher salary. </a:t>
            </a:r>
          </a:p>
          <a:p>
            <a:pPr marL="320040" marR="22860" indent="0" algn="l">
              <a:lnSpc>
                <a:spcPts val="1200"/>
              </a:lnSpc>
              <a:spcBef>
                <a:spcPts val="860"/>
              </a:spcBef>
              <a:spcAft>
                <a:spcPts val="0"/>
              </a:spcAft>
              <a:tabLst>
                <a:tab algn="l" pos="960120"/>
              </a:tabLst>
            </a:pPr>
            <a:r>
              <a:rPr lang="en-US" sz="100" spc="5">
                <a:solidFill>
                  <a:srgbClr val="000000"/>
                </a:solidFill>
                <a:latin typeface="Calibri" pitchFamily="2" panose="02020603050405020304"/>
              </a:rPr>
              <a:t> </a:t>
            </a:r>
            <a:r>
              <a:rPr lang="en-US" sz="1100" spc="5">
                <a:solidFill>
                  <a:srgbClr val="000000"/>
                </a:solidFill>
                <a:latin typeface="Calibri" pitchFamily="2" panose="02020603050405020304"/>
              </a:rPr>
              <a:t>5. </a:t>
            </a:r>
            <a:r>
              <a:rPr lang="en-US" sz="1100" spc="5">
                <a:solidFill>
                  <a:srgbClr val="000000"/>
                </a:solidFill>
                <a:latin typeface="Calibri" pitchFamily="2" panose="02020603050405020304"/>
              </a:rPr>
              <a:t>Steps needed to get a driver’s license. </a:t>
            </a:r>
          </a:p>
          <a:p>
            <a:pPr marL="320040" marR="22860" indent="0" algn="l">
              <a:lnSpc>
                <a:spcPts val="1100"/>
              </a:lnSpc>
              <a:spcBef>
                <a:spcPts val="885"/>
              </a:spcBef>
              <a:spcAft>
                <a:spcPts val="0"/>
              </a:spcAft>
              <a:tabLst>
                <a:tab algn="l" pos="960120"/>
              </a:tabLst>
            </a:pPr>
            <a:r>
              <a:rPr lang="en-US" sz="100" spc="10">
                <a:solidFill>
                  <a:srgbClr val="000000"/>
                </a:solidFill>
                <a:latin typeface="Calibri" pitchFamily="2" panose="02020603050405020304"/>
              </a:rPr>
              <a:t> </a:t>
            </a:r>
            <a:r>
              <a:rPr lang="en-US" sz="1100" spc="10">
                <a:solidFill>
                  <a:srgbClr val="000000"/>
                </a:solidFill>
                <a:latin typeface="Calibri" pitchFamily="2" panose="02020603050405020304"/>
              </a:rPr>
              <a:t>6. Legalizing gay marriage. </a:t>
            </a:r>
          </a:p>
          <a:p>
            <a:pPr marL="914400" marR="22860" indent="0" algn="l">
              <a:lnSpc>
                <a:spcPts val="2000"/>
              </a:lnSpc>
              <a:spcBef>
                <a:spcPts val="0"/>
              </a:spcBef>
              <a:spcAft>
                <a:spcPts val="0"/>
              </a:spcAft>
              <a:tabLst>
                <a:tab algn="l" pos="960120"/>
              </a:tabLst>
            </a:pPr>
            <a:r>
              <a:rPr lang="en-US" sz="100" spc="0">
                <a:solidFill>
                  <a:srgbClr val="000000"/>
                </a:solidFill>
                <a:latin typeface="Calibri" pitchFamily="2" panose="02020603050405020304"/>
              </a:rPr>
              <a:t> </a:t>
            </a:r>
            <a:r>
              <a:rPr lang="en-US" sz="1100" spc="0">
                <a:solidFill>
                  <a:srgbClr val="000000"/>
                </a:solidFill>
                <a:latin typeface="Calibri" pitchFamily="2" panose="02020603050405020304"/>
              </a:rPr>
              <a:t>7. Increasing tax on imported food. </a:t>
            </a:r>
            <a:br/>
            <a:r>
              <a:rPr lang="en-US" sz="1100" spc="0">
                <a:solidFill>
                  <a:srgbClr val="000000"/>
                </a:solidFill>
                <a:latin typeface="Calibri" pitchFamily="2" panose="02020603050405020304"/>
              </a:rPr>
              <a:t>8. How to become a karate master. </a:t>
            </a:r>
          </a:p>
        </p:txBody>
      </p:sp>
      <p:sp>
        <p:nvSpPr>
          <p:cNvPr id="8" name=""/>
          <p:cNvSpPr/>
          <p:nvPr>
            <p:ph type="body" idx="10"/>
          </p:nvPr>
        </p:nvSpPr>
        <p:spPr>
          <a:xfrm>
            <a:off x="429895" y="6851015"/>
            <a:ext cx="6629400" cy="3537585"/>
          </a:xfrm>
          <a:prstGeom prst="rect">
            <a:avLst/>
          </a:prstGeom>
          <a:noFill/>
          <a:ln w="0" cmpd="sng">
            <a:noFill/>
            <a:prstDash val="solid"/>
          </a:ln>
        </p:spPr>
        <p:txBody>
          <a:bodyPr vert="horz" lIns="0" tIns="295910" rIns="0" bIns="0" anchor="t"/>
          <a:lstStyle/>
          <a:p>
            <a:pPr marL="320040" marR="22860" indent="0" algn="l">
              <a:lnSpc>
                <a:spcPts val="1100"/>
              </a:lnSpc>
              <a:spcAft>
                <a:spcPts val="0"/>
              </a:spcAft>
            </a:pPr>
            <a:r>
              <a:rPr lang="en-US" sz="1100" spc="0">
                <a:solidFill>
                  <a:srgbClr val="000000"/>
                </a:solidFill>
                <a:latin typeface="Calibri" pitchFamily="2" panose="02020603050405020304"/>
              </a:rPr>
              <a:t>Can you think of three additional topics that would be excellent for an argumentative essay? </a:t>
            </a:r>
          </a:p>
          <a:p>
            <a:pPr marL="548640" marR="22860" indent="182880" algn="l">
              <a:lnSpc>
                <a:spcPts val="1100"/>
              </a:lnSpc>
              <a:spcBef>
                <a:spcPts val="1555"/>
              </a:spcBef>
              <a:spcAft>
                <a:spcPts val="0"/>
              </a:spcAft>
              <a:buFont typeface="Calibri"/>
              <a:buAutoNum startAt="1" type="arabicPeriod"/>
              <a:tabLst>
                <a:tab algn="l" pos="5486400"/>
              </a:tabLst>
            </a:pPr>
            <a:r>
              <a:rPr lang="en-US" sz="100" spc="285">
                <a:solidFill>
                  <a:srgbClr val="000000"/>
                </a:solidFill>
                <a:latin typeface="Calibri" pitchFamily="2" panose="02020603050405020304"/>
              </a:rPr>
              <a:t> </a:t>
            </a:r>
          </a:p>
          <a:p>
            <a:pPr marL="548640" marR="22860" indent="182880" algn="l">
              <a:lnSpc>
                <a:spcPts val="1100"/>
              </a:lnSpc>
              <a:spcBef>
                <a:spcPts val="1570"/>
              </a:spcBef>
              <a:spcAft>
                <a:spcPts val="0"/>
              </a:spcAft>
              <a:buFont typeface="Calibri"/>
              <a:buAutoNum type="arabicPeriod"/>
              <a:tabLst>
                <a:tab algn="l" pos="5486400"/>
              </a:tabLst>
            </a:pPr>
            <a:r>
              <a:rPr lang="en-US" sz="100" spc="285">
                <a:solidFill>
                  <a:srgbClr val="000000"/>
                </a:solidFill>
                <a:latin typeface="Calibri" pitchFamily="2" panose="02020603050405020304"/>
              </a:rPr>
              <a:t> </a:t>
            </a:r>
          </a:p>
          <a:p>
            <a:pPr marL="548640" marR="22860" indent="91440" algn="l">
              <a:lnSpc>
                <a:spcPts val="1100"/>
              </a:lnSpc>
              <a:spcBef>
                <a:spcPts val="1565"/>
              </a:spcBef>
              <a:spcAft>
                <a:spcPts val="0"/>
              </a:spcAft>
              <a:buFont typeface="Calibri"/>
              <a:buAutoNum type="arabicPeriod"/>
            </a:pPr>
            <a:r>
              <a:rPr lang="en-US"/>
              <a:t/>
            </a:r>
          </a:p>
          <a:p>
            <a:pPr marL="0" marR="22860" indent="0" algn="l">
              <a:lnSpc>
                <a:spcPts val="1800"/>
              </a:lnSpc>
              <a:spcBef>
                <a:spcPts val="2955"/>
              </a:spcBef>
              <a:spcAft>
                <a:spcPts val="0"/>
              </a:spcAft>
            </a:pPr>
            <a:r>
              <a:rPr lang="en-US" sz="1600" b="1" spc="0">
                <a:solidFill>
                  <a:srgbClr val="4371C3"/>
                </a:solidFill>
                <a:latin typeface="Calibri" pitchFamily="2" panose="02020603050405020304"/>
              </a:rPr>
              <a:t>TOPICS FOR ARGUMENTATIVE ESSAYS </a:t>
            </a:r>
          </a:p>
          <a:p>
            <a:pPr marL="0" marR="22860" indent="0" algn="r">
              <a:lnSpc>
                <a:spcPts val="1100"/>
              </a:lnSpc>
              <a:spcBef>
                <a:spcPts val="115"/>
              </a:spcBef>
              <a:spcAft>
                <a:spcPts val="0"/>
              </a:spcAft>
            </a:pPr>
            <a:r>
              <a:rPr lang="en-US" sz="1100" spc="0">
                <a:solidFill>
                  <a:srgbClr val="000000"/>
                </a:solidFill>
                <a:latin typeface="Calibri" pitchFamily="2" panose="02020603050405020304"/>
              </a:rPr>
              <a:t>After you choose a topic, think about what you know about it. What do you know about your side of the </a:t>
            </a:r>
          </a:p>
          <a:p>
            <a:pPr marL="320040" marR="320040" indent="0" algn="l">
              <a:lnSpc>
                <a:spcPts val="1300"/>
              </a:lnSpc>
              <a:spcBef>
                <a:spcPts val="0"/>
              </a:spcBef>
              <a:spcAft>
                <a:spcPts val="0"/>
              </a:spcAft>
            </a:pPr>
            <a:r>
              <a:rPr lang="en-US" sz="1100" spc="0">
                <a:solidFill>
                  <a:srgbClr val="000000"/>
                </a:solidFill>
                <a:latin typeface="Calibri" pitchFamily="2" panose="02020603050405020304"/>
              </a:rPr>
              <a:t>argument and what do you know about the opposite side of the argument? A good way to organize your ideas is to use a </a:t>
            </a:r>
            <a:r>
              <a:rPr lang="en-US" sz="1100" b="1" spc="0">
                <a:solidFill>
                  <a:srgbClr val="000000"/>
                </a:solidFill>
                <a:latin typeface="Calibri" pitchFamily="2" panose="02020603050405020304"/>
              </a:rPr>
              <a:t>Pro &amp; Con T-chart</a:t>
            </a:r>
            <a:r>
              <a:rPr lang="en-US" sz="1100" spc="0">
                <a:solidFill>
                  <a:srgbClr val="000000"/>
                </a:solidFill>
                <a:latin typeface="Calibri" pitchFamily="2" panose="02020603050405020304"/>
              </a:rPr>
              <a:t>. [Pro = in favor of thesis statement, Con = against thesis statement] </a:t>
            </a:r>
          </a:p>
          <a:p>
            <a:pPr marL="320040" marR="91440" indent="0" algn="l">
              <a:lnSpc>
                <a:spcPts val="1300"/>
              </a:lnSpc>
              <a:spcBef>
                <a:spcPts val="0"/>
              </a:spcBef>
              <a:spcAft>
                <a:spcPts val="0"/>
              </a:spcAft>
            </a:pPr>
            <a:r>
              <a:rPr lang="en-US" sz="1100" spc="0">
                <a:solidFill>
                  <a:srgbClr val="000000"/>
                </a:solidFill>
                <a:latin typeface="Calibri" pitchFamily="2" panose="02020603050405020304"/>
              </a:rPr>
              <a:t>If you cannot think of several ideas for one or both sides, you should do more research about that topic or choose a different topic. </a:t>
            </a:r>
          </a:p>
          <a:p>
            <a:pPr marL="0" marR="22860" indent="0" algn="l">
              <a:lnSpc>
                <a:spcPts val="1300"/>
              </a:lnSpc>
              <a:spcBef>
                <a:spcPts val="3430"/>
              </a:spcBef>
              <a:spcAft>
                <a:spcPts val="205"/>
              </a:spcAft>
              <a:tabLst>
                <a:tab algn="r" pos="662940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4 </a:t>
            </a:r>
          </a:p>
        </p:txBody>
      </p:sp>
      <p:cxnSp>
        <p:nvCxnSpPr>
          <p:cNvPr id="9" name=""/>
          <p:cNvCxnSpPr/>
          <p:nvPr/>
        </p:nvCxnSpPr>
        <p:spPr>
          <a:xfrm>
            <a:off x="740410" y="6858000"/>
            <a:ext cx="631825" cy="0"/>
          </a:xfrm>
          <a:prstGeom prst="line">
            <a:avLst/>
          </a:prstGeom>
          <a:ln w="12065" cmpd="sng">
            <a:solidFill>
              <a:srgbClr val="000000"/>
            </a:solidFill>
          </a:ln>
        </p:spPr>
      </p:cxnSp>
    </p:spTree>
  </p:cSld>
  <p:clrMapOvr>
    <a:masterClrMapping/>
  </p:clrMapOvr>
</p:sld>
</file>

<file path=ppt/slides/slide5.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pic>
        <p:nvPicPr>
          <p:cNvPr id="3" name=""/>
          <p:cNvPicPr/>
          <p:nvPr/>
        </p:nvPicPr>
        <p:blipFill>
          <a:blip r:embed="prId3"/>
          <a:stretch>
            <a:fillRect/>
          </a:stretch>
        </p:blipFill>
        <p:spPr>
          <a:xfrm>
            <a:off x="399415" y="490855"/>
            <a:ext cx="6623050" cy="2898775"/>
          </a:xfrm>
          <a:prstGeom prst="rect">
            <a:avLst/>
          </a:prstGeom>
        </p:spPr>
      </p:pic>
      <p:sp>
        <p:nvSpPr>
          <p:cNvPr id="4" name=""/>
          <p:cNvSpPr/>
          <p:nvPr>
            <p:ph type="body" idx="10"/>
          </p:nvPr>
        </p:nvSpPr>
        <p:spPr>
          <a:xfrm>
            <a:off x="753110" y="490855"/>
            <a:ext cx="4955540" cy="127635"/>
          </a:xfrm>
          <a:prstGeom prst="rect">
            <a:avLst/>
          </a:prstGeom>
          <a:noFill/>
          <a:ln w="0" cmpd="sng">
            <a:noFill/>
            <a:prstDash val="solid"/>
          </a:ln>
        </p:spPr>
        <p:txBody>
          <a:bodyPr vert="horz" lIns="0" tIns="0" rIns="0" bIns="0" anchor="t"/>
          <a:lstStyle/>
          <a:p>
            <a:pPr marL="0" marR="0" indent="0" algn="l">
              <a:lnSpc>
                <a:spcPts val="1000"/>
              </a:lnSpc>
              <a:spcAft>
                <a:spcPts val="0"/>
              </a:spcAft>
            </a:pPr>
            <a:r>
              <a:rPr lang="en-US" sz="1100" spc="-10">
                <a:solidFill>
                  <a:srgbClr val="000000"/>
                </a:solidFill>
                <a:latin typeface="Calibri" pitchFamily="2" panose="02020603050405020304"/>
              </a:rPr>
              <a:t>Here is a Pro &amp; Con T-Chart for an essay about cell-phones being allowed in classrooms. </a:t>
            </a:r>
          </a:p>
        </p:txBody>
      </p:sp>
      <p:sp>
        <p:nvSpPr>
          <p:cNvPr id="5" name=""/>
          <p:cNvSpPr/>
          <p:nvPr>
            <p:ph type="body" idx="10"/>
          </p:nvPr>
        </p:nvSpPr>
        <p:spPr>
          <a:xfrm>
            <a:off x="838200" y="1886585"/>
            <a:ext cx="2645410" cy="1259205"/>
          </a:xfrm>
          <a:prstGeom prst="rect">
            <a:avLst/>
          </a:prstGeom>
          <a:noFill/>
          <a:ln w="0" cmpd="sng">
            <a:noFill/>
            <a:prstDash val="solid"/>
          </a:ln>
        </p:spPr>
        <p:txBody>
          <a:bodyPr vert="horz" lIns="0" tIns="0" rIns="0" bIns="0" anchor="t"/>
          <a:lstStyle/>
          <a:p>
            <a:pPr marL="182880" marR="0" indent="182880" algn="l">
              <a:lnSpc>
                <a:spcPts val="1400"/>
              </a:lnSpc>
              <a:spcAft>
                <a:spcPts val="0"/>
              </a:spcAft>
              <a:buFont typeface="Tahoma"/>
              <a:buAutoNum startAt="1" type="arabicPeriod"/>
            </a:pPr>
            <a:r>
              <a:rPr lang="en-US" sz="1050" spc="0">
                <a:solidFill>
                  <a:srgbClr val="000000"/>
                </a:solidFill>
                <a:latin typeface="Tahoma" pitchFamily="2" panose="02020603050405020304"/>
              </a:rPr>
              <a:t>Cell phones distract students from learning if they send messages or play games in class. </a:t>
            </a:r>
          </a:p>
          <a:p>
            <a:pPr marL="182880" marR="182880" indent="182880" algn="l">
              <a:lnSpc>
                <a:spcPts val="1500"/>
              </a:lnSpc>
              <a:spcBef>
                <a:spcPts val="5"/>
              </a:spcBef>
              <a:spcAft>
                <a:spcPts val="0"/>
              </a:spcAft>
              <a:buFont typeface="Tahoma"/>
              <a:buAutoNum type="arabicPeriod"/>
            </a:pPr>
            <a:r>
              <a:rPr lang="en-US" sz="1050" spc="0">
                <a:solidFill>
                  <a:srgbClr val="000000"/>
                </a:solidFill>
                <a:latin typeface="Tahoma" pitchFamily="2" panose="02020603050405020304"/>
              </a:rPr>
              <a:t>Cell phones might ring in class and disturb the teacher. </a:t>
            </a:r>
          </a:p>
          <a:p>
            <a:pPr marL="182880" marR="0" indent="182880" algn="l">
              <a:lnSpc>
                <a:spcPts val="1400"/>
              </a:lnSpc>
              <a:spcBef>
                <a:spcPts val="0"/>
              </a:spcBef>
              <a:spcAft>
                <a:spcPts val="0"/>
              </a:spcAft>
              <a:buFont typeface="Tahoma"/>
              <a:buAutoNum type="arabicPeriod"/>
            </a:pPr>
            <a:r>
              <a:rPr lang="en-US" sz="1050" spc="0">
                <a:solidFill>
                  <a:srgbClr val="000000"/>
                </a:solidFill>
                <a:latin typeface="Tahoma" pitchFamily="2" panose="02020603050405020304"/>
              </a:rPr>
              <a:t>Students could use cell phones to cheat on tests. </a:t>
            </a:r>
          </a:p>
        </p:txBody>
      </p:sp>
      <p:sp>
        <p:nvSpPr>
          <p:cNvPr id="6" name=""/>
          <p:cNvSpPr/>
          <p:nvPr>
            <p:ph type="body" idx="10"/>
          </p:nvPr>
        </p:nvSpPr>
        <p:spPr>
          <a:xfrm>
            <a:off x="923290" y="1167130"/>
            <a:ext cx="4383405" cy="131445"/>
          </a:xfrm>
          <a:prstGeom prst="rect">
            <a:avLst/>
          </a:prstGeom>
          <a:noFill/>
          <a:ln w="0" cmpd="sng">
            <a:noFill/>
            <a:prstDash val="solid"/>
          </a:ln>
        </p:spPr>
        <p:txBody>
          <a:bodyPr vert="horz" lIns="0" tIns="0" rIns="0" bIns="0" anchor="t"/>
          <a:lstStyle/>
          <a:p>
            <a:pPr marL="0" marR="0" indent="0" algn="l">
              <a:lnSpc>
                <a:spcPts val="1000"/>
              </a:lnSpc>
              <a:spcAft>
                <a:spcPts val="0"/>
              </a:spcAft>
            </a:pPr>
            <a:r>
              <a:rPr lang="en-US" sz="1100" i="1" spc="-10">
                <a:solidFill>
                  <a:srgbClr val="000000"/>
                </a:solidFill>
                <a:latin typeface="Times New Roman" pitchFamily="1" panose="02020603050405020304"/>
              </a:rPr>
              <a:t>Thesis statement: </a:t>
            </a:r>
            <a:r>
              <a:rPr lang="en-US" sz="1100" spc="-10">
                <a:solidFill>
                  <a:srgbClr val="000000"/>
                </a:solidFill>
                <a:latin typeface="Times New Roman" pitchFamily="1" panose="02020603050405020304"/>
              </a:rPr>
              <a:t>Cell phones should not be allowed in university classrooms. </a:t>
            </a:r>
          </a:p>
        </p:txBody>
      </p:sp>
      <p:sp>
        <p:nvSpPr>
          <p:cNvPr id="7" name=""/>
          <p:cNvSpPr/>
          <p:nvPr>
            <p:ph type="body" idx="10"/>
          </p:nvPr>
        </p:nvSpPr>
        <p:spPr>
          <a:xfrm>
            <a:off x="2009775" y="1685290"/>
            <a:ext cx="381635" cy="106680"/>
          </a:xfrm>
          <a:prstGeom prst="rect">
            <a:avLst/>
          </a:prstGeom>
          <a:noFill/>
          <a:ln w="0" cmpd="sng">
            <a:noFill/>
            <a:prstDash val="solid"/>
          </a:ln>
        </p:spPr>
        <p:txBody>
          <a:bodyPr vert="horz" lIns="0" tIns="0" rIns="0" bIns="0" anchor="t"/>
          <a:lstStyle/>
          <a:p>
            <a:pPr marL="0" marR="0" indent="0" algn="l">
              <a:lnSpc>
                <a:spcPts val="800"/>
              </a:lnSpc>
              <a:spcAft>
                <a:spcPts val="0"/>
              </a:spcAft>
            </a:pPr>
            <a:r>
              <a:rPr lang="en-US" sz="1200" b="1" spc="70">
                <a:solidFill>
                  <a:srgbClr val="000000"/>
                </a:solidFill>
                <a:latin typeface="Calibri" pitchFamily="2" panose="02020603050405020304"/>
              </a:rPr>
              <a:t>PRO </a:t>
            </a:r>
          </a:p>
        </p:txBody>
      </p:sp>
      <p:sp>
        <p:nvSpPr>
          <p:cNvPr id="8" name=""/>
          <p:cNvSpPr/>
          <p:nvPr>
            <p:ph type="body" idx="10"/>
          </p:nvPr>
        </p:nvSpPr>
        <p:spPr>
          <a:xfrm>
            <a:off x="3730625" y="1886585"/>
            <a:ext cx="3008630" cy="1259205"/>
          </a:xfrm>
          <a:prstGeom prst="rect">
            <a:avLst/>
          </a:prstGeom>
          <a:noFill/>
          <a:ln w="0" cmpd="sng">
            <a:noFill/>
            <a:prstDash val="solid"/>
          </a:ln>
        </p:spPr>
        <p:txBody>
          <a:bodyPr vert="horz" lIns="0" tIns="0" rIns="0" bIns="0" anchor="t"/>
          <a:lstStyle/>
          <a:p>
            <a:pPr marL="182880" marR="548640" indent="182880" algn="l">
              <a:lnSpc>
                <a:spcPts val="1400"/>
              </a:lnSpc>
              <a:spcAft>
                <a:spcPts val="0"/>
              </a:spcAft>
              <a:buFont typeface="Tahoma"/>
              <a:buAutoNum startAt="1" type="arabicPeriod"/>
            </a:pPr>
            <a:r>
              <a:rPr lang="en-US" sz="1050" spc="0">
                <a:solidFill>
                  <a:srgbClr val="000000"/>
                </a:solidFill>
                <a:latin typeface="Tahoma" pitchFamily="2" panose="02020603050405020304"/>
              </a:rPr>
              <a:t>Cell phones can easily be turned off and kept out of sight. </a:t>
            </a:r>
          </a:p>
          <a:p>
            <a:pPr marL="182880" marR="137160" indent="182880" algn="l">
              <a:lnSpc>
                <a:spcPts val="1500"/>
              </a:lnSpc>
              <a:spcBef>
                <a:spcPts val="95"/>
              </a:spcBef>
              <a:spcAft>
                <a:spcPts val="0"/>
              </a:spcAft>
              <a:buFont typeface="Tahoma"/>
              <a:buAutoNum type="arabicPeriod"/>
            </a:pPr>
            <a:r>
              <a:rPr lang="en-US" sz="1050" spc="0">
                <a:solidFill>
                  <a:srgbClr val="000000"/>
                </a:solidFill>
                <a:latin typeface="Tahoma" pitchFamily="2" panose="02020603050405020304"/>
              </a:rPr>
              <a:t>University students are not children and cellphones are important in an emergency. </a:t>
            </a:r>
          </a:p>
          <a:p>
            <a:pPr marL="182880" marR="0" indent="182880" algn="l">
              <a:lnSpc>
                <a:spcPts val="1400"/>
              </a:lnSpc>
              <a:spcBef>
                <a:spcPts val="0"/>
              </a:spcBef>
              <a:spcAft>
                <a:spcPts val="0"/>
              </a:spcAft>
              <a:buFont typeface="Tahoma"/>
              <a:buAutoNum type="arabicPeriod"/>
            </a:pPr>
            <a:r>
              <a:rPr lang="en-US" sz="1050" spc="0">
                <a:solidFill>
                  <a:srgbClr val="000000"/>
                </a:solidFill>
                <a:latin typeface="Tahoma" pitchFamily="2" panose="02020603050405020304"/>
              </a:rPr>
              <a:t>Cell phones can be useful tools for education such a being used as a dictionary or to make memos. </a:t>
            </a:r>
          </a:p>
        </p:txBody>
      </p:sp>
      <p:sp>
        <p:nvSpPr>
          <p:cNvPr id="9" name=""/>
          <p:cNvSpPr/>
          <p:nvPr>
            <p:ph type="body" idx="10"/>
          </p:nvPr>
        </p:nvSpPr>
        <p:spPr>
          <a:xfrm>
            <a:off x="5060950" y="1685290"/>
            <a:ext cx="396875" cy="106680"/>
          </a:xfrm>
          <a:prstGeom prst="rect">
            <a:avLst/>
          </a:prstGeom>
          <a:noFill/>
          <a:ln w="0" cmpd="sng">
            <a:noFill/>
            <a:prstDash val="solid"/>
          </a:ln>
        </p:spPr>
        <p:txBody>
          <a:bodyPr vert="horz" lIns="0" tIns="0" rIns="0" bIns="0" anchor="t"/>
          <a:lstStyle/>
          <a:p>
            <a:pPr marL="0" marR="0" indent="0" algn="l">
              <a:lnSpc>
                <a:spcPts val="800"/>
              </a:lnSpc>
              <a:spcAft>
                <a:spcPts val="0"/>
              </a:spcAft>
            </a:pPr>
            <a:r>
              <a:rPr lang="en-US" sz="1200" b="1" spc="75">
                <a:solidFill>
                  <a:srgbClr val="000000"/>
                </a:solidFill>
                <a:latin typeface="Calibri" pitchFamily="2" panose="02020603050405020304"/>
              </a:rPr>
              <a:t>CON </a:t>
            </a:r>
          </a:p>
        </p:txBody>
      </p:sp>
      <p:graphicFrame>
        <p:nvGraphicFramePr>
          <p:cNvPr id="11" name=""/>
          <p:cNvGraphicFramePr>
            <a:graphicFrameLocks noGrp="1"/>
          </p:cNvGraphicFramePr>
          <p:nvPr/>
        </p:nvGraphicFramePr>
        <p:xfrm>
          <a:off x="429895" y="3703320"/>
          <a:ext cx="6629400" cy="388620"/>
        </p:xfrm>
        <a:graphic>
          <a:graphicData uri="http://schemas.openxmlformats.org/drawingml/2006/table">
            <a:tbl>
              <a:tblGrid>
                <a:gridCol w="1029970"/>
                <a:gridCol w="5599430"/>
              </a:tblGrid>
              <a:tr h="250190">
                <a:tc>
                  <a:txBody>
                    <a:bodyPr vert="horz" anchor="t"/>
                    <a:lstStyle/>
                    <a:p>
                      <a:pPr marL="0" marR="103505" indent="0" algn="r">
                        <a:lnSpc>
                          <a:spcPts val="1100"/>
                        </a:lnSpc>
                        <a:spcBef>
                          <a:spcPts val="460"/>
                        </a:spcBef>
                        <a:spcAft>
                          <a:spcPts val="335"/>
                        </a:spcAft>
                      </a:pPr>
                      <a:r>
                        <a:rPr lang="en-US" sz="1150" b="1" spc="0">
                          <a:solidFill>
                            <a:srgbClr val="FFFFFF"/>
                          </a:solidFill>
                          <a:latin typeface="Calibri" pitchFamily="2" panose="02020603050405020304"/>
                        </a:rPr>
                        <a:t>ACTIVITY </a:t>
                      </a:r>
                    </a:p>
                  </a:txBody>
                  <a:tcPr anchor="ctr" marL="0" marR="0" marT="0" marB="0">
                    <a:lnL w="0" cmpd="sng">
                      <a:noFill/>
                      <a:prstDash val="solid"/>
                    </a:lnL>
                    <a:lnR w="0" cmpd="sng">
                      <a:noFill/>
                      <a:prstDash val="solid"/>
                    </a:lnR>
                    <a:lnT w="0" cmpd="sng">
                      <a:noFill/>
                      <a:prstDash val="solid"/>
                    </a:lnT>
                    <a:lnB w="0" cmpd="sng">
                      <a:noFill/>
                      <a:prstDash val="solid"/>
                    </a:lnB>
                    <a:solidFill>
                      <a:srgbClr val="4471C4"/>
                    </a:solidFill>
                  </a:tcPr>
                </a:tc>
                <a:tc>
                  <a:txBody>
                    <a:bodyPr vert="horz" anchor="t"/>
                    <a:lstStyle/>
                    <a:p>
                      <a:pPr marL="0" marR="3164205" indent="0" algn="r">
                        <a:lnSpc>
                          <a:spcPts val="1400"/>
                        </a:lnSpc>
                        <a:spcBef>
                          <a:spcPts val="175"/>
                        </a:spcBef>
                        <a:spcAft>
                          <a:spcPts val="330"/>
                        </a:spcAft>
                      </a:pPr>
                      <a:r>
                        <a:rPr lang="en-US" sz="1400" b="1" spc="0">
                          <a:solidFill>
                            <a:srgbClr val="4471C4"/>
                          </a:solidFill>
                          <a:latin typeface="Calibri" pitchFamily="2" panose="02020603050405020304"/>
                        </a:rPr>
                        <a:t>Brainstorming Supporting Ideas </a:t>
                      </a:r>
                    </a:p>
                  </a:txBody>
                  <a:tcPr anchor="ctr" marL="0" marR="0" marT="0" marB="0">
                    <a:lnL w="0" cmpd="sng">
                      <a:noFill/>
                      <a:prstDash val="solid"/>
                    </a:lnL>
                    <a:lnR w="0" cmpd="sng">
                      <a:noFill/>
                      <a:prstDash val="solid"/>
                    </a:lnR>
                    <a:lnT w="0" cmpd="sng">
                      <a:noFill/>
                      <a:prstDash val="solid"/>
                    </a:lnT>
                    <a:lnB w="0" cmpd="sng">
                      <a:noFill/>
                      <a:prstDash val="solid"/>
                    </a:lnB>
                  </a:tcPr>
                </a:tc>
              </a:tr>
            </a:tbl>
          </a:graphicData>
        </a:graphic>
      </p:graphicFrame>
      <p:sp>
        <p:nvSpPr>
          <p:cNvPr id="12" name=""/>
          <p:cNvSpPr/>
          <p:nvPr>
            <p:ph type="body" idx="10"/>
          </p:nvPr>
        </p:nvSpPr>
        <p:spPr>
          <a:xfrm>
            <a:off x="429895" y="4091940"/>
            <a:ext cx="6629400" cy="885825"/>
          </a:xfrm>
          <a:prstGeom prst="rect">
            <a:avLst/>
          </a:prstGeom>
          <a:noFill/>
          <a:ln w="0" cmpd="sng">
            <a:noFill/>
            <a:prstDash val="solid"/>
          </a:ln>
        </p:spPr>
        <p:txBody>
          <a:bodyPr vert="horz" lIns="0" tIns="0" rIns="0" bIns="0" anchor="t"/>
          <a:lstStyle/>
          <a:p>
            <a:pPr marL="320040" marR="91440" indent="0" algn="l">
              <a:lnSpc>
                <a:spcPts val="1300"/>
              </a:lnSpc>
              <a:spcAft>
                <a:spcPts val="0"/>
              </a:spcAft>
            </a:pPr>
            <a:r>
              <a:rPr lang="en-US" sz="1100" spc="0">
                <a:solidFill>
                  <a:srgbClr val="000000"/>
                </a:solidFill>
                <a:latin typeface="Calibri" pitchFamily="2" panose="02020603050405020304"/>
              </a:rPr>
              <a:t>Read the thesis statements and complete the Pro &amp; Con T-charts. Write three ideas to support each statement. Then write three ideas against each statement. Finally, choose an original topic and write a thesis statement of your own. Then fill in the pros and cons for your new topic. </a:t>
            </a:r>
          </a:p>
          <a:p>
            <a:pPr marL="320040" marR="0" indent="0" algn="l">
              <a:lnSpc>
                <a:spcPts val="1200"/>
              </a:lnSpc>
              <a:spcBef>
                <a:spcPts val="1300"/>
              </a:spcBef>
              <a:spcAft>
                <a:spcPts val="470"/>
              </a:spcAft>
              <a:tabLst>
                <a:tab algn="l" pos="548640"/>
              </a:tabLst>
            </a:pPr>
            <a:r>
              <a:rPr lang="en-US" sz="1100" spc="-15">
                <a:solidFill>
                  <a:srgbClr val="000000"/>
                </a:solidFill>
                <a:latin typeface="Calibri" pitchFamily="2" panose="02020603050405020304"/>
              </a:rPr>
              <a:t>1. </a:t>
            </a:r>
            <a:r>
              <a:rPr lang="en-US" sz="1100" i="1" spc="-15">
                <a:solidFill>
                  <a:srgbClr val="000000"/>
                </a:solidFill>
                <a:latin typeface="Calibri" pitchFamily="2" panose="02020603050405020304"/>
              </a:rPr>
              <a:t>Thesis statement: </a:t>
            </a:r>
            <a:r>
              <a:rPr lang="en-US" sz="1150" b="1" spc="-15">
                <a:solidFill>
                  <a:srgbClr val="000000"/>
                </a:solidFill>
                <a:latin typeface="Calibri" pitchFamily="2" panose="02020603050405020304"/>
              </a:rPr>
              <a:t>Adults should be required to pass a test before they can become parents. </a:t>
            </a:r>
          </a:p>
        </p:txBody>
      </p:sp>
      <p:graphicFrame>
        <p:nvGraphicFramePr>
          <p:cNvPr id="14" name=""/>
          <p:cNvGraphicFramePr>
            <a:graphicFrameLocks noGrp="1"/>
          </p:cNvGraphicFramePr>
          <p:nvPr/>
        </p:nvGraphicFramePr>
        <p:xfrm>
          <a:off x="743585" y="5017135"/>
          <a:ext cx="6117590" cy="1543050"/>
        </p:xfrm>
        <a:graphic>
          <a:graphicData uri="http://schemas.openxmlformats.org/drawingml/2006/table">
            <a:tbl>
              <a:tblGrid>
                <a:gridCol w="2917190"/>
                <a:gridCol w="3200400"/>
              </a:tblGrid>
              <a:tr h="179705">
                <a:tc>
                  <a:txBody>
                    <a:bodyPr vert="horz" anchor="t"/>
                    <a:lstStyle/>
                    <a:p>
                      <a:pPr marL="0" marR="1344295" indent="0" algn="r">
                        <a:lnSpc>
                          <a:spcPts val="1200"/>
                        </a:lnSpc>
                        <a:spcBef>
                          <a:spcPts val="0"/>
                        </a:spcBef>
                        <a:spcAft>
                          <a:spcPts val="105"/>
                        </a:spcAft>
                      </a:pPr>
                      <a:r>
                        <a:rPr lang="en-US" sz="1050" b="1" spc="0">
                          <a:solidFill>
                            <a:srgbClr val="000000"/>
                          </a:solidFill>
                          <a:latin typeface="Calibri" pitchFamily="2" panose="02020603050405020304"/>
                        </a:rPr>
                        <a:t>PRO </a:t>
                      </a:r>
                    </a:p>
                  </a:txBody>
                  <a:tcPr anchor="ctr" marL="0" marR="0" marT="0" marB="0">
                    <a:lnL w="0" cmpd="sng">
                      <a:noFill/>
                      <a:prstDash val="solid"/>
                    </a:lnL>
                    <a:lnR w="39370" cmpd="sng">
                      <a:solidFill>
                        <a:srgbClr val="000000"/>
                      </a:solidFill>
                      <a:prstDash val="solid"/>
                    </a:lnR>
                    <a:lnT w="0" cmpd="sng">
                      <a:noFill/>
                      <a:prstDash val="solid"/>
                    </a:lnT>
                    <a:lnB w="39370" cmpd="sng">
                      <a:solidFill>
                        <a:srgbClr val="000000"/>
                      </a:solidFill>
                      <a:prstDash val="solid"/>
                    </a:lnB>
                    <a:solidFill>
                      <a:srgbClr val="F1F1F1"/>
                    </a:solidFill>
                  </a:tcPr>
                </a:tc>
                <a:tc>
                  <a:txBody>
                    <a:bodyPr vert="horz" anchor="t"/>
                    <a:lstStyle/>
                    <a:p>
                      <a:pPr marL="0" marR="1481455" indent="0" algn="r">
                        <a:lnSpc>
                          <a:spcPts val="1200"/>
                        </a:lnSpc>
                        <a:spcBef>
                          <a:spcPts val="0"/>
                        </a:spcBef>
                        <a:spcAft>
                          <a:spcPts val="105"/>
                        </a:spcAft>
                      </a:pPr>
                      <a:r>
                        <a:rPr lang="en-US" sz="1050" b="1" spc="0">
                          <a:solidFill>
                            <a:srgbClr val="000000"/>
                          </a:solidFill>
                          <a:latin typeface="Calibri" pitchFamily="2" panose="02020603050405020304"/>
                        </a:rPr>
                        <a:t>CON </a:t>
                      </a:r>
                    </a:p>
                  </a:txBody>
                  <a:tcPr anchor="ctr" marL="0" marR="0" marT="0" marB="0">
                    <a:lnL w="39370" cmpd="sng">
                      <a:solidFill>
                        <a:srgbClr val="000000"/>
                      </a:solidFill>
                      <a:prstDash val="solid"/>
                    </a:lnL>
                    <a:lnR w="0" cmpd="sng">
                      <a:noFill/>
                      <a:prstDash val="solid"/>
                    </a:lnR>
                    <a:lnT w="0" cmpd="sng">
                      <a:noFill/>
                      <a:prstDash val="solid"/>
                    </a:lnT>
                    <a:lnB w="39370" cmpd="sng">
                      <a:solidFill>
                        <a:srgbClr val="000000"/>
                      </a:solidFill>
                      <a:prstDash val="solid"/>
                    </a:lnB>
                    <a:solidFill>
                      <a:srgbClr val="F1F1F1"/>
                    </a:solidFill>
                  </a:tcPr>
                </a:tc>
              </a:tr>
              <a:tr h="301625">
                <a:tc>
                  <a:txBody>
                    <a:bodyPr vert="horz" anchor="t"/>
                    <a:lstStyle/>
                    <a:p>
                      <a:pPr marL="0" marR="2544445" indent="0" algn="r">
                        <a:lnSpc>
                          <a:spcPts val="1300"/>
                        </a:lnSpc>
                        <a:spcBef>
                          <a:spcPts val="305"/>
                        </a:spcBef>
                        <a:spcAft>
                          <a:spcPts val="760"/>
                        </a:spcAft>
                      </a:pPr>
                      <a:r>
                        <a:rPr lang="en-US" sz="1050" spc="0">
                          <a:solidFill>
                            <a:srgbClr val="000000"/>
                          </a:solidFill>
                          <a:latin typeface="Tahoma" pitchFamily="2" panose="02020603050405020304"/>
                        </a:rPr>
                        <a:t>1. </a:t>
                      </a:r>
                    </a:p>
                  </a:txBody>
                  <a:tcPr anchor="t" marL="0" marR="0" marT="0" marB="0">
                    <a:lnL w="0" cmpd="sng">
                      <a:noFill/>
                      <a:prstDash val="solid"/>
                    </a:lnL>
                    <a:lnR w="39370" cmpd="sng">
                      <a:solidFill>
                        <a:srgbClr val="000000"/>
                      </a:solidFill>
                      <a:prstDash val="solid"/>
                    </a:lnR>
                    <a:lnT w="39370" cmpd="sng">
                      <a:solidFill>
                        <a:srgbClr val="000000"/>
                      </a:solidFill>
                      <a:prstDash val="solid"/>
                    </a:lnT>
                    <a:lnB w="0" cmpd="sng">
                      <a:noFill/>
                      <a:prstDash val="solid"/>
                    </a:lnB>
                    <a:solidFill>
                      <a:srgbClr val="F1F1F1"/>
                    </a:solidFill>
                  </a:tcPr>
                </a:tc>
                <a:tc>
                  <a:txBody>
                    <a:bodyPr vert="horz" anchor="t"/>
                    <a:lstStyle/>
                    <a:p>
                      <a:pPr marL="81915" marR="0" indent="0" algn="l">
                        <a:lnSpc>
                          <a:spcPts val="1300"/>
                        </a:lnSpc>
                        <a:spcBef>
                          <a:spcPts val="305"/>
                        </a:spcBef>
                        <a:spcAft>
                          <a:spcPts val="760"/>
                        </a:spcAft>
                      </a:pPr>
                      <a:r>
                        <a:rPr lang="en-US" sz="1050" spc="0">
                          <a:solidFill>
                            <a:srgbClr val="000000"/>
                          </a:solidFill>
                          <a:latin typeface="Tahoma" pitchFamily="2" panose="02020603050405020304"/>
                        </a:rPr>
                        <a:t>1. </a:t>
                      </a:r>
                    </a:p>
                  </a:txBody>
                  <a:tcPr anchor="t" marL="0" marR="0" marT="0" marB="0">
                    <a:lnL w="39370" cmpd="sng">
                      <a:solidFill>
                        <a:srgbClr val="000000"/>
                      </a:solidFill>
                      <a:prstDash val="solid"/>
                    </a:lnL>
                    <a:lnR w="0" cmpd="sng">
                      <a:noFill/>
                      <a:prstDash val="solid"/>
                    </a:lnR>
                    <a:lnT w="39370" cmpd="sng">
                      <a:solidFill>
                        <a:srgbClr val="000000"/>
                      </a:solidFill>
                      <a:prstDash val="solid"/>
                    </a:lnT>
                    <a:lnB w="0" cmpd="sng">
                      <a:noFill/>
                      <a:prstDash val="solid"/>
                    </a:lnB>
                    <a:solidFill>
                      <a:srgbClr val="F1F1F1"/>
                    </a:solidFill>
                  </a:tcPr>
                </a:tc>
              </a:tr>
              <a:tr h="378460">
                <a:tc>
                  <a:txBody>
                    <a:bodyPr vert="horz" anchor="t"/>
                    <a:lstStyle/>
                    <a:p>
                      <a:pPr marL="0" marR="2544445" indent="0" algn="r">
                        <a:lnSpc>
                          <a:spcPts val="1300"/>
                        </a:lnSpc>
                        <a:spcBef>
                          <a:spcPts val="930"/>
                        </a:spcBef>
                        <a:spcAft>
                          <a:spcPts val="710"/>
                        </a:spcAft>
                      </a:pPr>
                      <a:r>
                        <a:rPr lang="en-US" sz="1050" spc="0">
                          <a:solidFill>
                            <a:srgbClr val="000000"/>
                          </a:solidFill>
                          <a:latin typeface="Tahoma" pitchFamily="2" panose="02020603050405020304"/>
                        </a:rPr>
                        <a:t>2. </a:t>
                      </a:r>
                    </a:p>
                  </a:txBody>
                  <a:tcPr anchor="ctr"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91440" marR="0" indent="91440" algn="l">
                        <a:lnSpc>
                          <a:spcPts val="1300"/>
                        </a:lnSpc>
                        <a:spcBef>
                          <a:spcPts val="930"/>
                        </a:spcBef>
                        <a:spcAft>
                          <a:spcPts val="710"/>
                        </a:spcAft>
                        <a:buFont typeface="Tahoma"/>
                        <a:buAutoNum startAt="2" type="arabicPeriod"/>
                      </a:pPr>
                      <a:r>
                        <a:rPr lang="en-US"/>
                        <a:t/>
                      </a:r>
                    </a:p>
                  </a:txBody>
                  <a:tcPr anchor="ctr"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r h="484505">
                <a:tc>
                  <a:txBody>
                    <a:bodyPr vert="horz" anchor="t"/>
                    <a:lstStyle/>
                    <a:p>
                      <a:pPr marL="0" marR="2544445" indent="137160" algn="r">
                        <a:lnSpc>
                          <a:spcPts val="1300"/>
                        </a:lnSpc>
                        <a:spcBef>
                          <a:spcPts val="925"/>
                        </a:spcBef>
                        <a:spcAft>
                          <a:spcPts val="1555"/>
                        </a:spcAft>
                        <a:buFont typeface="Tahoma"/>
                        <a:buAutoNum type="arabicPeriod"/>
                      </a:pPr>
                      <a:r>
                        <a:rPr lang="en-US"/>
                        <a:t/>
                      </a:r>
                    </a:p>
                  </a:txBody>
                  <a:tcPr anchor="t"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81915" marR="0" indent="0" algn="l">
                        <a:lnSpc>
                          <a:spcPts val="1300"/>
                        </a:lnSpc>
                        <a:spcBef>
                          <a:spcPts val="925"/>
                        </a:spcBef>
                        <a:spcAft>
                          <a:spcPts val="1555"/>
                        </a:spcAft>
                      </a:pPr>
                      <a:r>
                        <a:rPr lang="en-US" sz="1050" spc="0">
                          <a:solidFill>
                            <a:srgbClr val="000000"/>
                          </a:solidFill>
                          <a:latin typeface="Tahoma" pitchFamily="2" panose="02020603050405020304"/>
                        </a:rPr>
                        <a:t>3. </a:t>
                      </a:r>
                    </a:p>
                  </a:txBody>
                  <a:tcPr anchor="t"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bl>
          </a:graphicData>
        </a:graphic>
      </p:graphicFrame>
      <p:sp>
        <p:nvSpPr>
          <p:cNvPr id="15" name=""/>
          <p:cNvSpPr/>
          <p:nvPr>
            <p:ph type="body" idx="10"/>
          </p:nvPr>
        </p:nvSpPr>
        <p:spPr>
          <a:xfrm>
            <a:off x="429895" y="6520815"/>
            <a:ext cx="6629400" cy="240030"/>
          </a:xfrm>
          <a:prstGeom prst="rect">
            <a:avLst/>
          </a:prstGeom>
          <a:noFill/>
          <a:ln w="0" cmpd="sng">
            <a:noFill/>
            <a:prstDash val="solid"/>
          </a:ln>
        </p:spPr>
        <p:txBody>
          <a:bodyPr vert="horz" lIns="0" tIns="24130" rIns="0" bIns="0" anchor="t"/>
          <a:lstStyle/>
          <a:p>
            <a:pPr marL="320040" marR="0" indent="0" algn="l">
              <a:lnSpc>
                <a:spcPts val="1200"/>
              </a:lnSpc>
              <a:spcAft>
                <a:spcPts val="445"/>
              </a:spcAft>
              <a:tabLst>
                <a:tab algn="l" pos="548640"/>
              </a:tabLst>
            </a:pPr>
            <a:r>
              <a:rPr lang="en-US" sz="1100" spc="-15">
                <a:solidFill>
                  <a:srgbClr val="000000"/>
                </a:solidFill>
                <a:latin typeface="Calibri" pitchFamily="2" panose="02020603050405020304"/>
              </a:rPr>
              <a:t>2. </a:t>
            </a:r>
            <a:r>
              <a:rPr lang="en-US" sz="1100" i="1" spc="-15">
                <a:solidFill>
                  <a:srgbClr val="000000"/>
                </a:solidFill>
                <a:latin typeface="Calibri" pitchFamily="2" panose="02020603050405020304"/>
              </a:rPr>
              <a:t>Thesis statement: </a:t>
            </a:r>
            <a:r>
              <a:rPr lang="en-US" sz="1150" b="1" spc="-15">
                <a:solidFill>
                  <a:srgbClr val="000000"/>
                </a:solidFill>
                <a:latin typeface="Calibri" pitchFamily="2" panose="02020603050405020304"/>
              </a:rPr>
              <a:t>The drinking age in Japan should be lowered to 18 years old. </a:t>
            </a:r>
          </a:p>
        </p:txBody>
      </p:sp>
      <p:graphicFrame>
        <p:nvGraphicFramePr>
          <p:cNvPr id="17" name=""/>
          <p:cNvGraphicFramePr>
            <a:graphicFrameLocks noGrp="1"/>
          </p:cNvGraphicFramePr>
          <p:nvPr/>
        </p:nvGraphicFramePr>
        <p:xfrm>
          <a:off x="743585" y="6800215"/>
          <a:ext cx="6117590" cy="1546225"/>
        </p:xfrm>
        <a:graphic>
          <a:graphicData uri="http://schemas.openxmlformats.org/drawingml/2006/table">
            <a:tbl>
              <a:tblGrid>
                <a:gridCol w="2917190"/>
                <a:gridCol w="3200400"/>
              </a:tblGrid>
              <a:tr h="179705">
                <a:tc>
                  <a:txBody>
                    <a:bodyPr vert="horz" anchor="t"/>
                    <a:lstStyle/>
                    <a:p>
                      <a:pPr marL="0" marR="1344295" indent="0" algn="r">
                        <a:lnSpc>
                          <a:spcPts val="1200"/>
                        </a:lnSpc>
                        <a:spcBef>
                          <a:spcPts val="0"/>
                        </a:spcBef>
                        <a:spcAft>
                          <a:spcPts val="105"/>
                        </a:spcAft>
                      </a:pPr>
                      <a:r>
                        <a:rPr lang="en-US" sz="1050" b="1" spc="0">
                          <a:solidFill>
                            <a:srgbClr val="000000"/>
                          </a:solidFill>
                          <a:latin typeface="Calibri" pitchFamily="2" panose="02020603050405020304"/>
                        </a:rPr>
                        <a:t>PRO </a:t>
                      </a:r>
                    </a:p>
                  </a:txBody>
                  <a:tcPr anchor="ctr" marL="0" marR="0" marT="0" marB="0">
                    <a:lnL w="0" cmpd="sng">
                      <a:noFill/>
                      <a:prstDash val="solid"/>
                    </a:lnL>
                    <a:lnR w="39370" cmpd="sng">
                      <a:solidFill>
                        <a:srgbClr val="000000"/>
                      </a:solidFill>
                      <a:prstDash val="solid"/>
                    </a:lnR>
                    <a:lnT w="0" cmpd="sng">
                      <a:noFill/>
                      <a:prstDash val="solid"/>
                    </a:lnT>
                    <a:lnB w="39370" cmpd="sng">
                      <a:solidFill>
                        <a:srgbClr val="000000"/>
                      </a:solidFill>
                      <a:prstDash val="solid"/>
                    </a:lnB>
                    <a:solidFill>
                      <a:srgbClr val="F1F1F1"/>
                    </a:solidFill>
                  </a:tcPr>
                </a:tc>
                <a:tc>
                  <a:txBody>
                    <a:bodyPr vert="horz" anchor="t"/>
                    <a:lstStyle/>
                    <a:p>
                      <a:pPr marL="0" marR="1481455" indent="0" algn="r">
                        <a:lnSpc>
                          <a:spcPts val="1200"/>
                        </a:lnSpc>
                        <a:spcBef>
                          <a:spcPts val="0"/>
                        </a:spcBef>
                        <a:spcAft>
                          <a:spcPts val="105"/>
                        </a:spcAft>
                      </a:pPr>
                      <a:r>
                        <a:rPr lang="en-US" sz="1050" b="1" spc="0">
                          <a:solidFill>
                            <a:srgbClr val="000000"/>
                          </a:solidFill>
                          <a:latin typeface="Calibri" pitchFamily="2" panose="02020603050405020304"/>
                        </a:rPr>
                        <a:t>CON </a:t>
                      </a:r>
                    </a:p>
                  </a:txBody>
                  <a:tcPr anchor="ctr" marL="0" marR="0" marT="0" marB="0">
                    <a:lnL w="39370" cmpd="sng">
                      <a:solidFill>
                        <a:srgbClr val="000000"/>
                      </a:solidFill>
                      <a:prstDash val="solid"/>
                    </a:lnL>
                    <a:lnR w="0" cmpd="sng">
                      <a:noFill/>
                      <a:prstDash val="solid"/>
                    </a:lnR>
                    <a:lnT w="0" cmpd="sng">
                      <a:noFill/>
                      <a:prstDash val="solid"/>
                    </a:lnT>
                    <a:lnB w="39370" cmpd="sng">
                      <a:solidFill>
                        <a:srgbClr val="000000"/>
                      </a:solidFill>
                      <a:prstDash val="solid"/>
                    </a:lnB>
                    <a:solidFill>
                      <a:srgbClr val="F1F1F1"/>
                    </a:solidFill>
                  </a:tcPr>
                </a:tc>
              </a:tr>
              <a:tr h="301625">
                <a:tc>
                  <a:txBody>
                    <a:bodyPr vert="horz" anchor="t"/>
                    <a:lstStyle/>
                    <a:p>
                      <a:pPr marL="0" marR="2544445" indent="0" algn="r">
                        <a:lnSpc>
                          <a:spcPts val="1300"/>
                        </a:lnSpc>
                        <a:spcBef>
                          <a:spcPts val="305"/>
                        </a:spcBef>
                        <a:spcAft>
                          <a:spcPts val="760"/>
                        </a:spcAft>
                      </a:pPr>
                      <a:r>
                        <a:rPr lang="en-US" sz="1050" spc="0">
                          <a:solidFill>
                            <a:srgbClr val="000000"/>
                          </a:solidFill>
                          <a:latin typeface="Tahoma" pitchFamily="2" panose="02020603050405020304"/>
                        </a:rPr>
                        <a:t>1. </a:t>
                      </a:r>
                    </a:p>
                  </a:txBody>
                  <a:tcPr anchor="t" marL="0" marR="0" marT="0" marB="0">
                    <a:lnL w="0" cmpd="sng">
                      <a:noFill/>
                      <a:prstDash val="solid"/>
                    </a:lnL>
                    <a:lnR w="39370" cmpd="sng">
                      <a:solidFill>
                        <a:srgbClr val="000000"/>
                      </a:solidFill>
                      <a:prstDash val="solid"/>
                    </a:lnR>
                    <a:lnT w="39370" cmpd="sng">
                      <a:solidFill>
                        <a:srgbClr val="000000"/>
                      </a:solidFill>
                      <a:prstDash val="solid"/>
                    </a:lnT>
                    <a:lnB w="0" cmpd="sng">
                      <a:noFill/>
                      <a:prstDash val="solid"/>
                    </a:lnB>
                    <a:solidFill>
                      <a:srgbClr val="F1F1F1"/>
                    </a:solidFill>
                  </a:tcPr>
                </a:tc>
                <a:tc>
                  <a:txBody>
                    <a:bodyPr vert="horz" anchor="t"/>
                    <a:lstStyle/>
                    <a:p>
                      <a:pPr marL="81915" marR="0" indent="0" algn="l">
                        <a:lnSpc>
                          <a:spcPts val="1300"/>
                        </a:lnSpc>
                        <a:spcBef>
                          <a:spcPts val="305"/>
                        </a:spcBef>
                        <a:spcAft>
                          <a:spcPts val="760"/>
                        </a:spcAft>
                      </a:pPr>
                      <a:r>
                        <a:rPr lang="en-US" sz="1050" spc="0">
                          <a:solidFill>
                            <a:srgbClr val="000000"/>
                          </a:solidFill>
                          <a:latin typeface="Tahoma" pitchFamily="2" panose="02020603050405020304"/>
                        </a:rPr>
                        <a:t>1. </a:t>
                      </a:r>
                    </a:p>
                  </a:txBody>
                  <a:tcPr anchor="t" marL="0" marR="0" marT="0" marB="0">
                    <a:lnL w="39370" cmpd="sng">
                      <a:solidFill>
                        <a:srgbClr val="000000"/>
                      </a:solidFill>
                      <a:prstDash val="solid"/>
                    </a:lnL>
                    <a:lnR w="0" cmpd="sng">
                      <a:noFill/>
                      <a:prstDash val="solid"/>
                    </a:lnR>
                    <a:lnT w="39370" cmpd="sng">
                      <a:solidFill>
                        <a:srgbClr val="000000"/>
                      </a:solidFill>
                      <a:prstDash val="solid"/>
                    </a:lnT>
                    <a:lnB w="0" cmpd="sng">
                      <a:noFill/>
                      <a:prstDash val="solid"/>
                    </a:lnB>
                    <a:solidFill>
                      <a:srgbClr val="F1F1F1"/>
                    </a:solidFill>
                  </a:tcPr>
                </a:tc>
              </a:tr>
              <a:tr h="378460">
                <a:tc>
                  <a:txBody>
                    <a:bodyPr vert="horz" anchor="t"/>
                    <a:lstStyle/>
                    <a:p>
                      <a:pPr marL="0" marR="2544445" indent="0" algn="r">
                        <a:lnSpc>
                          <a:spcPts val="1300"/>
                        </a:lnSpc>
                        <a:spcBef>
                          <a:spcPts val="930"/>
                        </a:spcBef>
                        <a:spcAft>
                          <a:spcPts val="710"/>
                        </a:spcAft>
                      </a:pPr>
                      <a:r>
                        <a:rPr lang="en-US" sz="1050" spc="0">
                          <a:solidFill>
                            <a:srgbClr val="000000"/>
                          </a:solidFill>
                          <a:latin typeface="Tahoma" pitchFamily="2" panose="02020603050405020304"/>
                        </a:rPr>
                        <a:t>2. </a:t>
                      </a:r>
                    </a:p>
                  </a:txBody>
                  <a:tcPr anchor="ctr"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91440" marR="0" indent="91440" algn="l">
                        <a:lnSpc>
                          <a:spcPts val="1300"/>
                        </a:lnSpc>
                        <a:spcBef>
                          <a:spcPts val="930"/>
                        </a:spcBef>
                        <a:spcAft>
                          <a:spcPts val="710"/>
                        </a:spcAft>
                        <a:buFont typeface="Tahoma"/>
                        <a:buAutoNum startAt="2" type="arabicPeriod"/>
                      </a:pPr>
                      <a:r>
                        <a:rPr lang="en-US"/>
                        <a:t/>
                      </a:r>
                    </a:p>
                  </a:txBody>
                  <a:tcPr anchor="ctr"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r h="484505">
                <a:tc>
                  <a:txBody>
                    <a:bodyPr vert="horz" anchor="t"/>
                    <a:lstStyle/>
                    <a:p>
                      <a:pPr marL="0" marR="2544445" indent="137160" algn="r">
                        <a:lnSpc>
                          <a:spcPts val="1300"/>
                        </a:lnSpc>
                        <a:spcBef>
                          <a:spcPts val="925"/>
                        </a:spcBef>
                        <a:spcAft>
                          <a:spcPts val="1555"/>
                        </a:spcAft>
                        <a:buFont typeface="Tahoma"/>
                        <a:buAutoNum type="arabicPeriod"/>
                      </a:pPr>
                      <a:r>
                        <a:rPr lang="en-US"/>
                        <a:t/>
                      </a:r>
                    </a:p>
                  </a:txBody>
                  <a:tcPr anchor="t"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81915" marR="0" indent="0" algn="l">
                        <a:lnSpc>
                          <a:spcPts val="1300"/>
                        </a:lnSpc>
                        <a:spcBef>
                          <a:spcPts val="925"/>
                        </a:spcBef>
                        <a:spcAft>
                          <a:spcPts val="1555"/>
                        </a:spcAft>
                      </a:pPr>
                      <a:r>
                        <a:rPr lang="en-US" sz="1050" spc="0">
                          <a:solidFill>
                            <a:srgbClr val="000000"/>
                          </a:solidFill>
                          <a:latin typeface="Tahoma" pitchFamily="2" panose="02020603050405020304"/>
                        </a:rPr>
                        <a:t>3. </a:t>
                      </a:r>
                    </a:p>
                  </a:txBody>
                  <a:tcPr anchor="t"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bl>
          </a:graphicData>
        </a:graphic>
      </p:graphicFrame>
      <p:sp>
        <p:nvSpPr>
          <p:cNvPr id="18" name=""/>
          <p:cNvSpPr/>
          <p:nvPr>
            <p:ph type="body" idx="10"/>
          </p:nvPr>
        </p:nvSpPr>
        <p:spPr>
          <a:xfrm>
            <a:off x="429895" y="8307070"/>
            <a:ext cx="6629400" cy="236855"/>
          </a:xfrm>
          <a:prstGeom prst="rect">
            <a:avLst/>
          </a:prstGeom>
          <a:noFill/>
          <a:ln w="0" cmpd="sng">
            <a:noFill/>
            <a:prstDash val="solid"/>
          </a:ln>
        </p:spPr>
        <p:txBody>
          <a:bodyPr vert="horz" lIns="0" tIns="22860" rIns="0" bIns="0" anchor="t"/>
          <a:lstStyle/>
          <a:p>
            <a:pPr marL="320040" marR="0" indent="0" algn="l">
              <a:lnSpc>
                <a:spcPts val="1200"/>
              </a:lnSpc>
              <a:spcAft>
                <a:spcPts val="445"/>
              </a:spcAft>
              <a:tabLst>
                <a:tab algn="l" pos="548640"/>
              </a:tabLst>
            </a:pPr>
            <a:r>
              <a:rPr lang="en-US" sz="1100" spc="0">
                <a:solidFill>
                  <a:srgbClr val="000000"/>
                </a:solidFill>
                <a:latin typeface="Calibri" pitchFamily="2" panose="02020603050405020304"/>
              </a:rPr>
              <a:t>3. </a:t>
            </a:r>
            <a:r>
              <a:rPr lang="en-US" sz="1100" i="1" spc="0">
                <a:solidFill>
                  <a:srgbClr val="000000"/>
                </a:solidFill>
                <a:latin typeface="Calibri" pitchFamily="2" panose="02020603050405020304"/>
              </a:rPr>
              <a:t>ORIGINAL Thesis statement: </a:t>
            </a:r>
          </a:p>
        </p:txBody>
      </p:sp>
      <p:graphicFrame>
        <p:nvGraphicFramePr>
          <p:cNvPr id="20" name=""/>
          <p:cNvGraphicFramePr>
            <a:graphicFrameLocks noGrp="1"/>
          </p:cNvGraphicFramePr>
          <p:nvPr/>
        </p:nvGraphicFramePr>
        <p:xfrm>
          <a:off x="743585" y="8583295"/>
          <a:ext cx="6117590" cy="1631315"/>
        </p:xfrm>
        <a:graphic>
          <a:graphicData uri="http://schemas.openxmlformats.org/drawingml/2006/table">
            <a:tbl>
              <a:tblGrid>
                <a:gridCol w="2917190"/>
                <a:gridCol w="3200400"/>
              </a:tblGrid>
              <a:tr h="179705">
                <a:tc>
                  <a:txBody>
                    <a:bodyPr vert="horz" anchor="t"/>
                    <a:lstStyle/>
                    <a:p>
                      <a:pPr marL="0" marR="1344295" indent="0" algn="r">
                        <a:lnSpc>
                          <a:spcPts val="1200"/>
                        </a:lnSpc>
                        <a:spcBef>
                          <a:spcPts val="0"/>
                        </a:spcBef>
                        <a:spcAft>
                          <a:spcPts val="105"/>
                        </a:spcAft>
                      </a:pPr>
                      <a:r>
                        <a:rPr lang="en-US" sz="1050" b="1" spc="0">
                          <a:solidFill>
                            <a:srgbClr val="000000"/>
                          </a:solidFill>
                          <a:latin typeface="Calibri" pitchFamily="2" panose="02020603050405020304"/>
                        </a:rPr>
                        <a:t>PRO </a:t>
                      </a:r>
                    </a:p>
                  </a:txBody>
                  <a:tcPr anchor="ctr" marL="0" marR="0" marT="0" marB="0">
                    <a:lnL w="0" cmpd="sng">
                      <a:noFill/>
                      <a:prstDash val="solid"/>
                    </a:lnL>
                    <a:lnR w="39370" cmpd="sng">
                      <a:solidFill>
                        <a:srgbClr val="000000"/>
                      </a:solidFill>
                      <a:prstDash val="solid"/>
                    </a:lnR>
                    <a:lnT w="0" cmpd="sng">
                      <a:noFill/>
                      <a:prstDash val="solid"/>
                    </a:lnT>
                    <a:lnB w="39370" cmpd="sng">
                      <a:solidFill>
                        <a:srgbClr val="000000"/>
                      </a:solidFill>
                      <a:prstDash val="solid"/>
                    </a:lnB>
                    <a:solidFill>
                      <a:srgbClr val="F1F1F1"/>
                    </a:solidFill>
                  </a:tcPr>
                </a:tc>
                <a:tc>
                  <a:txBody>
                    <a:bodyPr vert="horz" anchor="t"/>
                    <a:lstStyle/>
                    <a:p>
                      <a:pPr marL="0" marR="1481455" indent="0" algn="r">
                        <a:lnSpc>
                          <a:spcPts val="1200"/>
                        </a:lnSpc>
                        <a:spcBef>
                          <a:spcPts val="0"/>
                        </a:spcBef>
                        <a:spcAft>
                          <a:spcPts val="105"/>
                        </a:spcAft>
                      </a:pPr>
                      <a:r>
                        <a:rPr lang="en-US" sz="1050" b="1" spc="0">
                          <a:solidFill>
                            <a:srgbClr val="000000"/>
                          </a:solidFill>
                          <a:latin typeface="Calibri" pitchFamily="2" panose="02020603050405020304"/>
                        </a:rPr>
                        <a:t>CON </a:t>
                      </a:r>
                    </a:p>
                  </a:txBody>
                  <a:tcPr anchor="ctr" marL="0" marR="0" marT="0" marB="0">
                    <a:lnL w="39370" cmpd="sng">
                      <a:solidFill>
                        <a:srgbClr val="000000"/>
                      </a:solidFill>
                      <a:prstDash val="solid"/>
                    </a:lnL>
                    <a:lnR w="0" cmpd="sng">
                      <a:noFill/>
                      <a:prstDash val="solid"/>
                    </a:lnR>
                    <a:lnT w="0" cmpd="sng">
                      <a:noFill/>
                      <a:prstDash val="solid"/>
                    </a:lnT>
                    <a:lnB w="39370" cmpd="sng">
                      <a:solidFill>
                        <a:srgbClr val="000000"/>
                      </a:solidFill>
                      <a:prstDash val="solid"/>
                    </a:lnB>
                    <a:solidFill>
                      <a:srgbClr val="F1F1F1"/>
                    </a:solidFill>
                  </a:tcPr>
                </a:tc>
              </a:tr>
              <a:tr h="301625">
                <a:tc>
                  <a:txBody>
                    <a:bodyPr vert="horz" anchor="t"/>
                    <a:lstStyle/>
                    <a:p>
                      <a:pPr marL="0" marR="2544445" indent="0" algn="r">
                        <a:lnSpc>
                          <a:spcPts val="1300"/>
                        </a:lnSpc>
                        <a:spcBef>
                          <a:spcPts val="305"/>
                        </a:spcBef>
                        <a:spcAft>
                          <a:spcPts val="760"/>
                        </a:spcAft>
                      </a:pPr>
                      <a:r>
                        <a:rPr lang="en-US" sz="1050" spc="0">
                          <a:solidFill>
                            <a:srgbClr val="000000"/>
                          </a:solidFill>
                          <a:latin typeface="Tahoma" pitchFamily="2" panose="02020603050405020304"/>
                        </a:rPr>
                        <a:t>1. </a:t>
                      </a:r>
                    </a:p>
                  </a:txBody>
                  <a:tcPr anchor="t" marL="0" marR="0" marT="0" marB="0">
                    <a:lnL w="0" cmpd="sng">
                      <a:noFill/>
                      <a:prstDash val="solid"/>
                    </a:lnL>
                    <a:lnR w="39370" cmpd="sng">
                      <a:solidFill>
                        <a:srgbClr val="000000"/>
                      </a:solidFill>
                      <a:prstDash val="solid"/>
                    </a:lnR>
                    <a:lnT w="39370" cmpd="sng">
                      <a:solidFill>
                        <a:srgbClr val="000000"/>
                      </a:solidFill>
                      <a:prstDash val="solid"/>
                    </a:lnT>
                    <a:lnB w="0" cmpd="sng">
                      <a:noFill/>
                      <a:prstDash val="solid"/>
                    </a:lnB>
                    <a:solidFill>
                      <a:srgbClr val="F1F1F1"/>
                    </a:solidFill>
                  </a:tcPr>
                </a:tc>
                <a:tc>
                  <a:txBody>
                    <a:bodyPr vert="horz" anchor="t"/>
                    <a:lstStyle/>
                    <a:p>
                      <a:pPr marL="81915" marR="0" indent="0" algn="l">
                        <a:lnSpc>
                          <a:spcPts val="1300"/>
                        </a:lnSpc>
                        <a:spcBef>
                          <a:spcPts val="305"/>
                        </a:spcBef>
                        <a:spcAft>
                          <a:spcPts val="760"/>
                        </a:spcAft>
                      </a:pPr>
                      <a:r>
                        <a:rPr lang="en-US" sz="1050" spc="0">
                          <a:solidFill>
                            <a:srgbClr val="000000"/>
                          </a:solidFill>
                          <a:latin typeface="Tahoma" pitchFamily="2" panose="02020603050405020304"/>
                        </a:rPr>
                        <a:t>1. </a:t>
                      </a:r>
                    </a:p>
                  </a:txBody>
                  <a:tcPr anchor="t" marL="0" marR="0" marT="0" marB="0">
                    <a:lnL w="39370" cmpd="sng">
                      <a:solidFill>
                        <a:srgbClr val="000000"/>
                      </a:solidFill>
                      <a:prstDash val="solid"/>
                    </a:lnL>
                    <a:lnR w="0" cmpd="sng">
                      <a:noFill/>
                      <a:prstDash val="solid"/>
                    </a:lnR>
                    <a:lnT w="39370" cmpd="sng">
                      <a:solidFill>
                        <a:srgbClr val="000000"/>
                      </a:solidFill>
                      <a:prstDash val="solid"/>
                    </a:lnT>
                    <a:lnB w="0" cmpd="sng">
                      <a:noFill/>
                      <a:prstDash val="solid"/>
                    </a:lnB>
                    <a:solidFill>
                      <a:srgbClr val="F1F1F1"/>
                    </a:solidFill>
                  </a:tcPr>
                </a:tc>
              </a:tr>
              <a:tr h="378460">
                <a:tc>
                  <a:txBody>
                    <a:bodyPr vert="horz" anchor="t"/>
                    <a:lstStyle/>
                    <a:p>
                      <a:pPr marL="0" marR="2544445" indent="0" algn="r">
                        <a:lnSpc>
                          <a:spcPts val="1300"/>
                        </a:lnSpc>
                        <a:spcBef>
                          <a:spcPts val="930"/>
                        </a:spcBef>
                        <a:spcAft>
                          <a:spcPts val="710"/>
                        </a:spcAft>
                      </a:pPr>
                      <a:r>
                        <a:rPr lang="en-US" sz="1050" spc="0">
                          <a:solidFill>
                            <a:srgbClr val="000000"/>
                          </a:solidFill>
                          <a:latin typeface="Tahoma" pitchFamily="2" panose="02020603050405020304"/>
                        </a:rPr>
                        <a:t>2. </a:t>
                      </a:r>
                    </a:p>
                  </a:txBody>
                  <a:tcPr anchor="ctr"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91440" marR="0" indent="91440" algn="l">
                        <a:lnSpc>
                          <a:spcPts val="1300"/>
                        </a:lnSpc>
                        <a:spcBef>
                          <a:spcPts val="930"/>
                        </a:spcBef>
                        <a:spcAft>
                          <a:spcPts val="710"/>
                        </a:spcAft>
                        <a:buFont typeface="Tahoma"/>
                        <a:buAutoNum startAt="2" type="arabicPeriod"/>
                      </a:pPr>
                      <a:r>
                        <a:rPr lang="en-US"/>
                        <a:t/>
                      </a:r>
                    </a:p>
                  </a:txBody>
                  <a:tcPr anchor="ctr"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r h="484505">
                <a:tc>
                  <a:txBody>
                    <a:bodyPr vert="horz" anchor="t"/>
                    <a:lstStyle/>
                    <a:p>
                      <a:pPr marL="0" marR="2544445" indent="137160" algn="r">
                        <a:lnSpc>
                          <a:spcPts val="1300"/>
                        </a:lnSpc>
                        <a:spcBef>
                          <a:spcPts val="925"/>
                        </a:spcBef>
                        <a:spcAft>
                          <a:spcPts val="1555"/>
                        </a:spcAft>
                        <a:buFont typeface="Tahoma"/>
                        <a:buAutoNum type="arabicPeriod"/>
                      </a:pPr>
                      <a:r>
                        <a:rPr lang="en-US"/>
                        <a:t/>
                      </a:r>
                    </a:p>
                  </a:txBody>
                  <a:tcPr anchor="t"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81915" marR="0" indent="0" algn="l">
                        <a:lnSpc>
                          <a:spcPts val="1300"/>
                        </a:lnSpc>
                        <a:spcBef>
                          <a:spcPts val="925"/>
                        </a:spcBef>
                        <a:spcAft>
                          <a:spcPts val="1555"/>
                        </a:spcAft>
                      </a:pPr>
                      <a:r>
                        <a:rPr lang="en-US" sz="1050" spc="0">
                          <a:solidFill>
                            <a:srgbClr val="000000"/>
                          </a:solidFill>
                          <a:latin typeface="Tahoma" pitchFamily="2" panose="02020603050405020304"/>
                        </a:rPr>
                        <a:t>3. </a:t>
                      </a:r>
                    </a:p>
                  </a:txBody>
                  <a:tcPr anchor="t"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bl>
          </a:graphicData>
        </a:graphic>
      </p:graphicFrame>
      <p:sp>
        <p:nvSpPr>
          <p:cNvPr id="21" name=""/>
          <p:cNvSpPr/>
          <p:nvPr>
            <p:ph type="body" idx="10"/>
          </p:nvPr>
        </p:nvSpPr>
        <p:spPr>
          <a:xfrm>
            <a:off x="429895" y="10175240"/>
            <a:ext cx="6629400" cy="213360"/>
          </a:xfrm>
          <a:prstGeom prst="rect">
            <a:avLst/>
          </a:prstGeom>
          <a:noFill/>
          <a:ln w="0" cmpd="sng">
            <a:noFill/>
            <a:prstDash val="solid"/>
          </a:ln>
        </p:spPr>
        <p:txBody>
          <a:bodyPr vert="horz" lIns="0" tIns="17145" rIns="0" bIns="0" anchor="t"/>
          <a:lstStyle/>
          <a:p>
            <a:pPr marL="0" marR="0" indent="0" algn="l">
              <a:lnSpc>
                <a:spcPts val="1300"/>
              </a:lnSpc>
              <a:spcAft>
                <a:spcPts val="205"/>
              </a:spcAft>
              <a:tabLst>
                <a:tab algn="r" pos="662940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5 </a:t>
            </a:r>
          </a:p>
        </p:txBody>
      </p:sp>
    </p:spTree>
  </p:cSld>
  <p:clrMapOvr>
    <a:masterClrMapping/>
  </p:clrMapOvr>
</p:sld>
</file>

<file path=ppt/slides/slide6.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sp>
        <p:nvSpPr>
          <p:cNvPr id="2" name=""/>
          <p:cNvSpPr/>
          <p:nvPr>
            <p:ph type="body" idx="10"/>
          </p:nvPr>
        </p:nvSpPr>
        <p:spPr>
          <a:xfrm>
            <a:off x="3831590" y="9058910"/>
            <a:ext cx="3026410" cy="831850"/>
          </a:xfrm>
          <a:prstGeom prst="rect">
            <a:avLst/>
          </a:prstGeom>
          <a:noFill/>
          <a:ln w="8890" cmpd="sng">
            <a:solidFill>
              <a:srgbClr val="000000"/>
            </a:solidFill>
            <a:prstDash val="solid"/>
          </a:ln>
        </p:spPr>
        <p:txBody>
          <a:bodyPr vert="horz" lIns="0" tIns="0" rIns="0" bIns="0" anchor="t"/>
          <a:lstStyle/>
          <a:p>
            <a:pPr/>
            <a:r>
              <a:rPr lang="en-US"/>
              <a:t/>
            </a:r>
          </a:p>
        </p:txBody>
      </p:sp>
      <p:sp>
        <p:nvSpPr>
          <p:cNvPr id="3" name=""/>
          <p:cNvSpPr/>
          <p:nvPr>
            <p:ph type="body" idx="10"/>
          </p:nvPr>
        </p:nvSpPr>
        <p:spPr>
          <a:xfrm>
            <a:off x="429895" y="444500"/>
            <a:ext cx="6629400" cy="320675"/>
          </a:xfrm>
          <a:prstGeom prst="rect">
            <a:avLst/>
          </a:prstGeom>
          <a:noFill/>
          <a:ln w="0" cmpd="sng">
            <a:noFill/>
            <a:prstDash val="solid"/>
          </a:ln>
        </p:spPr>
        <p:txBody>
          <a:bodyPr vert="horz" lIns="0" tIns="22225" rIns="0" bIns="0" anchor="t"/>
          <a:lstStyle/>
          <a:p>
            <a:pPr marL="0" marR="0" indent="0" algn="l">
              <a:lnSpc>
                <a:spcPts val="1100"/>
              </a:lnSpc>
              <a:spcAft>
                <a:spcPts val="1160"/>
              </a:spcAft>
              <a:tabLst>
                <a:tab algn="l" pos="5532120"/>
              </a:tabLst>
            </a:pPr>
            <a:r>
              <a:rPr lang="en-US" sz="1050" spc="-30">
                <a:solidFill>
                  <a:srgbClr val="000000"/>
                </a:solidFill>
                <a:latin typeface="Calibri" pitchFamily="2" panose="02020603050405020304"/>
              </a:rPr>
              <a:t>Name </a:t>
            </a:r>
            <a:r>
              <a:rPr lang="en-US" sz="1050" spc="-30">
                <a:solidFill>
                  <a:srgbClr val="000000"/>
                </a:solidFill>
                <a:latin typeface="Calibri" pitchFamily="2" panose="02020603050405020304"/>
              </a:rPr>
              <a:t>Class </a:t>
            </a:r>
          </a:p>
        </p:txBody>
      </p:sp>
      <p:sp>
        <p:nvSpPr>
          <p:cNvPr id="4" name=""/>
          <p:cNvSpPr/>
          <p:nvPr>
            <p:ph type="body" idx="10"/>
          </p:nvPr>
        </p:nvSpPr>
        <p:spPr>
          <a:xfrm>
            <a:off x="429895" y="765175"/>
            <a:ext cx="6629400" cy="496570"/>
          </a:xfrm>
          <a:prstGeom prst="rect">
            <a:avLst/>
          </a:prstGeom>
          <a:solidFill>
            <a:srgbClr val="4471C4"/>
          </a:solidFill>
          <a:ln w="0" cmpd="sng">
            <a:noFill/>
            <a:prstDash val="solid"/>
          </a:ln>
        </p:spPr>
        <p:txBody>
          <a:bodyPr vert="horz" lIns="0" tIns="80010" rIns="0" bIns="0" anchor="t"/>
          <a:lstStyle/>
          <a:p>
            <a:pPr marL="137160" marR="0" indent="0" algn="l">
              <a:lnSpc>
                <a:spcPts val="2700"/>
              </a:lnSpc>
              <a:spcAft>
                <a:spcPts val="550"/>
              </a:spcAft>
            </a:pPr>
            <a:r>
              <a:rPr lang="en-US" sz="2550" b="1" spc="15">
                <a:solidFill>
                  <a:srgbClr val="FFFFFF"/>
                </a:solidFill>
                <a:latin typeface="Calibri" pitchFamily="2" panose="02020603050405020304"/>
              </a:rPr>
              <a:t>Original Student Writing: Argument Essay </a:t>
            </a:r>
          </a:p>
        </p:txBody>
      </p:sp>
      <p:sp>
        <p:nvSpPr>
          <p:cNvPr id="5" name=""/>
          <p:cNvSpPr/>
          <p:nvPr>
            <p:ph type="body" idx="10"/>
          </p:nvPr>
        </p:nvSpPr>
        <p:spPr>
          <a:xfrm>
            <a:off x="429895" y="1428115"/>
            <a:ext cx="6629400" cy="681355"/>
          </a:xfrm>
          <a:prstGeom prst="rect">
            <a:avLst/>
          </a:prstGeom>
          <a:noFill/>
          <a:ln w="0" cmpd="sng">
            <a:noFill/>
            <a:prstDash val="solid"/>
          </a:ln>
        </p:spPr>
        <p:txBody>
          <a:bodyPr vert="horz" lIns="0" tIns="0" rIns="0" bIns="0" anchor="t"/>
          <a:lstStyle/>
          <a:p>
            <a:pPr marL="0" marR="91440" indent="0" algn="l">
              <a:lnSpc>
                <a:spcPts val="1300"/>
              </a:lnSpc>
              <a:spcAft>
                <a:spcPts val="1370"/>
              </a:spcAft>
            </a:pPr>
            <a:r>
              <a:rPr lang="en-US" sz="1100" spc="0">
                <a:solidFill>
                  <a:srgbClr val="000000"/>
                </a:solidFill>
                <a:latin typeface="Calibri" pitchFamily="2" panose="02020603050405020304"/>
              </a:rPr>
              <a:t>Brainstorming will help you get started with your argumentative essay. In this section, you will choose a topic for your essay, write your thesis statement, think about several supporting ideas for your opinion, and think about the counterargument. </a:t>
            </a:r>
          </a:p>
        </p:txBody>
      </p:sp>
      <p:graphicFrame>
        <p:nvGraphicFramePr>
          <p:cNvPr id="7" name=""/>
          <p:cNvGraphicFramePr>
            <a:graphicFrameLocks noGrp="1"/>
          </p:cNvGraphicFramePr>
          <p:nvPr/>
        </p:nvGraphicFramePr>
        <p:xfrm>
          <a:off x="429895" y="2109470"/>
          <a:ext cx="6629400" cy="387985"/>
        </p:xfrm>
        <a:graphic>
          <a:graphicData uri="http://schemas.openxmlformats.org/drawingml/2006/table">
            <a:tbl>
              <a:tblGrid>
                <a:gridCol w="1029970"/>
                <a:gridCol w="5599430"/>
              </a:tblGrid>
              <a:tr h="249555">
                <a:tc>
                  <a:txBody>
                    <a:bodyPr vert="horz" anchor="t"/>
                    <a:lstStyle/>
                    <a:p>
                      <a:pPr marL="0" marR="103505" indent="0" algn="r">
                        <a:lnSpc>
                          <a:spcPts val="1100"/>
                        </a:lnSpc>
                        <a:spcBef>
                          <a:spcPts val="475"/>
                        </a:spcBef>
                        <a:spcAft>
                          <a:spcPts val="300"/>
                        </a:spcAft>
                      </a:pPr>
                      <a:r>
                        <a:rPr lang="en-US" sz="1100" b="1" spc="0">
                          <a:solidFill>
                            <a:srgbClr val="FFFFFF"/>
                          </a:solidFill>
                          <a:latin typeface="Calibri" pitchFamily="2" panose="02020603050405020304"/>
                        </a:rPr>
                        <a:t>ACTIVITY </a:t>
                      </a:r>
                    </a:p>
                  </a:txBody>
                  <a:tcPr anchor="ctr" marL="0" marR="0" marT="0" marB="0">
                    <a:lnL w="0" cmpd="sng">
                      <a:noFill/>
                      <a:prstDash val="solid"/>
                    </a:lnL>
                    <a:lnR w="0" cmpd="sng">
                      <a:noFill/>
                      <a:prstDash val="solid"/>
                    </a:lnR>
                    <a:lnT w="0" cmpd="sng">
                      <a:noFill/>
                      <a:prstDash val="solid"/>
                    </a:lnT>
                    <a:lnB w="0" cmpd="sng">
                      <a:noFill/>
                      <a:prstDash val="solid"/>
                    </a:lnB>
                    <a:solidFill>
                      <a:srgbClr val="4471C4"/>
                    </a:solidFill>
                  </a:tcPr>
                </a:tc>
                <a:tc>
                  <a:txBody>
                    <a:bodyPr vert="horz" anchor="t"/>
                    <a:lstStyle/>
                    <a:p>
                      <a:pPr marL="0" marR="4032885" indent="0" algn="r">
                        <a:lnSpc>
                          <a:spcPts val="1400"/>
                        </a:lnSpc>
                        <a:spcBef>
                          <a:spcPts val="170"/>
                        </a:spcBef>
                        <a:spcAft>
                          <a:spcPts val="285"/>
                        </a:spcAft>
                      </a:pPr>
                      <a:r>
                        <a:rPr lang="en-US" sz="1400" b="1" spc="0">
                          <a:solidFill>
                            <a:srgbClr val="4471C4"/>
                          </a:solidFill>
                          <a:latin typeface="Calibri" pitchFamily="2" panose="02020603050405020304"/>
                        </a:rPr>
                        <a:t>Planning your Essay </a:t>
                      </a:r>
                    </a:p>
                  </a:txBody>
                  <a:tcPr anchor="ctr" marL="0" marR="0" marT="0" marB="0">
                    <a:lnL w="0" cmpd="sng">
                      <a:noFill/>
                      <a:prstDash val="solid"/>
                    </a:lnL>
                    <a:lnR w="0" cmpd="sng">
                      <a:noFill/>
                      <a:prstDash val="solid"/>
                    </a:lnR>
                    <a:lnT w="0" cmpd="sng">
                      <a:noFill/>
                      <a:prstDash val="solid"/>
                    </a:lnT>
                    <a:lnB w="0" cmpd="sng">
                      <a:noFill/>
                      <a:prstDash val="solid"/>
                    </a:lnB>
                  </a:tcPr>
                </a:tc>
              </a:tr>
            </a:tbl>
          </a:graphicData>
        </a:graphic>
      </p:graphicFrame>
      <p:sp>
        <p:nvSpPr>
          <p:cNvPr id="8" name=""/>
          <p:cNvSpPr/>
          <p:nvPr>
            <p:ph type="body" idx="10"/>
          </p:nvPr>
        </p:nvSpPr>
        <p:spPr>
          <a:xfrm>
            <a:off x="429895" y="2497455"/>
            <a:ext cx="6629400" cy="1436370"/>
          </a:xfrm>
          <a:prstGeom prst="rect">
            <a:avLst/>
          </a:prstGeom>
          <a:noFill/>
          <a:ln w="0" cmpd="sng">
            <a:noFill/>
            <a:prstDash val="solid"/>
          </a:ln>
        </p:spPr>
        <p:txBody>
          <a:bodyPr vert="horz" lIns="0" tIns="16510" rIns="0" bIns="0" anchor="t"/>
          <a:lstStyle/>
          <a:p>
            <a:pPr marL="320040" marR="0" indent="0" algn="l">
              <a:lnSpc>
                <a:spcPts val="1100"/>
              </a:lnSpc>
              <a:spcAft>
                <a:spcPts val="0"/>
              </a:spcAft>
            </a:pPr>
            <a:r>
              <a:rPr lang="en-US" sz="1100" spc="0">
                <a:solidFill>
                  <a:srgbClr val="0C0909"/>
                </a:solidFill>
                <a:latin typeface="Calibri" pitchFamily="2" panose="02020603050405020304"/>
              </a:rPr>
              <a:t>Follow the steps below to develop ideas for an argument essay. </a:t>
            </a:r>
          </a:p>
          <a:p>
            <a:pPr marL="502920" marR="137160" indent="0" algn="just">
              <a:lnSpc>
                <a:spcPts val="1300"/>
              </a:lnSpc>
              <a:spcBef>
                <a:spcPts val="1340"/>
              </a:spcBef>
              <a:spcAft>
                <a:spcPts val="0"/>
              </a:spcAft>
            </a:pPr>
            <a:r>
              <a:rPr lang="en-US" sz="1100" spc="0">
                <a:solidFill>
                  <a:srgbClr val="0C0909"/>
                </a:solidFill>
                <a:latin typeface="Calibri" pitchFamily="2" panose="02020603050405020304"/>
              </a:rPr>
              <a:t>1. First, choose any other topic and thesis statement that you want to write about. Remember that the topic must have more than one point of view to qualify as an argument. </a:t>
            </a:r>
          </a:p>
          <a:p>
            <a:pPr marL="502920" marR="0" indent="0" algn="l">
              <a:lnSpc>
                <a:spcPts val="2000"/>
              </a:lnSpc>
              <a:spcBef>
                <a:spcPts val="70"/>
              </a:spcBef>
              <a:spcAft>
                <a:spcPts val="1890"/>
              </a:spcAft>
              <a:tabLst>
                <a:tab algn="l" pos="6492240"/>
              </a:tabLst>
            </a:pPr>
            <a:r>
              <a:rPr lang="en-US" sz="1100" i="1" spc="0">
                <a:solidFill>
                  <a:srgbClr val="0C0909"/>
                </a:solidFill>
                <a:latin typeface="Calibri" pitchFamily="2" panose="02020603050405020304"/>
              </a:rPr>
              <a:t>Essay topic</a:t>
            </a:r>
            <a:r>
              <a:rPr lang="en-US" sz="1100" spc="0">
                <a:solidFill>
                  <a:srgbClr val="0C0909"/>
                </a:solidFill>
                <a:latin typeface="Calibri" pitchFamily="2" panose="02020603050405020304"/>
              </a:rPr>
              <a:t>: </a:t>
            </a:r>
            <a:r>
              <a:rPr lang="en-US" sz="1100" i="1" spc="0">
                <a:solidFill>
                  <a:srgbClr val="0C0909"/>
                </a:solidFill>
                <a:latin typeface="Calibri" pitchFamily="2" panose="02020603050405020304"/>
              </a:rPr>
              <a:t>Thesis statement</a:t>
            </a:r>
            <a:r>
              <a:rPr lang="en-US" sz="1100" spc="0">
                <a:solidFill>
                  <a:srgbClr val="0C0909"/>
                </a:solidFill>
                <a:latin typeface="Calibri" pitchFamily="2" panose="02020603050405020304"/>
              </a:rPr>
              <a:t>: </a:t>
            </a:r>
          </a:p>
        </p:txBody>
      </p:sp>
      <p:sp>
        <p:nvSpPr>
          <p:cNvPr id="9" name=""/>
          <p:cNvSpPr/>
          <p:nvPr>
            <p:ph type="body" idx="10"/>
          </p:nvPr>
        </p:nvSpPr>
        <p:spPr>
          <a:xfrm>
            <a:off x="429895" y="3933825"/>
            <a:ext cx="6629400" cy="443230"/>
          </a:xfrm>
          <a:prstGeom prst="rect">
            <a:avLst/>
          </a:prstGeom>
          <a:noFill/>
          <a:ln w="0" cmpd="sng">
            <a:noFill/>
            <a:prstDash val="solid"/>
          </a:ln>
        </p:spPr>
        <p:txBody>
          <a:bodyPr vert="horz" lIns="0" tIns="210820" rIns="0" bIns="0" anchor="t"/>
          <a:lstStyle/>
          <a:p>
            <a:pPr marL="0" marR="0" indent="0" algn="ctr">
              <a:lnSpc>
                <a:spcPts val="1100"/>
              </a:lnSpc>
              <a:spcAft>
                <a:spcPts val="645"/>
              </a:spcAft>
            </a:pPr>
            <a:r>
              <a:rPr lang="en-US" sz="1100" spc="0">
                <a:solidFill>
                  <a:srgbClr val="0C0909"/>
                </a:solidFill>
                <a:latin typeface="Calibri" pitchFamily="2" panose="02020603050405020304"/>
              </a:rPr>
              <a:t>2. Now brainstorm ideas about your topic. Fill out the Pro &amp; Con T-Chart with as many ideas as you can. </a:t>
            </a:r>
          </a:p>
        </p:txBody>
      </p:sp>
      <p:graphicFrame>
        <p:nvGraphicFramePr>
          <p:cNvPr id="11" name=""/>
          <p:cNvGraphicFramePr>
            <a:graphicFrameLocks noGrp="1"/>
          </p:cNvGraphicFramePr>
          <p:nvPr/>
        </p:nvGraphicFramePr>
        <p:xfrm>
          <a:off x="743585" y="4416425"/>
          <a:ext cx="6117590" cy="2573655"/>
        </p:xfrm>
        <a:graphic>
          <a:graphicData uri="http://schemas.openxmlformats.org/drawingml/2006/table">
            <a:tbl>
              <a:tblGrid>
                <a:gridCol w="3056890"/>
                <a:gridCol w="3060700"/>
              </a:tblGrid>
              <a:tr h="250190">
                <a:tc>
                  <a:txBody>
                    <a:bodyPr vert="horz" anchor="t"/>
                    <a:lstStyle/>
                    <a:p>
                      <a:pPr marL="1367155" marR="0" indent="0" algn="l">
                        <a:lnSpc>
                          <a:spcPts val="1200"/>
                        </a:lnSpc>
                        <a:spcBef>
                          <a:spcPts val="365"/>
                        </a:spcBef>
                        <a:spcAft>
                          <a:spcPts val="415"/>
                        </a:spcAft>
                      </a:pPr>
                      <a:r>
                        <a:rPr lang="en-US" sz="1050" b="1" spc="0">
                          <a:solidFill>
                            <a:srgbClr val="000000"/>
                          </a:solidFill>
                          <a:latin typeface="Calibri" pitchFamily="2" panose="02020603050405020304"/>
                        </a:rPr>
                        <a:t>PRO </a:t>
                      </a:r>
                    </a:p>
                  </a:txBody>
                  <a:tcPr anchor="ctr" marL="0" marR="0" marT="0" marB="0">
                    <a:lnL w="0" cmpd="sng">
                      <a:noFill/>
                      <a:prstDash val="solid"/>
                    </a:lnL>
                    <a:lnR w="39370" cmpd="sng">
                      <a:solidFill>
                        <a:srgbClr val="000000"/>
                      </a:solidFill>
                      <a:prstDash val="solid"/>
                    </a:lnR>
                    <a:lnT w="0" cmpd="sng">
                      <a:noFill/>
                      <a:prstDash val="solid"/>
                    </a:lnT>
                    <a:lnB w="39370" cmpd="sng">
                      <a:solidFill>
                        <a:srgbClr val="000000"/>
                      </a:solidFill>
                      <a:prstDash val="solid"/>
                    </a:lnB>
                    <a:solidFill>
                      <a:srgbClr val="F1F1F1"/>
                    </a:solidFill>
                  </a:tcPr>
                </a:tc>
                <a:tc>
                  <a:txBody>
                    <a:bodyPr vert="horz" anchor="t"/>
                    <a:lstStyle/>
                    <a:p>
                      <a:pPr marL="0" marR="1414145" indent="0" algn="r">
                        <a:lnSpc>
                          <a:spcPts val="1200"/>
                        </a:lnSpc>
                        <a:spcBef>
                          <a:spcPts val="365"/>
                        </a:spcBef>
                        <a:spcAft>
                          <a:spcPts val="415"/>
                        </a:spcAft>
                      </a:pPr>
                      <a:r>
                        <a:rPr lang="en-US" sz="1050" b="1" spc="0">
                          <a:solidFill>
                            <a:srgbClr val="000000"/>
                          </a:solidFill>
                          <a:latin typeface="Calibri" pitchFamily="2" panose="02020603050405020304"/>
                        </a:rPr>
                        <a:t>CON </a:t>
                      </a:r>
                    </a:p>
                  </a:txBody>
                  <a:tcPr anchor="ctr" marL="0" marR="0" marT="0" marB="0">
                    <a:lnL w="39370" cmpd="sng">
                      <a:solidFill>
                        <a:srgbClr val="000000"/>
                      </a:solidFill>
                      <a:prstDash val="solid"/>
                    </a:lnL>
                    <a:lnR w="0" cmpd="sng">
                      <a:noFill/>
                      <a:prstDash val="solid"/>
                    </a:lnR>
                    <a:lnT w="0" cmpd="sng">
                      <a:noFill/>
                      <a:prstDash val="solid"/>
                    </a:lnT>
                    <a:lnB w="39370" cmpd="sng">
                      <a:solidFill>
                        <a:srgbClr val="000000"/>
                      </a:solidFill>
                      <a:prstDash val="solid"/>
                    </a:lnB>
                    <a:solidFill>
                      <a:srgbClr val="F1F1F1"/>
                    </a:solidFill>
                  </a:tcPr>
                </a:tc>
              </a:tr>
              <a:tr h="298450">
                <a:tc>
                  <a:txBody>
                    <a:bodyPr vert="horz" anchor="t"/>
                    <a:lstStyle/>
                    <a:p>
                      <a:pPr marL="0" marR="0" indent="0" algn="l">
                        <a:lnSpc>
                          <a:spcPts val="1100"/>
                        </a:lnSpc>
                        <a:spcBef>
                          <a:spcPts val="280"/>
                        </a:spcBef>
                        <a:spcAft>
                          <a:spcPts val="885"/>
                        </a:spcAft>
                        <a:tabLst>
                          <a:tab algn="dec" pos="228600"/>
                        </a:tabLst>
                      </a:pPr>
                      <a:r>
                        <a:rPr lang="en-US" sz="1050" i="1" spc="0">
                          <a:solidFill>
                            <a:srgbClr val="000000"/>
                          </a:solidFill>
                          <a:latin typeface="Tahoma" pitchFamily="2" panose="02020603050405020304"/>
                        </a:rPr>
                        <a:t>1. </a:t>
                      </a:r>
                    </a:p>
                  </a:txBody>
                  <a:tcPr anchor="t" marL="0" marR="0" marT="0" marB="0">
                    <a:lnL w="0" cmpd="sng">
                      <a:noFill/>
                      <a:prstDash val="solid"/>
                    </a:lnL>
                    <a:lnR w="39370" cmpd="sng">
                      <a:solidFill>
                        <a:srgbClr val="000000"/>
                      </a:solidFill>
                      <a:prstDash val="solid"/>
                    </a:lnR>
                    <a:lnT w="39370" cmpd="sng">
                      <a:solidFill>
                        <a:srgbClr val="000000"/>
                      </a:solidFill>
                      <a:prstDash val="solid"/>
                    </a:lnT>
                    <a:lnB w="0" cmpd="sng">
                      <a:noFill/>
                      <a:prstDash val="solid"/>
                    </a:lnB>
                    <a:solidFill>
                      <a:srgbClr val="F1F1F1"/>
                    </a:solidFill>
                  </a:tcPr>
                </a:tc>
                <a:tc>
                  <a:txBody>
                    <a:bodyPr vert="horz" anchor="t"/>
                    <a:lstStyle/>
                    <a:p>
                      <a:pPr marL="0" marR="0" indent="0" algn="l">
                        <a:lnSpc>
                          <a:spcPts val="1100"/>
                        </a:lnSpc>
                        <a:spcBef>
                          <a:spcPts val="280"/>
                        </a:spcBef>
                        <a:spcAft>
                          <a:spcPts val="885"/>
                        </a:spcAft>
                        <a:tabLst>
                          <a:tab algn="dec" pos="228600"/>
                        </a:tabLst>
                      </a:pPr>
                      <a:r>
                        <a:rPr lang="en-US" sz="1050" i="1" spc="0">
                          <a:solidFill>
                            <a:srgbClr val="000000"/>
                          </a:solidFill>
                          <a:latin typeface="Tahoma" pitchFamily="2" panose="02020603050405020304"/>
                        </a:rPr>
                        <a:t>1. </a:t>
                      </a:r>
                    </a:p>
                  </a:txBody>
                  <a:tcPr anchor="t" marL="0" marR="0" marT="0" marB="0">
                    <a:lnL w="39370" cmpd="sng">
                      <a:solidFill>
                        <a:srgbClr val="000000"/>
                      </a:solidFill>
                      <a:prstDash val="solid"/>
                    </a:lnL>
                    <a:lnR w="0" cmpd="sng">
                      <a:noFill/>
                      <a:prstDash val="solid"/>
                    </a:lnR>
                    <a:lnT w="39370" cmpd="sng">
                      <a:solidFill>
                        <a:srgbClr val="000000"/>
                      </a:solidFill>
                      <a:prstDash val="solid"/>
                    </a:lnT>
                    <a:lnB w="0" cmpd="sng">
                      <a:noFill/>
                      <a:prstDash val="solid"/>
                    </a:lnB>
                    <a:solidFill>
                      <a:srgbClr val="F1F1F1"/>
                    </a:solidFill>
                  </a:tcPr>
                </a:tc>
              </a:tr>
              <a:tr h="381000">
                <a:tc>
                  <a:txBody>
                    <a:bodyPr vert="horz" anchor="t"/>
                    <a:lstStyle/>
                    <a:p>
                      <a:pPr marL="0" marR="0" indent="0" algn="l">
                        <a:lnSpc>
                          <a:spcPts val="1100"/>
                        </a:lnSpc>
                        <a:spcBef>
                          <a:spcPts val="955"/>
                        </a:spcBef>
                        <a:spcAft>
                          <a:spcPts val="885"/>
                        </a:spcAft>
                        <a:tabLst>
                          <a:tab algn="dec" pos="228600"/>
                        </a:tabLst>
                      </a:pPr>
                      <a:r>
                        <a:rPr lang="en-US" sz="1050" i="1" spc="0">
                          <a:solidFill>
                            <a:srgbClr val="000000"/>
                          </a:solidFill>
                          <a:latin typeface="Tahoma" pitchFamily="2" panose="02020603050405020304"/>
                        </a:rPr>
                        <a:t>2. </a:t>
                      </a:r>
                    </a:p>
                  </a:txBody>
                  <a:tcPr anchor="ctr"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0" marR="2671445" indent="91440" algn="r">
                        <a:lnSpc>
                          <a:spcPts val="1100"/>
                        </a:lnSpc>
                        <a:spcBef>
                          <a:spcPts val="955"/>
                        </a:spcBef>
                        <a:spcAft>
                          <a:spcPts val="885"/>
                        </a:spcAft>
                        <a:buFont typeface="Tahoma"/>
                        <a:buAutoNum startAt="2" type="arabicPeriod"/>
                      </a:pPr>
                      <a:r>
                        <a:rPr lang="en-US"/>
                        <a:t/>
                      </a:r>
                    </a:p>
                  </a:txBody>
                  <a:tcPr anchor="ctr"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r h="381000">
                <a:tc>
                  <a:txBody>
                    <a:bodyPr vert="horz" anchor="t"/>
                    <a:lstStyle/>
                    <a:p>
                      <a:pPr marL="0" marR="2671445" indent="91440" algn="r">
                        <a:lnSpc>
                          <a:spcPts val="1100"/>
                        </a:lnSpc>
                        <a:spcBef>
                          <a:spcPts val="930"/>
                        </a:spcBef>
                        <a:spcAft>
                          <a:spcPts val="935"/>
                        </a:spcAft>
                        <a:buFont typeface="Tahoma"/>
                        <a:buAutoNum type="arabicPeriod"/>
                      </a:pPr>
                      <a:r>
                        <a:rPr lang="en-US"/>
                        <a:t/>
                      </a:r>
                    </a:p>
                  </a:txBody>
                  <a:tcPr anchor="ctr"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0" marR="0" indent="0" algn="l">
                        <a:lnSpc>
                          <a:spcPts val="1100"/>
                        </a:lnSpc>
                        <a:spcBef>
                          <a:spcPts val="930"/>
                        </a:spcBef>
                        <a:spcAft>
                          <a:spcPts val="935"/>
                        </a:spcAft>
                        <a:tabLst>
                          <a:tab algn="dec" pos="228600"/>
                        </a:tabLst>
                      </a:pPr>
                      <a:r>
                        <a:rPr lang="en-US" sz="1050" i="1" spc="0">
                          <a:solidFill>
                            <a:srgbClr val="000000"/>
                          </a:solidFill>
                          <a:latin typeface="Tahoma" pitchFamily="2" panose="02020603050405020304"/>
                        </a:rPr>
                        <a:t>3. </a:t>
                      </a:r>
                    </a:p>
                  </a:txBody>
                  <a:tcPr anchor="ctr"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r h="381000">
                <a:tc>
                  <a:txBody>
                    <a:bodyPr vert="horz" anchor="t"/>
                    <a:lstStyle/>
                    <a:p>
                      <a:pPr marL="0" marR="0" indent="0" algn="l">
                        <a:lnSpc>
                          <a:spcPts val="1100"/>
                        </a:lnSpc>
                        <a:spcBef>
                          <a:spcPts val="930"/>
                        </a:spcBef>
                        <a:spcAft>
                          <a:spcPts val="885"/>
                        </a:spcAft>
                        <a:tabLst>
                          <a:tab algn="dec" pos="228600"/>
                        </a:tabLst>
                      </a:pPr>
                      <a:r>
                        <a:rPr lang="en-US" sz="1050" i="1" spc="0">
                          <a:solidFill>
                            <a:srgbClr val="000000"/>
                          </a:solidFill>
                          <a:latin typeface="Tahoma" pitchFamily="2" panose="02020603050405020304"/>
                        </a:rPr>
                        <a:t>4. </a:t>
                      </a:r>
                    </a:p>
                  </a:txBody>
                  <a:tcPr anchor="ctr"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0" marR="0" indent="0" algn="l">
                        <a:lnSpc>
                          <a:spcPts val="1100"/>
                        </a:lnSpc>
                        <a:spcBef>
                          <a:spcPts val="930"/>
                        </a:spcBef>
                        <a:spcAft>
                          <a:spcPts val="885"/>
                        </a:spcAft>
                        <a:tabLst>
                          <a:tab algn="dec" pos="228600"/>
                        </a:tabLst>
                      </a:pPr>
                      <a:r>
                        <a:rPr lang="en-US" sz="1050" i="1" spc="0">
                          <a:solidFill>
                            <a:srgbClr val="000000"/>
                          </a:solidFill>
                          <a:latin typeface="Tahoma" pitchFamily="2" panose="02020603050405020304"/>
                        </a:rPr>
                        <a:t>4. </a:t>
                      </a:r>
                    </a:p>
                  </a:txBody>
                  <a:tcPr anchor="ctr"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r h="673735">
                <a:tc>
                  <a:txBody>
                    <a:bodyPr vert="horz" anchor="t"/>
                    <a:lstStyle/>
                    <a:p>
                      <a:pPr marL="0" marR="0" indent="0" algn="l">
                        <a:lnSpc>
                          <a:spcPts val="1100"/>
                        </a:lnSpc>
                        <a:spcBef>
                          <a:spcPts val="930"/>
                        </a:spcBef>
                        <a:spcAft>
                          <a:spcPts val="3215"/>
                        </a:spcAft>
                        <a:tabLst>
                          <a:tab algn="dec" pos="228600"/>
                        </a:tabLst>
                      </a:pPr>
                      <a:r>
                        <a:rPr lang="en-US" sz="1050" i="1" spc="0">
                          <a:solidFill>
                            <a:srgbClr val="000000"/>
                          </a:solidFill>
                          <a:latin typeface="Tahoma" pitchFamily="2" panose="02020603050405020304"/>
                        </a:rPr>
                        <a:t>5. </a:t>
                      </a:r>
                    </a:p>
                  </a:txBody>
                  <a:tcPr anchor="t" marL="0" marR="0" marT="0" marB="0">
                    <a:lnL w="0" cmpd="sng">
                      <a:noFill/>
                      <a:prstDash val="solid"/>
                    </a:lnL>
                    <a:lnR w="39370" cmpd="sng">
                      <a:solidFill>
                        <a:srgbClr val="000000"/>
                      </a:solidFill>
                      <a:prstDash val="solid"/>
                    </a:lnR>
                    <a:lnT w="0" cmpd="sng">
                      <a:noFill/>
                      <a:prstDash val="solid"/>
                    </a:lnT>
                    <a:lnB w="0" cmpd="sng">
                      <a:noFill/>
                      <a:prstDash val="solid"/>
                    </a:lnB>
                    <a:solidFill>
                      <a:srgbClr val="F1F1F1"/>
                    </a:solidFill>
                  </a:tcPr>
                </a:tc>
                <a:tc>
                  <a:txBody>
                    <a:bodyPr vert="horz" anchor="t"/>
                    <a:lstStyle/>
                    <a:p>
                      <a:pPr marL="0" marR="0" indent="0" algn="l">
                        <a:lnSpc>
                          <a:spcPts val="1100"/>
                        </a:lnSpc>
                        <a:spcBef>
                          <a:spcPts val="930"/>
                        </a:spcBef>
                        <a:spcAft>
                          <a:spcPts val="3215"/>
                        </a:spcAft>
                        <a:tabLst>
                          <a:tab algn="dec" pos="228600"/>
                        </a:tabLst>
                      </a:pPr>
                      <a:r>
                        <a:rPr lang="en-US" sz="1050" i="1" spc="0">
                          <a:solidFill>
                            <a:srgbClr val="000000"/>
                          </a:solidFill>
                          <a:latin typeface="Tahoma" pitchFamily="2" panose="02020603050405020304"/>
                        </a:rPr>
                        <a:t>5. </a:t>
                      </a:r>
                    </a:p>
                  </a:txBody>
                  <a:tcPr anchor="t" marL="0" marR="0" marT="0" marB="0">
                    <a:lnL w="39370" cmpd="sng">
                      <a:solidFill>
                        <a:srgbClr val="000000"/>
                      </a:solidFill>
                      <a:prstDash val="solid"/>
                    </a:lnL>
                    <a:lnR w="0" cmpd="sng">
                      <a:noFill/>
                      <a:prstDash val="solid"/>
                    </a:lnR>
                    <a:lnT w="0" cmpd="sng">
                      <a:noFill/>
                      <a:prstDash val="solid"/>
                    </a:lnT>
                    <a:lnB w="0" cmpd="sng">
                      <a:noFill/>
                      <a:prstDash val="solid"/>
                    </a:lnB>
                    <a:solidFill>
                      <a:srgbClr val="F1F1F1"/>
                    </a:solidFill>
                  </a:tcPr>
                </a:tc>
              </a:tr>
            </a:tbl>
          </a:graphicData>
        </a:graphic>
      </p:graphicFrame>
      <p:sp>
        <p:nvSpPr>
          <p:cNvPr id="12" name=""/>
          <p:cNvSpPr/>
          <p:nvPr>
            <p:ph type="body" idx="10"/>
          </p:nvPr>
        </p:nvSpPr>
        <p:spPr>
          <a:xfrm>
            <a:off x="429895" y="6950710"/>
            <a:ext cx="6629400" cy="1019810"/>
          </a:xfrm>
          <a:prstGeom prst="rect">
            <a:avLst/>
          </a:prstGeom>
          <a:noFill/>
          <a:ln w="0" cmpd="sng">
            <a:noFill/>
            <a:prstDash val="solid"/>
          </a:ln>
        </p:spPr>
        <p:txBody>
          <a:bodyPr vert="horz" lIns="0" tIns="0" rIns="0" bIns="0" anchor="t"/>
          <a:lstStyle/>
          <a:p>
            <a:pPr marL="502920" marR="274320" indent="182880" algn="l">
              <a:lnSpc>
                <a:spcPts val="1300"/>
              </a:lnSpc>
              <a:spcAft>
                <a:spcPts val="0"/>
              </a:spcAft>
              <a:buFont typeface="Calibri"/>
              <a:buAutoNum startAt="3" type="arabicPeriod"/>
            </a:pPr>
            <a:r>
              <a:rPr lang="en-US" sz="1100" spc="-5">
                <a:solidFill>
                  <a:srgbClr val="0C0909"/>
                </a:solidFill>
                <a:latin typeface="Calibri" pitchFamily="2" panose="02020603050405020304"/>
              </a:rPr>
              <a:t>Look at your Pro &amp; Con T-chart again. Choose three reasons from your PRO list that support your thesis most effectively and </a:t>
            </a:r>
            <a:r>
              <a:rPr lang="en-US" sz="1100" b="1" spc="-5">
                <a:solidFill>
                  <a:srgbClr val="0C0909"/>
                </a:solidFill>
                <a:latin typeface="Calibri" pitchFamily="2" panose="02020603050405020304"/>
              </a:rPr>
              <a:t>circle </a:t>
            </a:r>
            <a:r>
              <a:rPr lang="en-US" sz="1100" spc="-5">
                <a:solidFill>
                  <a:srgbClr val="0C0909"/>
                </a:solidFill>
                <a:latin typeface="Calibri" pitchFamily="2" panose="02020603050405020304"/>
              </a:rPr>
              <a:t>them. You now know what your major supporting information will be. </a:t>
            </a:r>
          </a:p>
          <a:p>
            <a:pPr marL="502920" marR="91440" indent="182880" algn="l">
              <a:lnSpc>
                <a:spcPts val="1300"/>
              </a:lnSpc>
              <a:spcBef>
                <a:spcPts val="1345"/>
              </a:spcBef>
              <a:spcAft>
                <a:spcPts val="1350"/>
              </a:spcAft>
              <a:buFont typeface="Calibri"/>
              <a:buAutoNum type="arabicPeriod"/>
            </a:pPr>
            <a:r>
              <a:rPr lang="en-US" sz="1100" spc="0">
                <a:solidFill>
                  <a:srgbClr val="0C0909"/>
                </a:solidFill>
                <a:latin typeface="Calibri" pitchFamily="2" panose="02020603050405020304"/>
              </a:rPr>
              <a:t>Now give attention to opposing points of view. In the box below, choose two counterarguments from your CON list and write a refutation for each. </a:t>
            </a:r>
          </a:p>
        </p:txBody>
      </p:sp>
      <p:graphicFrame>
        <p:nvGraphicFramePr>
          <p:cNvPr id="14" name=""/>
          <p:cNvGraphicFramePr>
            <a:graphicFrameLocks noGrp="1"/>
          </p:cNvGraphicFramePr>
          <p:nvPr/>
        </p:nvGraphicFramePr>
        <p:xfrm>
          <a:off x="920750" y="7970520"/>
          <a:ext cx="5937250" cy="1097280"/>
        </p:xfrm>
        <a:graphic>
          <a:graphicData uri="http://schemas.openxmlformats.org/drawingml/2006/table">
            <a:tbl>
              <a:tblGrid>
                <a:gridCol w="2910840"/>
                <a:gridCol w="3026410"/>
              </a:tblGrid>
              <a:tr h="250190">
                <a:tc>
                  <a:txBody>
                    <a:bodyPr vert="horz" anchor="t"/>
                    <a:lstStyle/>
                    <a:p>
                      <a:pPr marL="0" marR="500380" indent="0" algn="r">
                        <a:lnSpc>
                          <a:spcPts val="1100"/>
                        </a:lnSpc>
                        <a:spcBef>
                          <a:spcPts val="430"/>
                        </a:spcBef>
                        <a:spcAft>
                          <a:spcPts val="410"/>
                        </a:spcAft>
                      </a:pPr>
                      <a:r>
                        <a:rPr lang="en-US" sz="1100" b="1" spc="0">
                          <a:solidFill>
                            <a:srgbClr val="0C0909"/>
                          </a:solidFill>
                          <a:latin typeface="Calibri" pitchFamily="2" panose="02020603050405020304"/>
                        </a:rPr>
                        <a:t>Counterargument (from CON list)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vert="horz" anchor="t"/>
                    <a:lstStyle/>
                    <a:p>
                      <a:pPr marL="0" marR="0" indent="0" algn="ctr">
                        <a:lnSpc>
                          <a:spcPts val="1100"/>
                        </a:lnSpc>
                        <a:spcBef>
                          <a:spcPts val="430"/>
                        </a:spcBef>
                        <a:spcAft>
                          <a:spcPts val="410"/>
                        </a:spcAft>
                      </a:pPr>
                      <a:r>
                        <a:rPr lang="en-US" sz="1100" b="1" spc="0">
                          <a:solidFill>
                            <a:srgbClr val="0C0909"/>
                          </a:solidFill>
                          <a:latin typeface="Calibri" pitchFamily="2" panose="02020603050405020304"/>
                        </a:rPr>
                        <a:t>Refutation</a:t>
                      </a:r>
                      <a:r>
                        <a:rPr lang="en-US" sz="1100" b="1" spc="0">
                          <a:solidFill>
                            <a:srgbClr val="FF0000"/>
                          </a:solidFill>
                          <a:latin typeface="Calibri" pitchFamily="2" panose="02020603050405020304"/>
                        </a:rPr>
                        <a:t> (ATTACK</a:t>
                      </a:r>
                      <a:r>
                        <a:rPr lang="en-US" sz="1100" b="1" spc="0">
                          <a:solidFill>
                            <a:srgbClr val="0C0909"/>
                          </a:solidFill>
                          <a:latin typeface="Calibri" pitchFamily="2" panose="02020603050405020304"/>
                        </a:rPr>
                        <a:t> - Why is it wrong?) </a:t>
                      </a:r>
                    </a:p>
                  </a:txBody>
                  <a:tcPr anchor="ct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r>
              <a:tr h="829310">
                <a:tc>
                  <a:txBody>
                    <a:bodyPr vert="horz" anchor="t"/>
                    <a:lstStyle/>
                    <a:p>
                      <a:pPr marL="0" marR="2557780" indent="0" algn="r">
                        <a:lnSpc>
                          <a:spcPts val="1100"/>
                        </a:lnSpc>
                        <a:spcBef>
                          <a:spcPts val="0"/>
                        </a:spcBef>
                        <a:spcAft>
                          <a:spcPts val="5215"/>
                        </a:spcAft>
                      </a:pPr>
                      <a:r>
                        <a:rPr lang="en-US" sz="1100" spc="0">
                          <a:solidFill>
                            <a:srgbClr val="0C0909"/>
                          </a:solidFill>
                          <a:latin typeface="Calibri" pitchFamily="2" panose="02020603050405020304"/>
                        </a:rPr>
                        <a:t>1. </a:t>
                      </a:r>
                    </a:p>
                  </a:txBody>
                  <a:tcPr anchor="t"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vert="horz" anchor="t"/>
                    <a:lstStyle/>
                    <a:p>
                      <a:pPr/>
                      <a:r>
                        <a:rPr lang="en-US"/>
                        <a:t/>
                      </a:r>
                    </a:p>
                  </a:txBody>
                  <a:tcPr anchor="t"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r>
            </a:tbl>
          </a:graphicData>
        </a:graphic>
      </p:graphicFrame>
      <p:sp>
        <p:nvSpPr>
          <p:cNvPr id="15" name=""/>
          <p:cNvSpPr/>
          <p:nvPr>
            <p:ph type="body" idx="10"/>
          </p:nvPr>
        </p:nvSpPr>
        <p:spPr>
          <a:xfrm>
            <a:off x="920750" y="9058910"/>
            <a:ext cx="2910840" cy="831850"/>
          </a:xfrm>
          <a:prstGeom prst="rect">
            <a:avLst/>
          </a:prstGeom>
          <a:noFill/>
          <a:ln w="8890" cmpd="sng">
            <a:solidFill>
              <a:srgbClr val="000000"/>
            </a:solidFill>
            <a:prstDash val="solid"/>
          </a:ln>
        </p:spPr>
        <p:txBody>
          <a:bodyPr vert="horz" lIns="0" tIns="8890" rIns="0" bIns="0" anchor="t"/>
          <a:lstStyle/>
          <a:p>
            <a:pPr marL="0" marR="0" indent="0" algn="l">
              <a:lnSpc>
                <a:spcPts val="1100"/>
              </a:lnSpc>
              <a:spcAft>
                <a:spcPts val="5165"/>
              </a:spcAft>
            </a:pPr>
            <a:r>
              <a:rPr lang="en-US" sz="1100" spc="180">
                <a:solidFill>
                  <a:srgbClr val="0C0909"/>
                </a:solidFill>
                <a:latin typeface="Calibri" pitchFamily="2" panose="02020603050405020304"/>
              </a:rPr>
              <a:t>2. </a:t>
            </a:r>
          </a:p>
        </p:txBody>
      </p:sp>
      <p:sp>
        <p:nvSpPr>
          <p:cNvPr id="16" name=""/>
          <p:cNvSpPr/>
          <p:nvPr>
            <p:ph type="body" idx="10"/>
          </p:nvPr>
        </p:nvSpPr>
        <p:spPr>
          <a:xfrm>
            <a:off x="429895" y="9890760"/>
            <a:ext cx="6629400" cy="497840"/>
          </a:xfrm>
          <a:prstGeom prst="rect">
            <a:avLst/>
          </a:prstGeom>
          <a:noFill/>
          <a:ln w="0" cmpd="sng">
            <a:noFill/>
            <a:prstDash val="solid"/>
          </a:ln>
        </p:spPr>
        <p:txBody>
          <a:bodyPr vert="horz" lIns="0" tIns="301625" rIns="0" bIns="0" anchor="t"/>
          <a:lstStyle/>
          <a:p>
            <a:pPr marL="0" marR="0" indent="0" algn="l">
              <a:lnSpc>
                <a:spcPts val="1300"/>
              </a:lnSpc>
              <a:spcAft>
                <a:spcPts val="205"/>
              </a:spcAft>
              <a:tabLst>
                <a:tab algn="r" pos="662940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6 </a:t>
            </a:r>
          </a:p>
        </p:txBody>
      </p:sp>
      <p:cxnSp>
        <p:nvCxnSpPr>
          <p:cNvPr id="17" name=""/>
          <p:cNvCxnSpPr/>
          <p:nvPr/>
        </p:nvCxnSpPr>
        <p:spPr>
          <a:xfrm>
            <a:off x="911225" y="3940810"/>
            <a:ext cx="6060440" cy="0"/>
          </a:xfrm>
          <a:prstGeom prst="line">
            <a:avLst/>
          </a:prstGeom>
          <a:ln w="12065" cmpd="sng">
            <a:solidFill>
              <a:srgbClr val="000000"/>
            </a:solidFill>
          </a:ln>
        </p:spPr>
      </p:cxnSp>
    </p:spTree>
  </p:cSld>
  <p:clrMapOvr>
    <a:masterClrMapping/>
  </p:clrMapOvr>
</p:sld>
</file>

<file path=ppt/slides/slide7.xml><?xml version="1.0" encoding="utf-8"?>
<p:sld xmlns:p="http://schemas.openxmlformats.org/presentationml/2006/main" xmlns:r="http://schemas.openxmlformats.org/officeDocument/2006/relationships" xmlns:a="http://schemas.openxmlformats.org/drawingml/2006/main" xmlns:dc="http://purl.org/dc/elements/1.1/" xmlns:cp="http://schemas.openxmlformats.org/package/2006/metadata/core-properties">
  <p:cSld>
    <p:bg>
      <p:bgPr>
        <a:solidFill>
          <a:schemeClr val="bg1">
            <a:alpha val="100000"/>
          </a:schemeClr>
        </a:solidFill>
      </p:bgPr>
    </p:bg>
    <p:spTree>
      <p:nvGrpSpPr>
        <p:cNvPr id="1" name=""/>
        <p:cNvGrpSpPr/>
        <p:nvPr/>
      </p:nvGrpSpPr>
      <p:grpSpPr>
        <a:xfrm>
          <a:off x="0" y="0"/>
          <a:ext cx="0" cy="0"/>
          <a:chOff x="0" y="0"/>
          <a:chExt cx="0" cy="0"/>
        </a:xfrm>
      </p:grpSpPr>
      <p:graphicFrame>
        <p:nvGraphicFramePr>
          <p:cNvPr id="3" name=""/>
          <p:cNvGraphicFramePr>
            <a:graphicFrameLocks noGrp="1"/>
          </p:cNvGraphicFramePr>
          <p:nvPr/>
        </p:nvGraphicFramePr>
        <p:xfrm>
          <a:off x="429895" y="624840"/>
          <a:ext cx="6629400" cy="391160"/>
        </p:xfrm>
        <a:graphic>
          <a:graphicData uri="http://schemas.openxmlformats.org/drawingml/2006/table">
            <a:tbl>
              <a:tblGrid>
                <a:gridCol w="1029970"/>
                <a:gridCol w="5599430"/>
              </a:tblGrid>
              <a:tr h="250190">
                <a:tc>
                  <a:txBody>
                    <a:bodyPr vert="horz" anchor="t"/>
                    <a:lstStyle/>
                    <a:p>
                      <a:pPr marL="0" marR="103505" indent="0" algn="r">
                        <a:lnSpc>
                          <a:spcPts val="1200"/>
                        </a:lnSpc>
                        <a:spcBef>
                          <a:spcPts val="460"/>
                        </a:spcBef>
                        <a:spcAft>
                          <a:spcPts val="220"/>
                        </a:spcAft>
                      </a:pPr>
                      <a:r>
                        <a:rPr lang="en-US" sz="1150" b="1" spc="0">
                          <a:solidFill>
                            <a:srgbClr val="FFFFFF"/>
                          </a:solidFill>
                          <a:latin typeface="Calibri" pitchFamily="2" panose="02020603050405020304"/>
                        </a:rPr>
                        <a:t>ACTIVITY </a:t>
                      </a:r>
                    </a:p>
                  </a:txBody>
                  <a:tcPr anchor="ctr" marL="0" marR="0" marT="0" marB="0">
                    <a:lnL w="0" cmpd="sng">
                      <a:noFill/>
                      <a:prstDash val="solid"/>
                    </a:lnL>
                    <a:lnR w="0" cmpd="sng">
                      <a:noFill/>
                      <a:prstDash val="solid"/>
                    </a:lnR>
                    <a:lnT w="0" cmpd="sng">
                      <a:noFill/>
                      <a:prstDash val="solid"/>
                    </a:lnT>
                    <a:lnB w="0" cmpd="sng">
                      <a:noFill/>
                      <a:prstDash val="solid"/>
                    </a:lnB>
                    <a:solidFill>
                      <a:srgbClr val="4471C4"/>
                    </a:solidFill>
                  </a:tcPr>
                </a:tc>
                <a:tc>
                  <a:txBody>
                    <a:bodyPr vert="horz" anchor="t"/>
                    <a:lstStyle/>
                    <a:p>
                      <a:pPr marL="0" marR="3672840" indent="0" algn="r">
                        <a:lnSpc>
                          <a:spcPts val="1400"/>
                        </a:lnSpc>
                        <a:spcBef>
                          <a:spcPts val="175"/>
                        </a:spcBef>
                        <a:spcAft>
                          <a:spcPts val="310"/>
                        </a:spcAft>
                      </a:pPr>
                      <a:r>
                        <a:rPr lang="en-US" sz="1400" b="1" spc="0">
                          <a:solidFill>
                            <a:srgbClr val="4471C4"/>
                          </a:solidFill>
                          <a:latin typeface="Calibri" pitchFamily="2" panose="02020603050405020304"/>
                        </a:rPr>
                        <a:t>Planning with an Outline </a:t>
                      </a:r>
                    </a:p>
                  </a:txBody>
                  <a:tcPr anchor="ctr" marL="0" marR="0" marT="0" marB="0">
                    <a:lnL w="0" cmpd="sng">
                      <a:noFill/>
                      <a:prstDash val="solid"/>
                    </a:lnL>
                    <a:lnR w="0" cmpd="sng">
                      <a:noFill/>
                      <a:prstDash val="solid"/>
                    </a:lnR>
                    <a:lnT w="0" cmpd="sng">
                      <a:noFill/>
                      <a:prstDash val="solid"/>
                    </a:lnT>
                    <a:lnB w="0" cmpd="sng">
                      <a:noFill/>
                      <a:prstDash val="solid"/>
                    </a:lnB>
                  </a:tcPr>
                </a:tc>
              </a:tr>
            </a:tbl>
          </a:graphicData>
        </a:graphic>
      </p:graphicFrame>
      <p:sp>
        <p:nvSpPr>
          <p:cNvPr id="4" name=""/>
          <p:cNvSpPr/>
          <p:nvPr>
            <p:ph type="body" idx="10"/>
          </p:nvPr>
        </p:nvSpPr>
        <p:spPr>
          <a:xfrm>
            <a:off x="429895" y="1013460"/>
            <a:ext cx="6629400" cy="1119505"/>
          </a:xfrm>
          <a:prstGeom prst="rect">
            <a:avLst/>
          </a:prstGeom>
          <a:noFill/>
          <a:ln w="0" cmpd="sng">
            <a:noFill/>
            <a:prstDash val="solid"/>
          </a:ln>
        </p:spPr>
        <p:txBody>
          <a:bodyPr vert="horz" lIns="0" tIns="0" rIns="0" bIns="0" anchor="t"/>
          <a:lstStyle/>
          <a:p>
            <a:pPr marL="320040" marR="502920" indent="0" algn="l">
              <a:lnSpc>
                <a:spcPts val="1300"/>
              </a:lnSpc>
              <a:spcAft>
                <a:spcPts val="0"/>
              </a:spcAft>
            </a:pPr>
            <a:r>
              <a:rPr lang="en-US" sz="1100" spc="0">
                <a:solidFill>
                  <a:srgbClr val="0C0909"/>
                </a:solidFill>
                <a:latin typeface="Calibri" pitchFamily="2" panose="02020603050405020304"/>
              </a:rPr>
              <a:t>Try to complete the following outline before you begin writing your essay. You may use more support sentences if you need. And try to use complete sentences when it is possible. </a:t>
            </a:r>
          </a:p>
          <a:p>
            <a:pPr marL="320040" marR="0" indent="0" algn="l">
              <a:lnSpc>
                <a:spcPts val="1100"/>
              </a:lnSpc>
              <a:spcBef>
                <a:spcPts val="1555"/>
              </a:spcBef>
              <a:spcAft>
                <a:spcPts val="0"/>
              </a:spcAft>
            </a:pPr>
            <a:r>
              <a:rPr lang="en-US" sz="1100" spc="20">
                <a:solidFill>
                  <a:srgbClr val="0C0909"/>
                </a:solidFill>
                <a:latin typeface="Calibri" pitchFamily="2" panose="02020603050405020304"/>
              </a:rPr>
              <a:t>1. Introduction</a:t>
            </a:r>
            <a:r>
              <a:rPr lang="en-US" sz="1100" spc="20">
                <a:solidFill>
                  <a:srgbClr val="FF0000"/>
                </a:solidFill>
                <a:latin typeface="Calibri" pitchFamily="2" panose="02020603050405020304"/>
              </a:rPr>
              <a:t> (Paragraph 1) </a:t>
            </a:r>
          </a:p>
          <a:p>
            <a:pPr marL="640080" marR="0" indent="137160" algn="l">
              <a:lnSpc>
                <a:spcPts val="1100"/>
              </a:lnSpc>
              <a:spcBef>
                <a:spcPts val="670"/>
              </a:spcBef>
              <a:spcAft>
                <a:spcPts val="1715"/>
              </a:spcAft>
              <a:buFont typeface="Calibri"/>
              <a:buAutoNum startAt="1" type="alphaUcPeriod"/>
            </a:pPr>
            <a:r>
              <a:rPr lang="en-US" sz="1100" spc="-15">
                <a:solidFill>
                  <a:srgbClr val="0C0909"/>
                </a:solidFill>
                <a:latin typeface="Calibri" pitchFamily="2" panose="02020603050405020304"/>
              </a:rPr>
              <a:t>Hook: </a:t>
            </a:r>
          </a:p>
        </p:txBody>
      </p:sp>
      <p:sp>
        <p:nvSpPr>
          <p:cNvPr id="5" name=""/>
          <p:cNvSpPr/>
          <p:nvPr>
            <p:ph type="body" idx="10"/>
          </p:nvPr>
        </p:nvSpPr>
        <p:spPr>
          <a:xfrm>
            <a:off x="429895" y="2132965"/>
            <a:ext cx="6629400" cy="459740"/>
          </a:xfrm>
          <a:prstGeom prst="rect">
            <a:avLst/>
          </a:prstGeom>
          <a:noFill/>
          <a:ln w="0" cmpd="sng">
            <a:noFill/>
            <a:prstDash val="solid"/>
          </a:ln>
        </p:spPr>
        <p:txBody>
          <a:bodyPr vert="horz" lIns="0" tIns="100965" rIns="0" bIns="0" anchor="t"/>
          <a:lstStyle/>
          <a:p>
            <a:pPr marL="640080" marR="0" indent="137160" algn="l">
              <a:lnSpc>
                <a:spcPts val="1100"/>
              </a:lnSpc>
              <a:spcAft>
                <a:spcPts val="1655"/>
              </a:spcAft>
              <a:buFont typeface="Calibri"/>
              <a:buAutoNum type="alphaUcPeriod"/>
            </a:pPr>
            <a:r>
              <a:rPr lang="en-US" sz="1100" spc="0">
                <a:solidFill>
                  <a:srgbClr val="0C0909"/>
                </a:solidFill>
                <a:latin typeface="Calibri" pitchFamily="2" panose="02020603050405020304"/>
              </a:rPr>
              <a:t>Connecting Information: </a:t>
            </a:r>
          </a:p>
        </p:txBody>
      </p:sp>
      <p:sp>
        <p:nvSpPr>
          <p:cNvPr id="6" name=""/>
          <p:cNvSpPr/>
          <p:nvPr>
            <p:ph type="body" idx="10"/>
          </p:nvPr>
        </p:nvSpPr>
        <p:spPr>
          <a:xfrm>
            <a:off x="429895" y="2592705"/>
            <a:ext cx="6629400" cy="460375"/>
          </a:xfrm>
          <a:prstGeom prst="rect">
            <a:avLst/>
          </a:prstGeom>
          <a:noFill/>
          <a:ln w="0" cmpd="sng">
            <a:noFill/>
            <a:prstDash val="solid"/>
          </a:ln>
        </p:spPr>
        <p:txBody>
          <a:bodyPr vert="horz" lIns="0" tIns="101600" rIns="0" bIns="0" anchor="t"/>
          <a:lstStyle/>
          <a:p>
            <a:pPr marL="640080" marR="0" indent="137160" algn="l">
              <a:lnSpc>
                <a:spcPts val="1100"/>
              </a:lnSpc>
              <a:spcAft>
                <a:spcPts val="1640"/>
              </a:spcAft>
              <a:buFont typeface="Calibri"/>
              <a:buAutoNum type="alphaUcPeriod"/>
            </a:pPr>
            <a:r>
              <a:rPr lang="en-US" sz="1100" spc="0">
                <a:solidFill>
                  <a:srgbClr val="0C0909"/>
                </a:solidFill>
                <a:latin typeface="Calibri" pitchFamily="2" panose="02020603050405020304"/>
              </a:rPr>
              <a:t>Thesis Statement: </a:t>
            </a:r>
          </a:p>
        </p:txBody>
      </p:sp>
      <p:sp>
        <p:nvSpPr>
          <p:cNvPr id="7" name=""/>
          <p:cNvSpPr/>
          <p:nvPr>
            <p:ph type="body" idx="10"/>
          </p:nvPr>
        </p:nvSpPr>
        <p:spPr>
          <a:xfrm>
            <a:off x="429895" y="3053080"/>
            <a:ext cx="6629400" cy="496570"/>
          </a:xfrm>
          <a:prstGeom prst="rect">
            <a:avLst/>
          </a:prstGeom>
          <a:noFill/>
          <a:ln w="0" cmpd="sng">
            <a:noFill/>
            <a:prstDash val="solid"/>
          </a:ln>
        </p:spPr>
        <p:txBody>
          <a:bodyPr vert="horz" lIns="0" tIns="100965" rIns="0" bIns="0" anchor="t"/>
          <a:lstStyle/>
          <a:p>
            <a:pPr marL="320040" marR="0" indent="0" algn="l">
              <a:lnSpc>
                <a:spcPts val="1100"/>
              </a:lnSpc>
              <a:spcAft>
                <a:spcPts val="0"/>
              </a:spcAft>
            </a:pPr>
            <a:r>
              <a:rPr lang="en-US" sz="1100" spc="80">
                <a:solidFill>
                  <a:srgbClr val="0C0909"/>
                </a:solidFill>
                <a:latin typeface="Calibri" pitchFamily="2" panose="02020603050405020304"/>
              </a:rPr>
              <a:t>2. Body </a:t>
            </a:r>
          </a:p>
          <a:p>
            <a:pPr marL="640080" marR="0" indent="0" algn="l">
              <a:lnSpc>
                <a:spcPts val="1100"/>
              </a:lnSpc>
              <a:spcBef>
                <a:spcPts val="665"/>
              </a:spcBef>
              <a:spcAft>
                <a:spcPts val="165"/>
              </a:spcAft>
            </a:pPr>
            <a:r>
              <a:rPr lang="en-US" sz="1100" spc="0">
                <a:solidFill>
                  <a:srgbClr val="0C0909"/>
                </a:solidFill>
                <a:latin typeface="Calibri" pitchFamily="2" panose="02020603050405020304"/>
              </a:rPr>
              <a:t>A. First Reason</a:t>
            </a:r>
            <a:r>
              <a:rPr lang="en-US" sz="1100" spc="0">
                <a:solidFill>
                  <a:srgbClr val="FF0000"/>
                </a:solidFill>
                <a:latin typeface="Calibri" pitchFamily="2" panose="02020603050405020304"/>
              </a:rPr>
              <a:t> (Paragraph 2)</a:t>
            </a:r>
            <a:r>
              <a:rPr lang="en-US" sz="1100" spc="0">
                <a:solidFill>
                  <a:srgbClr val="0C0909"/>
                </a:solidFill>
                <a:latin typeface="Calibri" pitchFamily="2" panose="02020603050405020304"/>
              </a:rPr>
              <a:t> topic sentence: </a:t>
            </a:r>
          </a:p>
        </p:txBody>
      </p:sp>
      <p:sp>
        <p:nvSpPr>
          <p:cNvPr id="8" name=""/>
          <p:cNvSpPr/>
          <p:nvPr>
            <p:ph type="body" idx="10"/>
          </p:nvPr>
        </p:nvSpPr>
        <p:spPr>
          <a:xfrm>
            <a:off x="1304290" y="3549650"/>
            <a:ext cx="5755005" cy="424180"/>
          </a:xfrm>
          <a:prstGeom prst="rect">
            <a:avLst/>
          </a:prstGeom>
          <a:noFill/>
          <a:ln w="0" cmpd="sng">
            <a:noFill/>
            <a:prstDash val="solid"/>
          </a:ln>
        </p:spPr>
        <p:txBody>
          <a:bodyPr vert="horz" lIns="0" tIns="293370" rIns="0" bIns="0" anchor="t"/>
          <a:lstStyle/>
          <a:p>
            <a:pPr marL="0" marR="0" indent="91440" algn="l">
              <a:lnSpc>
                <a:spcPts val="1000"/>
              </a:lnSpc>
              <a:spcAft>
                <a:spcPts val="0"/>
              </a:spcAft>
              <a:buFont typeface="Calibri"/>
              <a:buAutoNum startAt="1" type="arabicPeriod"/>
            </a:pPr>
            <a:r>
              <a:rPr lang="en-US"/>
              <a:t/>
            </a:r>
          </a:p>
        </p:txBody>
      </p:sp>
      <p:sp>
        <p:nvSpPr>
          <p:cNvPr id="9" name=""/>
          <p:cNvSpPr/>
          <p:nvPr>
            <p:ph type="body" idx="10"/>
          </p:nvPr>
        </p:nvSpPr>
        <p:spPr>
          <a:xfrm>
            <a:off x="1304290" y="3973830"/>
            <a:ext cx="5755005" cy="231775"/>
          </a:xfrm>
          <a:prstGeom prst="rect">
            <a:avLst/>
          </a:prstGeom>
          <a:noFill/>
          <a:ln w="0" cmpd="sng">
            <a:noFill/>
            <a:prstDash val="solid"/>
          </a:ln>
        </p:spPr>
        <p:txBody>
          <a:bodyPr vert="horz" lIns="0" tIns="100965" rIns="0" bIns="0" anchor="t"/>
          <a:lstStyle/>
          <a:p>
            <a:pPr marL="0" marR="0" indent="91440" algn="l">
              <a:lnSpc>
                <a:spcPts val="1000"/>
              </a:lnSpc>
              <a:spcAft>
                <a:spcPts val="0"/>
              </a:spcAft>
              <a:buFont typeface="Calibri"/>
              <a:buAutoNum type="arabicPeriod"/>
            </a:pPr>
            <a:r>
              <a:rPr lang="en-US"/>
              <a:t/>
            </a:r>
          </a:p>
        </p:txBody>
      </p:sp>
      <p:sp>
        <p:nvSpPr>
          <p:cNvPr id="10" name=""/>
          <p:cNvSpPr/>
          <p:nvPr>
            <p:ph type="body" idx="10"/>
          </p:nvPr>
        </p:nvSpPr>
        <p:spPr>
          <a:xfrm>
            <a:off x="1304290" y="4205605"/>
            <a:ext cx="5755005" cy="309880"/>
          </a:xfrm>
          <a:prstGeom prst="rect">
            <a:avLst/>
          </a:prstGeom>
          <a:noFill/>
          <a:ln w="0" cmpd="sng">
            <a:noFill/>
            <a:prstDash val="solid"/>
          </a:ln>
        </p:spPr>
        <p:txBody>
          <a:bodyPr vert="horz" lIns="0" tIns="97790" rIns="0" bIns="0" anchor="t"/>
          <a:lstStyle/>
          <a:p>
            <a:pPr marL="0" marR="0" indent="91440" algn="l">
              <a:lnSpc>
                <a:spcPts val="1100"/>
              </a:lnSpc>
              <a:spcAft>
                <a:spcPts val="0"/>
              </a:spcAft>
              <a:buFont typeface="Calibri"/>
              <a:buAutoNum type="arabicPeriod"/>
            </a:pPr>
            <a:r>
              <a:rPr lang="en-US"/>
              <a:t/>
            </a:r>
          </a:p>
        </p:txBody>
      </p:sp>
      <p:sp>
        <p:nvSpPr>
          <p:cNvPr id="11" name=""/>
          <p:cNvSpPr/>
          <p:nvPr>
            <p:ph type="body" idx="10"/>
          </p:nvPr>
        </p:nvSpPr>
        <p:spPr>
          <a:xfrm>
            <a:off x="429895" y="4515485"/>
            <a:ext cx="6629400" cy="186055"/>
          </a:xfrm>
          <a:prstGeom prst="rect">
            <a:avLst/>
          </a:prstGeom>
          <a:noFill/>
          <a:ln w="0" cmpd="sng">
            <a:noFill/>
            <a:prstDash val="solid"/>
          </a:ln>
        </p:spPr>
        <p:txBody>
          <a:bodyPr vert="horz" lIns="0" tIns="38100" rIns="0" bIns="0" anchor="t"/>
          <a:lstStyle/>
          <a:p>
            <a:pPr marL="594360" marR="0" indent="0" algn="l">
              <a:lnSpc>
                <a:spcPts val="1100"/>
              </a:lnSpc>
              <a:spcAft>
                <a:spcPts val="165"/>
              </a:spcAft>
            </a:pPr>
            <a:r>
              <a:rPr lang="en-US" sz="1100" spc="0">
                <a:solidFill>
                  <a:srgbClr val="0C0909"/>
                </a:solidFill>
                <a:latin typeface="Calibri" pitchFamily="2" panose="02020603050405020304"/>
              </a:rPr>
              <a:t>B. Second Reason</a:t>
            </a:r>
            <a:r>
              <a:rPr lang="en-US" sz="1100" spc="0">
                <a:solidFill>
                  <a:srgbClr val="FF0000"/>
                </a:solidFill>
                <a:latin typeface="Calibri" pitchFamily="2" panose="02020603050405020304"/>
              </a:rPr>
              <a:t> (Paragraph 3)</a:t>
            </a:r>
            <a:r>
              <a:rPr lang="en-US" sz="1100" spc="0">
                <a:solidFill>
                  <a:srgbClr val="0C0909"/>
                </a:solidFill>
                <a:latin typeface="Calibri" pitchFamily="2" panose="02020603050405020304"/>
              </a:rPr>
              <a:t> topic sentence: </a:t>
            </a:r>
          </a:p>
        </p:txBody>
      </p:sp>
      <p:sp>
        <p:nvSpPr>
          <p:cNvPr id="12" name=""/>
          <p:cNvSpPr/>
          <p:nvPr>
            <p:ph type="body" idx="10"/>
          </p:nvPr>
        </p:nvSpPr>
        <p:spPr>
          <a:xfrm>
            <a:off x="1304290" y="4701540"/>
            <a:ext cx="5755005" cy="427355"/>
          </a:xfrm>
          <a:prstGeom prst="rect">
            <a:avLst/>
          </a:prstGeom>
          <a:noFill/>
          <a:ln w="0" cmpd="sng">
            <a:noFill/>
            <a:prstDash val="solid"/>
          </a:ln>
        </p:spPr>
        <p:txBody>
          <a:bodyPr vert="horz" lIns="0" tIns="296545" rIns="0" bIns="0" anchor="t"/>
          <a:lstStyle/>
          <a:p>
            <a:pPr marL="0" marR="0" indent="91440" algn="l">
              <a:lnSpc>
                <a:spcPts val="1000"/>
              </a:lnSpc>
              <a:spcAft>
                <a:spcPts val="0"/>
              </a:spcAft>
              <a:buFont typeface="Calibri"/>
              <a:buAutoNum startAt="1" type="arabicPeriod"/>
            </a:pPr>
            <a:r>
              <a:rPr lang="en-US"/>
              <a:t/>
            </a:r>
          </a:p>
        </p:txBody>
      </p:sp>
      <p:sp>
        <p:nvSpPr>
          <p:cNvPr id="13" name=""/>
          <p:cNvSpPr/>
          <p:nvPr>
            <p:ph type="body" idx="10"/>
          </p:nvPr>
        </p:nvSpPr>
        <p:spPr>
          <a:xfrm>
            <a:off x="1304290" y="5128895"/>
            <a:ext cx="5755005" cy="228600"/>
          </a:xfrm>
          <a:prstGeom prst="rect">
            <a:avLst/>
          </a:prstGeom>
          <a:noFill/>
          <a:ln w="0" cmpd="sng">
            <a:noFill/>
            <a:prstDash val="solid"/>
          </a:ln>
        </p:spPr>
        <p:txBody>
          <a:bodyPr vert="horz" lIns="0" tIns="97790" rIns="0" bIns="0" anchor="t"/>
          <a:lstStyle/>
          <a:p>
            <a:pPr marL="0" marR="0" indent="91440" algn="l">
              <a:lnSpc>
                <a:spcPts val="1000"/>
              </a:lnSpc>
              <a:spcAft>
                <a:spcPts val="0"/>
              </a:spcAft>
              <a:buFont typeface="Calibri"/>
              <a:buAutoNum type="arabicPeriod"/>
            </a:pPr>
            <a:r>
              <a:rPr lang="en-US"/>
              <a:t/>
            </a:r>
          </a:p>
        </p:txBody>
      </p:sp>
      <p:sp>
        <p:nvSpPr>
          <p:cNvPr id="14" name=""/>
          <p:cNvSpPr/>
          <p:nvPr>
            <p:ph type="body" idx="10"/>
          </p:nvPr>
        </p:nvSpPr>
        <p:spPr>
          <a:xfrm>
            <a:off x="1304290" y="5357495"/>
            <a:ext cx="5755005" cy="313055"/>
          </a:xfrm>
          <a:prstGeom prst="rect">
            <a:avLst/>
          </a:prstGeom>
          <a:noFill/>
          <a:ln w="0" cmpd="sng">
            <a:noFill/>
            <a:prstDash val="solid"/>
          </a:ln>
        </p:spPr>
        <p:txBody>
          <a:bodyPr vert="horz" lIns="0" tIns="100965" rIns="0" bIns="0" anchor="t"/>
          <a:lstStyle/>
          <a:p>
            <a:pPr marL="0" marR="0" indent="91440" algn="l">
              <a:lnSpc>
                <a:spcPts val="1100"/>
              </a:lnSpc>
              <a:spcAft>
                <a:spcPts val="0"/>
              </a:spcAft>
              <a:buFont typeface="Calibri"/>
              <a:buAutoNum type="arabicPeriod"/>
            </a:pPr>
            <a:r>
              <a:rPr lang="en-US"/>
              <a:t/>
            </a:r>
          </a:p>
        </p:txBody>
      </p:sp>
      <p:sp>
        <p:nvSpPr>
          <p:cNvPr id="15" name=""/>
          <p:cNvSpPr/>
          <p:nvPr>
            <p:ph type="body" idx="10"/>
          </p:nvPr>
        </p:nvSpPr>
        <p:spPr>
          <a:xfrm>
            <a:off x="429895" y="5670550"/>
            <a:ext cx="6629400" cy="186055"/>
          </a:xfrm>
          <a:prstGeom prst="rect">
            <a:avLst/>
          </a:prstGeom>
          <a:noFill/>
          <a:ln w="0" cmpd="sng">
            <a:noFill/>
            <a:prstDash val="solid"/>
          </a:ln>
        </p:spPr>
        <p:txBody>
          <a:bodyPr vert="horz" lIns="0" tIns="38100" rIns="0" bIns="0" anchor="t"/>
          <a:lstStyle/>
          <a:p>
            <a:pPr marL="594360" marR="0" indent="0" algn="l">
              <a:lnSpc>
                <a:spcPts val="1100"/>
              </a:lnSpc>
              <a:spcAft>
                <a:spcPts val="145"/>
              </a:spcAft>
            </a:pPr>
            <a:r>
              <a:rPr lang="en-US" sz="1100" spc="0">
                <a:solidFill>
                  <a:srgbClr val="0C0909"/>
                </a:solidFill>
                <a:latin typeface="Calibri" pitchFamily="2" panose="02020603050405020304"/>
              </a:rPr>
              <a:t>C. Third Reason</a:t>
            </a:r>
            <a:r>
              <a:rPr lang="en-US" sz="1100" spc="0">
                <a:solidFill>
                  <a:srgbClr val="FF0000"/>
                </a:solidFill>
                <a:latin typeface="Calibri" pitchFamily="2" panose="02020603050405020304"/>
              </a:rPr>
              <a:t> (Paragraph 4)</a:t>
            </a:r>
            <a:r>
              <a:rPr lang="en-US" sz="1100" spc="0">
                <a:solidFill>
                  <a:srgbClr val="0C0909"/>
                </a:solidFill>
                <a:latin typeface="Calibri" pitchFamily="2" panose="02020603050405020304"/>
              </a:rPr>
              <a:t> topic sentence: </a:t>
            </a:r>
          </a:p>
        </p:txBody>
      </p:sp>
      <p:sp>
        <p:nvSpPr>
          <p:cNvPr id="16" name=""/>
          <p:cNvSpPr/>
          <p:nvPr>
            <p:ph type="body" idx="10"/>
          </p:nvPr>
        </p:nvSpPr>
        <p:spPr>
          <a:xfrm>
            <a:off x="1304290" y="5856605"/>
            <a:ext cx="5755005" cy="424180"/>
          </a:xfrm>
          <a:prstGeom prst="rect">
            <a:avLst/>
          </a:prstGeom>
          <a:noFill/>
          <a:ln w="0" cmpd="sng">
            <a:noFill/>
            <a:prstDash val="solid"/>
          </a:ln>
        </p:spPr>
        <p:txBody>
          <a:bodyPr vert="horz" lIns="0" tIns="294005" rIns="0" bIns="0" anchor="t"/>
          <a:lstStyle/>
          <a:p>
            <a:pPr marL="0" marR="0" indent="91440" algn="l">
              <a:lnSpc>
                <a:spcPts val="1000"/>
              </a:lnSpc>
              <a:spcAft>
                <a:spcPts val="0"/>
              </a:spcAft>
              <a:buFont typeface="Calibri"/>
              <a:buAutoNum startAt="1" type="arabicPeriod"/>
            </a:pPr>
            <a:r>
              <a:rPr lang="en-US"/>
              <a:t/>
            </a:r>
          </a:p>
        </p:txBody>
      </p:sp>
      <p:sp>
        <p:nvSpPr>
          <p:cNvPr id="17" name=""/>
          <p:cNvSpPr/>
          <p:nvPr>
            <p:ph type="body" idx="10"/>
          </p:nvPr>
        </p:nvSpPr>
        <p:spPr>
          <a:xfrm>
            <a:off x="1304290" y="6280785"/>
            <a:ext cx="5755005" cy="228600"/>
          </a:xfrm>
          <a:prstGeom prst="rect">
            <a:avLst/>
          </a:prstGeom>
          <a:noFill/>
          <a:ln w="0" cmpd="sng">
            <a:noFill/>
            <a:prstDash val="solid"/>
          </a:ln>
        </p:spPr>
        <p:txBody>
          <a:bodyPr vert="horz" lIns="0" tIns="98425" rIns="0" bIns="0" anchor="t"/>
          <a:lstStyle/>
          <a:p>
            <a:pPr marL="0" marR="0" indent="91440" algn="l">
              <a:lnSpc>
                <a:spcPts val="1000"/>
              </a:lnSpc>
              <a:spcAft>
                <a:spcPts val="0"/>
              </a:spcAft>
              <a:buFont typeface="Calibri"/>
              <a:buAutoNum type="arabicPeriod"/>
            </a:pPr>
            <a:r>
              <a:rPr lang="en-US"/>
              <a:t/>
            </a:r>
          </a:p>
        </p:txBody>
      </p:sp>
      <p:sp>
        <p:nvSpPr>
          <p:cNvPr id="18" name=""/>
          <p:cNvSpPr/>
          <p:nvPr>
            <p:ph type="body" idx="10"/>
          </p:nvPr>
        </p:nvSpPr>
        <p:spPr>
          <a:xfrm>
            <a:off x="1304290" y="6509385"/>
            <a:ext cx="5755005" cy="294640"/>
          </a:xfrm>
          <a:prstGeom prst="rect">
            <a:avLst/>
          </a:prstGeom>
          <a:noFill/>
          <a:ln w="0" cmpd="sng">
            <a:noFill/>
            <a:prstDash val="solid"/>
          </a:ln>
        </p:spPr>
        <p:txBody>
          <a:bodyPr vert="horz" lIns="0" tIns="98425" rIns="0" bIns="0" anchor="t"/>
          <a:lstStyle/>
          <a:p>
            <a:pPr marL="0" marR="0" indent="91440" algn="l">
              <a:lnSpc>
                <a:spcPts val="1300"/>
              </a:lnSpc>
              <a:spcAft>
                <a:spcPts val="0"/>
              </a:spcAft>
              <a:buFont typeface="Calibri"/>
              <a:buAutoNum type="arabicPeriod"/>
            </a:pPr>
            <a:r>
              <a:rPr lang="en-US"/>
              <a:t/>
            </a:r>
          </a:p>
        </p:txBody>
      </p:sp>
      <p:sp>
        <p:nvSpPr>
          <p:cNvPr id="19" name=""/>
          <p:cNvSpPr/>
          <p:nvPr>
            <p:ph type="body" idx="10"/>
          </p:nvPr>
        </p:nvSpPr>
        <p:spPr>
          <a:xfrm>
            <a:off x="429895" y="6804025"/>
            <a:ext cx="6629400" cy="626110"/>
          </a:xfrm>
          <a:prstGeom prst="rect">
            <a:avLst/>
          </a:prstGeom>
          <a:noFill/>
          <a:ln w="0" cmpd="sng">
            <a:noFill/>
            <a:prstDash val="solid"/>
          </a:ln>
        </p:spPr>
        <p:txBody>
          <a:bodyPr vert="horz" lIns="0" tIns="53975" rIns="0" bIns="0" anchor="t"/>
          <a:lstStyle/>
          <a:p>
            <a:pPr marL="594360" marR="0" indent="0" algn="l">
              <a:lnSpc>
                <a:spcPts val="1300"/>
              </a:lnSpc>
              <a:spcAft>
                <a:spcPts val="0"/>
              </a:spcAft>
            </a:pPr>
            <a:r>
              <a:rPr lang="da-DK" sz="1200" spc="0">
                <a:solidFill>
                  <a:srgbClr val="0C0909"/>
                </a:solidFill>
                <a:latin typeface="Calibri" pitchFamily="2" panose="02020603050405020304"/>
              </a:rPr>
              <a:t>D.</a:t>
            </a:r>
            <a:r>
              <a:rPr lang="en-US" sz="1100" spc="0">
                <a:solidFill>
                  <a:srgbClr val="0C0909"/>
                </a:solidFill>
                <a:latin typeface="Calibri" pitchFamily="2" panose="02020603050405020304"/>
              </a:rPr>
              <a:t> Counterargument</a:t>
            </a:r>
            <a:r>
              <a:rPr lang="en-US" sz="1100" spc="0">
                <a:solidFill>
                  <a:srgbClr val="FF0000"/>
                </a:solidFill>
                <a:latin typeface="Calibri" pitchFamily="2" panose="02020603050405020304"/>
              </a:rPr>
              <a:t> (Paragraph 5) </a:t>
            </a:r>
          </a:p>
          <a:p>
            <a:pPr marL="914400" marR="0" indent="137160" algn="l">
              <a:lnSpc>
                <a:spcPts val="1200"/>
              </a:lnSpc>
              <a:spcBef>
                <a:spcPts val="505"/>
              </a:spcBef>
              <a:spcAft>
                <a:spcPts val="1625"/>
              </a:spcAft>
              <a:buFont typeface="Calibri"/>
              <a:buAutoNum startAt="1" type="arabicPeriod"/>
            </a:pPr>
            <a:r>
              <a:rPr lang="en-US" sz="1100" spc="65">
                <a:solidFill>
                  <a:srgbClr val="0C0909"/>
                </a:solidFill>
                <a:latin typeface="Calibri" pitchFamily="2" panose="02020603050405020304"/>
              </a:rPr>
              <a:t>Counterargument #1: </a:t>
            </a:r>
            <a:r>
              <a:rPr lang="en-US" sz="1100" u="sng" spc="65">
                <a:solidFill>
                  <a:srgbClr val="0C0909"/>
                </a:solidFill>
                <a:latin typeface="Verdana" pitchFamily="2" panose="02020603050405020304"/>
              </a:rPr>
              <a:t>_</a:t>
            </a:r>
          </a:p>
        </p:txBody>
      </p:sp>
      <p:sp>
        <p:nvSpPr>
          <p:cNvPr id="20" name=""/>
          <p:cNvSpPr/>
          <p:nvPr>
            <p:ph type="body" idx="10"/>
          </p:nvPr>
        </p:nvSpPr>
        <p:spPr>
          <a:xfrm>
            <a:off x="429895" y="7430135"/>
            <a:ext cx="6629400" cy="460375"/>
          </a:xfrm>
          <a:prstGeom prst="rect">
            <a:avLst/>
          </a:prstGeom>
          <a:noFill/>
          <a:ln w="0" cmpd="sng">
            <a:noFill/>
            <a:prstDash val="solid"/>
          </a:ln>
        </p:spPr>
        <p:txBody>
          <a:bodyPr vert="horz" lIns="0" tIns="100965" rIns="0" bIns="0" anchor="t"/>
          <a:lstStyle/>
          <a:p>
            <a:pPr marL="1051560" marR="0" indent="0" algn="l">
              <a:lnSpc>
                <a:spcPts val="1100"/>
              </a:lnSpc>
              <a:spcAft>
                <a:spcPts val="1640"/>
              </a:spcAft>
            </a:pPr>
            <a:r>
              <a:rPr lang="en-US" sz="1100" spc="-5">
                <a:solidFill>
                  <a:srgbClr val="0C0909"/>
                </a:solidFill>
                <a:latin typeface="Calibri" pitchFamily="2" panose="02020603050405020304"/>
              </a:rPr>
              <a:t>Refutation (attack): </a:t>
            </a:r>
          </a:p>
        </p:txBody>
      </p:sp>
      <p:sp>
        <p:nvSpPr>
          <p:cNvPr id="21" name=""/>
          <p:cNvSpPr/>
          <p:nvPr>
            <p:ph type="body" idx="10"/>
          </p:nvPr>
        </p:nvSpPr>
        <p:spPr>
          <a:xfrm>
            <a:off x="429895" y="7890510"/>
            <a:ext cx="6629400" cy="460375"/>
          </a:xfrm>
          <a:prstGeom prst="rect">
            <a:avLst/>
          </a:prstGeom>
          <a:noFill/>
          <a:ln w="0" cmpd="sng">
            <a:noFill/>
            <a:prstDash val="solid"/>
          </a:ln>
        </p:spPr>
        <p:txBody>
          <a:bodyPr vert="horz" lIns="0" tIns="100965" rIns="0" bIns="0" anchor="t"/>
          <a:lstStyle/>
          <a:p>
            <a:pPr marL="914400" marR="0" indent="137160" algn="l">
              <a:lnSpc>
                <a:spcPts val="1100"/>
              </a:lnSpc>
              <a:spcAft>
                <a:spcPts val="1680"/>
              </a:spcAft>
              <a:buFont typeface="Calibri"/>
              <a:buAutoNum type="arabicPeriod"/>
            </a:pPr>
            <a:r>
              <a:rPr lang="en-US" sz="1100" spc="0">
                <a:solidFill>
                  <a:srgbClr val="0C0909"/>
                </a:solidFill>
                <a:latin typeface="Calibri" pitchFamily="2" panose="02020603050405020304"/>
              </a:rPr>
              <a:t>Counterargument #2: </a:t>
            </a:r>
          </a:p>
        </p:txBody>
      </p:sp>
      <p:sp>
        <p:nvSpPr>
          <p:cNvPr id="22" name=""/>
          <p:cNvSpPr/>
          <p:nvPr>
            <p:ph type="body" idx="10"/>
          </p:nvPr>
        </p:nvSpPr>
        <p:spPr>
          <a:xfrm>
            <a:off x="429895" y="8350885"/>
            <a:ext cx="6629400" cy="459740"/>
          </a:xfrm>
          <a:prstGeom prst="rect">
            <a:avLst/>
          </a:prstGeom>
          <a:noFill/>
          <a:ln w="0" cmpd="sng">
            <a:noFill/>
            <a:prstDash val="solid"/>
          </a:ln>
        </p:spPr>
        <p:txBody>
          <a:bodyPr vert="horz" lIns="0" tIns="100965" rIns="0" bIns="0" anchor="t"/>
          <a:lstStyle/>
          <a:p>
            <a:pPr marL="1051560" marR="0" indent="0" algn="l">
              <a:lnSpc>
                <a:spcPts val="1100"/>
              </a:lnSpc>
              <a:spcAft>
                <a:spcPts val="1665"/>
              </a:spcAft>
            </a:pPr>
            <a:r>
              <a:rPr lang="en-US" sz="1100" spc="-5">
                <a:solidFill>
                  <a:srgbClr val="0C0909"/>
                </a:solidFill>
                <a:latin typeface="Calibri" pitchFamily="2" panose="02020603050405020304"/>
              </a:rPr>
              <a:t>Refutation (attack): </a:t>
            </a:r>
          </a:p>
        </p:txBody>
      </p:sp>
      <p:sp>
        <p:nvSpPr>
          <p:cNvPr id="23" name=""/>
          <p:cNvSpPr/>
          <p:nvPr>
            <p:ph type="body" idx="10"/>
          </p:nvPr>
        </p:nvSpPr>
        <p:spPr>
          <a:xfrm>
            <a:off x="429895" y="8810625"/>
            <a:ext cx="6629400" cy="692150"/>
          </a:xfrm>
          <a:prstGeom prst="rect">
            <a:avLst/>
          </a:prstGeom>
          <a:noFill/>
          <a:ln w="0" cmpd="sng">
            <a:noFill/>
            <a:prstDash val="solid"/>
          </a:ln>
        </p:spPr>
        <p:txBody>
          <a:bodyPr vert="horz" lIns="0" tIns="101600" rIns="0" bIns="0" anchor="t"/>
          <a:lstStyle/>
          <a:p>
            <a:pPr marL="914400" marR="0" indent="-320040" algn="l">
              <a:lnSpc>
                <a:spcPts val="1100"/>
              </a:lnSpc>
              <a:spcAft>
                <a:spcPts val="0"/>
              </a:spcAft>
              <a:buFont typeface="Calibri"/>
              <a:buAutoNum type="arabicPeriod"/>
            </a:pPr>
            <a:r>
              <a:rPr lang="en-US" sz="1100" spc="-15">
                <a:solidFill>
                  <a:srgbClr val="0C0909"/>
                </a:solidFill>
                <a:latin typeface="Calibri" pitchFamily="2" panose="02020603050405020304"/>
              </a:rPr>
              <a:t>Conclusion</a:t>
            </a:r>
            <a:r>
              <a:rPr lang="en-US" sz="1100" spc="-15">
                <a:solidFill>
                  <a:srgbClr val="FF0000"/>
                </a:solidFill>
                <a:latin typeface="Calibri" pitchFamily="2" panose="02020603050405020304"/>
              </a:rPr>
              <a:t> (Paragraph 6) </a:t>
            </a:r>
          </a:p>
          <a:p>
            <a:pPr marL="594360" marR="0" indent="182880" algn="l">
              <a:lnSpc>
                <a:spcPts val="1100"/>
              </a:lnSpc>
              <a:spcBef>
                <a:spcPts val="670"/>
              </a:spcBef>
              <a:spcAft>
                <a:spcPts val="1710"/>
              </a:spcAft>
              <a:buFont typeface="Calibri"/>
              <a:buAutoNum startAt="1" type="alphaUcPeriod"/>
            </a:pPr>
            <a:r>
              <a:rPr lang="en-US" sz="1100" spc="0">
                <a:solidFill>
                  <a:srgbClr val="0C0909"/>
                </a:solidFill>
                <a:latin typeface="Calibri" pitchFamily="2" panose="02020603050405020304"/>
              </a:rPr>
              <a:t>Restated Thesis: </a:t>
            </a:r>
          </a:p>
        </p:txBody>
      </p:sp>
      <p:sp>
        <p:nvSpPr>
          <p:cNvPr id="24" name=""/>
          <p:cNvSpPr/>
          <p:nvPr>
            <p:ph type="body" idx="10"/>
          </p:nvPr>
        </p:nvSpPr>
        <p:spPr>
          <a:xfrm>
            <a:off x="429895" y="9502775"/>
            <a:ext cx="6629400" cy="460375"/>
          </a:xfrm>
          <a:prstGeom prst="rect">
            <a:avLst/>
          </a:prstGeom>
          <a:noFill/>
          <a:ln w="0" cmpd="sng">
            <a:noFill/>
            <a:prstDash val="solid"/>
          </a:ln>
        </p:spPr>
        <p:txBody>
          <a:bodyPr vert="horz" lIns="0" tIns="100965" rIns="0" bIns="0" anchor="t"/>
          <a:lstStyle/>
          <a:p>
            <a:pPr marL="594360" marR="0" indent="182880" algn="l">
              <a:lnSpc>
                <a:spcPts val="1100"/>
              </a:lnSpc>
              <a:spcAft>
                <a:spcPts val="1655"/>
              </a:spcAft>
              <a:buFont typeface="Calibri"/>
              <a:buAutoNum type="alphaUcPeriod"/>
            </a:pPr>
            <a:r>
              <a:rPr lang="en-US" sz="1100" spc="0">
                <a:solidFill>
                  <a:srgbClr val="0C0909"/>
                </a:solidFill>
                <a:latin typeface="Calibri" pitchFamily="2" panose="02020603050405020304"/>
              </a:rPr>
              <a:t>Opinion/Suggestion/Prediction: </a:t>
            </a:r>
          </a:p>
        </p:txBody>
      </p:sp>
      <p:sp>
        <p:nvSpPr>
          <p:cNvPr id="25" name=""/>
          <p:cNvSpPr/>
          <p:nvPr>
            <p:ph type="body" idx="10"/>
          </p:nvPr>
        </p:nvSpPr>
        <p:spPr>
          <a:xfrm>
            <a:off x="429895" y="9963150"/>
            <a:ext cx="6629400" cy="425450"/>
          </a:xfrm>
          <a:prstGeom prst="rect">
            <a:avLst/>
          </a:prstGeom>
          <a:noFill/>
          <a:ln w="0" cmpd="sng">
            <a:noFill/>
            <a:prstDash val="solid"/>
          </a:ln>
        </p:spPr>
        <p:txBody>
          <a:bodyPr vert="horz" lIns="0" tIns="229235" rIns="0" bIns="0" anchor="t"/>
          <a:lstStyle/>
          <a:p>
            <a:pPr marL="0" marR="0" indent="0" algn="l">
              <a:lnSpc>
                <a:spcPts val="1300"/>
              </a:lnSpc>
              <a:spcAft>
                <a:spcPts val="205"/>
              </a:spcAft>
              <a:tabLst>
                <a:tab algn="r" pos="6629400"/>
              </a:tabLst>
            </a:pPr>
            <a:r>
              <a:rPr lang="en-US" sz="900" i="1" spc="0">
                <a:solidFill>
                  <a:srgbClr val="000000"/>
                </a:solidFill>
                <a:latin typeface="Calibri" pitchFamily="2" panose="02020603050405020304"/>
              </a:rPr>
              <a:t>Matthew Barbee, 2015 </a:t>
            </a:r>
            <a:r>
              <a:rPr lang="en-US" sz="1200" spc="0">
                <a:solidFill>
                  <a:srgbClr val="000000"/>
                </a:solidFill>
                <a:latin typeface="Calibri" pitchFamily="2" panose="02020603050405020304"/>
              </a:rPr>
              <a:t>7 </a:t>
            </a:r>
          </a:p>
        </p:txBody>
      </p:sp>
      <p:sp>
        <p:nvSpPr>
          <p:cNvPr id="26" name=""/>
          <p:cNvSpPr/>
          <p:nvPr>
            <p:ph type="body" idx="10"/>
          </p:nvPr>
        </p:nvSpPr>
        <p:spPr>
          <a:xfrm>
            <a:off x="850265" y="3889375"/>
            <a:ext cx="408305" cy="569595"/>
          </a:xfrm>
          <a:prstGeom prst="rect">
            <a:avLst/>
          </a:prstGeom>
          <a:solidFill>
            <a:srgbClr val="FFE4B9"/>
          </a:solidFill>
          <a:ln w="0" cmpd="sng">
            <a:noFill/>
            <a:prstDash val="solid"/>
          </a:ln>
        </p:spPr>
        <p:txBody>
          <a:bodyPr vert="vert270" lIns="0" tIns="0" rIns="131445" bIns="0" anchor="t"/>
          <a:lstStyle/>
          <a:p>
            <a:pPr marL="91440" marR="0" indent="0" algn="l">
              <a:lnSpc>
                <a:spcPts val="800"/>
              </a:lnSpc>
              <a:spcAft>
                <a:spcPts val="1290"/>
              </a:spcAft>
            </a:pPr>
            <a:r>
              <a:rPr lang="en-US" sz="1000" spc="-70">
                <a:solidFill>
                  <a:srgbClr val="000000"/>
                </a:solidFill>
                <a:latin typeface="Calibri" pitchFamily="2" panose="02020603050405020304"/>
              </a:rPr>
              <a:t>Support </a:t>
            </a:r>
          </a:p>
        </p:txBody>
      </p:sp>
      <p:sp>
        <p:nvSpPr>
          <p:cNvPr id="27" name=""/>
          <p:cNvSpPr/>
          <p:nvPr>
            <p:ph type="body" idx="10"/>
          </p:nvPr>
        </p:nvSpPr>
        <p:spPr>
          <a:xfrm>
            <a:off x="856615" y="5029200"/>
            <a:ext cx="401955" cy="570230"/>
          </a:xfrm>
          <a:prstGeom prst="rect">
            <a:avLst/>
          </a:prstGeom>
          <a:solidFill>
            <a:srgbClr val="FFE4B9"/>
          </a:solidFill>
          <a:ln w="0" cmpd="sng">
            <a:noFill/>
            <a:prstDash val="solid"/>
          </a:ln>
        </p:spPr>
        <p:txBody>
          <a:bodyPr vert="vert270" lIns="0" tIns="0" rIns="130810" bIns="0" anchor="t"/>
          <a:lstStyle/>
          <a:p>
            <a:pPr marL="45720" marR="0" indent="0" algn="l">
              <a:lnSpc>
                <a:spcPts val="800"/>
              </a:lnSpc>
              <a:spcAft>
                <a:spcPts val="1245"/>
              </a:spcAft>
            </a:pPr>
            <a:r>
              <a:rPr lang="en-US" sz="1000" spc="-60">
                <a:solidFill>
                  <a:srgbClr val="000000"/>
                </a:solidFill>
                <a:latin typeface="Calibri" pitchFamily="2" panose="02020603050405020304"/>
              </a:rPr>
              <a:t>Support </a:t>
            </a:r>
          </a:p>
        </p:txBody>
      </p:sp>
      <p:sp>
        <p:nvSpPr>
          <p:cNvPr id="28" name=""/>
          <p:cNvSpPr/>
          <p:nvPr>
            <p:ph type="body" idx="10"/>
          </p:nvPr>
        </p:nvSpPr>
        <p:spPr>
          <a:xfrm>
            <a:off x="856615" y="6169025"/>
            <a:ext cx="401955" cy="573405"/>
          </a:xfrm>
          <a:prstGeom prst="rect">
            <a:avLst/>
          </a:prstGeom>
          <a:solidFill>
            <a:srgbClr val="FFE4B9"/>
          </a:solidFill>
          <a:ln w="0" cmpd="sng">
            <a:noFill/>
            <a:prstDash val="solid"/>
          </a:ln>
        </p:spPr>
        <p:txBody>
          <a:bodyPr vert="vert270" lIns="0" tIns="0" rIns="130810" bIns="0" anchor="t"/>
          <a:lstStyle/>
          <a:p>
            <a:pPr marL="45720" marR="0" indent="0" algn="l">
              <a:lnSpc>
                <a:spcPts val="800"/>
              </a:lnSpc>
              <a:spcAft>
                <a:spcPts val="1245"/>
              </a:spcAft>
            </a:pPr>
            <a:r>
              <a:rPr lang="en-US" sz="1000" spc="-60">
                <a:solidFill>
                  <a:srgbClr val="000000"/>
                </a:solidFill>
                <a:latin typeface="Calibri" pitchFamily="2" panose="02020603050405020304"/>
              </a:rPr>
              <a:t>Support </a:t>
            </a:r>
          </a:p>
        </p:txBody>
      </p:sp>
      <p:cxnSp>
        <p:nvCxnSpPr>
          <p:cNvPr id="29" name=""/>
          <p:cNvCxnSpPr/>
          <p:nvPr/>
        </p:nvCxnSpPr>
        <p:spPr>
          <a:xfrm>
            <a:off x="1258570" y="2139950"/>
            <a:ext cx="5685155" cy="0"/>
          </a:xfrm>
          <a:prstGeom prst="line">
            <a:avLst/>
          </a:prstGeom>
          <a:ln w="12065" cmpd="sng">
            <a:solidFill>
              <a:srgbClr val="000000"/>
            </a:solidFill>
          </a:ln>
        </p:spPr>
      </p:cxnSp>
      <p:cxnSp>
        <p:nvCxnSpPr>
          <p:cNvPr id="30" name=""/>
          <p:cNvCxnSpPr/>
          <p:nvPr/>
        </p:nvCxnSpPr>
        <p:spPr>
          <a:xfrm>
            <a:off x="1258570" y="2599690"/>
            <a:ext cx="5685155" cy="0"/>
          </a:xfrm>
          <a:prstGeom prst="line">
            <a:avLst/>
          </a:prstGeom>
          <a:ln w="12065" cmpd="sng">
            <a:solidFill>
              <a:srgbClr val="000000"/>
            </a:solidFill>
          </a:ln>
        </p:spPr>
      </p:cxnSp>
      <p:cxnSp>
        <p:nvCxnSpPr>
          <p:cNvPr id="31" name=""/>
          <p:cNvCxnSpPr/>
          <p:nvPr/>
        </p:nvCxnSpPr>
        <p:spPr>
          <a:xfrm>
            <a:off x="1258570" y="3060065"/>
            <a:ext cx="5685155" cy="0"/>
          </a:xfrm>
          <a:prstGeom prst="line">
            <a:avLst/>
          </a:prstGeom>
          <a:ln w="12065" cmpd="sng">
            <a:solidFill>
              <a:srgbClr val="000000"/>
            </a:solidFill>
          </a:ln>
        </p:spPr>
      </p:cxnSp>
      <p:cxnSp>
        <p:nvCxnSpPr>
          <p:cNvPr id="32" name=""/>
          <p:cNvCxnSpPr/>
          <p:nvPr/>
        </p:nvCxnSpPr>
        <p:spPr>
          <a:xfrm>
            <a:off x="1258570" y="3752215"/>
            <a:ext cx="5685155" cy="0"/>
          </a:xfrm>
          <a:prstGeom prst="line">
            <a:avLst/>
          </a:prstGeom>
          <a:ln w="12065" cmpd="sng">
            <a:solidFill>
              <a:srgbClr val="000000"/>
            </a:solidFill>
          </a:ln>
        </p:spPr>
      </p:cxnSp>
      <p:cxnSp>
        <p:nvCxnSpPr>
          <p:cNvPr id="33" name=""/>
          <p:cNvCxnSpPr/>
          <p:nvPr/>
        </p:nvCxnSpPr>
        <p:spPr>
          <a:xfrm>
            <a:off x="1539240" y="3980815"/>
            <a:ext cx="5404485" cy="0"/>
          </a:xfrm>
          <a:prstGeom prst="line">
            <a:avLst/>
          </a:prstGeom>
          <a:ln w="12065" cmpd="sng">
            <a:solidFill>
              <a:srgbClr val="000000"/>
            </a:solidFill>
          </a:ln>
        </p:spPr>
      </p:cxnSp>
      <p:cxnSp>
        <p:nvCxnSpPr>
          <p:cNvPr id="34" name=""/>
          <p:cNvCxnSpPr/>
          <p:nvPr/>
        </p:nvCxnSpPr>
        <p:spPr>
          <a:xfrm>
            <a:off x="1539240" y="4212590"/>
            <a:ext cx="5404485" cy="0"/>
          </a:xfrm>
          <a:prstGeom prst="line">
            <a:avLst/>
          </a:prstGeom>
          <a:ln w="12065" cmpd="sng">
            <a:solidFill>
              <a:srgbClr val="000000"/>
            </a:solidFill>
          </a:ln>
        </p:spPr>
      </p:cxnSp>
      <p:cxnSp>
        <p:nvCxnSpPr>
          <p:cNvPr id="35" name=""/>
          <p:cNvCxnSpPr/>
          <p:nvPr/>
        </p:nvCxnSpPr>
        <p:spPr>
          <a:xfrm>
            <a:off x="1258570" y="4900930"/>
            <a:ext cx="5685155" cy="0"/>
          </a:xfrm>
          <a:prstGeom prst="line">
            <a:avLst/>
          </a:prstGeom>
          <a:ln w="12065" cmpd="sng">
            <a:solidFill>
              <a:srgbClr val="000000"/>
            </a:solidFill>
          </a:ln>
        </p:spPr>
      </p:cxnSp>
      <p:cxnSp>
        <p:nvCxnSpPr>
          <p:cNvPr id="36" name=""/>
          <p:cNvCxnSpPr/>
          <p:nvPr/>
        </p:nvCxnSpPr>
        <p:spPr>
          <a:xfrm>
            <a:off x="1539240" y="5135880"/>
            <a:ext cx="5404485" cy="0"/>
          </a:xfrm>
          <a:prstGeom prst="line">
            <a:avLst/>
          </a:prstGeom>
          <a:ln w="12065" cmpd="sng">
            <a:solidFill>
              <a:srgbClr val="000000"/>
            </a:solidFill>
          </a:ln>
        </p:spPr>
      </p:cxnSp>
      <p:cxnSp>
        <p:nvCxnSpPr>
          <p:cNvPr id="37" name=""/>
          <p:cNvCxnSpPr/>
          <p:nvPr/>
        </p:nvCxnSpPr>
        <p:spPr>
          <a:xfrm>
            <a:off x="1539240" y="5364480"/>
            <a:ext cx="5404485" cy="0"/>
          </a:xfrm>
          <a:prstGeom prst="line">
            <a:avLst/>
          </a:prstGeom>
          <a:ln w="12065" cmpd="sng">
            <a:solidFill>
              <a:srgbClr val="000000"/>
            </a:solidFill>
          </a:ln>
        </p:spPr>
      </p:cxnSp>
      <p:cxnSp>
        <p:nvCxnSpPr>
          <p:cNvPr id="38" name=""/>
          <p:cNvCxnSpPr/>
          <p:nvPr/>
        </p:nvCxnSpPr>
        <p:spPr>
          <a:xfrm>
            <a:off x="1258570" y="6056630"/>
            <a:ext cx="5685155" cy="0"/>
          </a:xfrm>
          <a:prstGeom prst="line">
            <a:avLst/>
          </a:prstGeom>
          <a:ln w="12065" cmpd="sng">
            <a:solidFill>
              <a:srgbClr val="000000"/>
            </a:solidFill>
          </a:ln>
        </p:spPr>
      </p:cxnSp>
      <p:cxnSp>
        <p:nvCxnSpPr>
          <p:cNvPr id="39" name=""/>
          <p:cNvCxnSpPr/>
          <p:nvPr/>
        </p:nvCxnSpPr>
        <p:spPr>
          <a:xfrm>
            <a:off x="1539240" y="6287770"/>
            <a:ext cx="5404485" cy="0"/>
          </a:xfrm>
          <a:prstGeom prst="line">
            <a:avLst/>
          </a:prstGeom>
          <a:ln w="12065" cmpd="sng">
            <a:solidFill>
              <a:srgbClr val="000000"/>
            </a:solidFill>
          </a:ln>
        </p:spPr>
      </p:cxnSp>
      <p:cxnSp>
        <p:nvCxnSpPr>
          <p:cNvPr id="40" name=""/>
          <p:cNvCxnSpPr/>
          <p:nvPr/>
        </p:nvCxnSpPr>
        <p:spPr>
          <a:xfrm>
            <a:off x="1539240" y="6516370"/>
            <a:ext cx="5404485" cy="0"/>
          </a:xfrm>
          <a:prstGeom prst="line">
            <a:avLst/>
          </a:prstGeom>
          <a:ln w="12065" cmpd="sng">
            <a:solidFill>
              <a:srgbClr val="000000"/>
            </a:solidFill>
          </a:ln>
        </p:spPr>
      </p:cxnSp>
      <p:cxnSp>
        <p:nvCxnSpPr>
          <p:cNvPr id="41" name=""/>
          <p:cNvCxnSpPr/>
          <p:nvPr/>
        </p:nvCxnSpPr>
        <p:spPr>
          <a:xfrm>
            <a:off x="1539240" y="7437120"/>
            <a:ext cx="5404485" cy="0"/>
          </a:xfrm>
          <a:prstGeom prst="line">
            <a:avLst/>
          </a:prstGeom>
          <a:ln w="12065" cmpd="sng">
            <a:solidFill>
              <a:srgbClr val="000000"/>
            </a:solidFill>
          </a:ln>
        </p:spPr>
      </p:cxnSp>
      <p:cxnSp>
        <p:nvCxnSpPr>
          <p:cNvPr id="42" name=""/>
          <p:cNvCxnSpPr/>
          <p:nvPr/>
        </p:nvCxnSpPr>
        <p:spPr>
          <a:xfrm>
            <a:off x="1539240" y="7897495"/>
            <a:ext cx="5404485" cy="0"/>
          </a:xfrm>
          <a:prstGeom prst="line">
            <a:avLst/>
          </a:prstGeom>
          <a:ln w="12065" cmpd="sng">
            <a:solidFill>
              <a:srgbClr val="000000"/>
            </a:solidFill>
          </a:ln>
        </p:spPr>
      </p:cxnSp>
      <p:cxnSp>
        <p:nvCxnSpPr>
          <p:cNvPr id="43" name=""/>
          <p:cNvCxnSpPr/>
          <p:nvPr/>
        </p:nvCxnSpPr>
        <p:spPr>
          <a:xfrm>
            <a:off x="1539240" y="8357870"/>
            <a:ext cx="5404485" cy="0"/>
          </a:xfrm>
          <a:prstGeom prst="line">
            <a:avLst/>
          </a:prstGeom>
          <a:ln w="12065" cmpd="sng">
            <a:solidFill>
              <a:srgbClr val="000000"/>
            </a:solidFill>
          </a:ln>
        </p:spPr>
      </p:cxnSp>
      <p:cxnSp>
        <p:nvCxnSpPr>
          <p:cNvPr id="44" name=""/>
          <p:cNvCxnSpPr/>
          <p:nvPr/>
        </p:nvCxnSpPr>
        <p:spPr>
          <a:xfrm>
            <a:off x="1539240" y="8817610"/>
            <a:ext cx="5404485" cy="0"/>
          </a:xfrm>
          <a:prstGeom prst="line">
            <a:avLst/>
          </a:prstGeom>
          <a:ln w="12065" cmpd="sng">
            <a:solidFill>
              <a:srgbClr val="000000"/>
            </a:solidFill>
          </a:ln>
        </p:spPr>
      </p:cxnSp>
      <p:cxnSp>
        <p:nvCxnSpPr>
          <p:cNvPr id="45" name=""/>
          <p:cNvCxnSpPr/>
          <p:nvPr/>
        </p:nvCxnSpPr>
        <p:spPr>
          <a:xfrm>
            <a:off x="1258570" y="9509760"/>
            <a:ext cx="5685155" cy="0"/>
          </a:xfrm>
          <a:prstGeom prst="line">
            <a:avLst/>
          </a:prstGeom>
          <a:ln w="12065" cmpd="sng">
            <a:solidFill>
              <a:srgbClr val="000000"/>
            </a:solidFill>
          </a:ln>
        </p:spPr>
      </p:cxnSp>
      <p:cxnSp>
        <p:nvCxnSpPr>
          <p:cNvPr id="46" name=""/>
          <p:cNvCxnSpPr/>
          <p:nvPr/>
        </p:nvCxnSpPr>
        <p:spPr>
          <a:xfrm>
            <a:off x="1258570" y="9970135"/>
            <a:ext cx="5685155" cy="0"/>
          </a:xfrm>
          <a:prstGeom prst="line">
            <a:avLst/>
          </a:prstGeom>
          <a:ln w="12065" cmpd="sng">
            <a:solidFill>
              <a:srgbClr val="000000"/>
            </a:solidFill>
          </a:ln>
        </p:spPr>
      </p:cxnSp>
      <p:cxnSp>
        <p:nvCxnSpPr>
          <p:cNvPr id="47" name=""/>
          <p:cNvCxnSpPr/>
          <p:nvPr/>
        </p:nvCxnSpPr>
        <p:spPr>
          <a:xfrm>
            <a:off x="1539240" y="4441190"/>
            <a:ext cx="5404485" cy="0"/>
          </a:xfrm>
          <a:prstGeom prst="line">
            <a:avLst/>
          </a:prstGeom>
          <a:ln w="12065" cmpd="sng">
            <a:solidFill>
              <a:srgbClr val="000000"/>
            </a:solidFill>
          </a:ln>
        </p:spPr>
      </p:cxnSp>
      <p:cxnSp>
        <p:nvCxnSpPr>
          <p:cNvPr id="48" name=""/>
          <p:cNvCxnSpPr/>
          <p:nvPr/>
        </p:nvCxnSpPr>
        <p:spPr>
          <a:xfrm>
            <a:off x="1539240" y="5596255"/>
            <a:ext cx="5404485" cy="0"/>
          </a:xfrm>
          <a:prstGeom prst="line">
            <a:avLst/>
          </a:prstGeom>
          <a:ln w="12065" cmpd="sng">
            <a:solidFill>
              <a:srgbClr val="000000"/>
            </a:solidFill>
          </a:ln>
        </p:spPr>
      </p:cxnSp>
      <p:cxnSp>
        <p:nvCxnSpPr>
          <p:cNvPr id="49" name=""/>
          <p:cNvCxnSpPr/>
          <p:nvPr/>
        </p:nvCxnSpPr>
        <p:spPr>
          <a:xfrm>
            <a:off x="1539240" y="6748145"/>
            <a:ext cx="5404485" cy="0"/>
          </a:xfrm>
          <a:prstGeom prst="line">
            <a:avLst/>
          </a:prstGeom>
          <a:ln w="12065" cmpd="sng">
            <a:solidFill>
              <a:srgbClr val="000000"/>
            </a:solidFill>
          </a:ln>
        </p:spPr>
      </p:cxnSp>
    </p:spTree>
  </p:cSld>
  <p:clrMapOvr>
    <a:masterClrMapping/>
  </p:clrMapOvr>
</p:sld>
</file>

<file path=ppt/theme/theme.xml><?xml version="1.0" encoding="utf-8"?>
<a:theme xmlns:p="http://schemas.openxmlformats.org/presentationml/2006/main" xmlns:r="http://schemas.openxmlformats.org/officeDocument/2006/relationships" xmlns:a="http://schemas.openxmlformats.org/drawingml/2006/main" xmlns:dc="http://purl.org/dc/elements/1.1/" xmlns:cp="http://schemas.openxmlformats.org/package/2006/metadata/core-properties" name="default layout">
  <a:themeElements>
    <a:clrScheme name="Office">
      <a:dk1>
        <a:sysClr val="windowText"/>
      </a:dk1>
      <a:lt1>
        <a:sysClr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theme>
</file>

<file path=docProps/core.xml><?xml version="1.0" encoding="utf-8"?>
<cp:coreProperties xmlns:p="http://schemas.openxmlformats.org/presentationml/2006/main" xmlns:r="http://schemas.openxmlformats.org/officeDocument/2006/relationships" xmlns:a="http://schemas.openxmlformats.org/drawingml/2006/main" xmlns:dc="http://purl.org/dc/elements/1.1/" xmlns:cp="http://schemas.openxmlformats.org/package/2006/metadata/core-properties"/>
</file>