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media/image1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.xml" ContentType="application/vnd.openxmlformats-officedocument.theme+xml"/>
</Types>
</file>

<file path=_rels/.rels><Relationships xmlns="http://schemas.openxmlformats.org/package/2006/relationships"><Relationship Id="dpId" Type="http://schemas.openxmlformats.org/package/2006/relationships/metadata/core-properties" Target="docProps/core.xml"/><Relationship Id="pId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sldMasterIdLst>
    <p:sldMasterId id="2147483648" r:id="msId"/>
  </p:sldMasterIdLst>
  <p:sldIdLst>
    <p:sldId id="256" r:id="sId1"/>
    <p:sldId id="257" r:id="sId2"/>
  </p:sldIdLst>
  <p:sldSz cx="7772400" cy="10058400"/>
  <p:notesSz cx="6858000" cy="9144000"/>
  <p:defaultTextStyle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

<file path=ppt/_rels/presentation.xml.rels><Relationships xmlns="http://schemas.openxmlformats.org/package/2006/relationships"><Relationship Id="propsId" Type="http://schemas.openxmlformats.org/officeDocument/2006/relationships/presProps" Target="presProps.xml"/><Relationship Id="msId" Type="http://schemas.openxmlformats.org/officeDocument/2006/relationships/slideMaster" Target="slideMasters/slideMaster.xml"/><Relationship Id="tId" Type="http://schemas.openxmlformats.org/officeDocument/2006/relationships/theme" Target="theme/theme.xml"/><Relationship Id="sId1" Type="http://schemas.openxmlformats.org/officeDocument/2006/relationships/slide" Target="slides/slide1.xml"/><Relationship Id="sId2" Type="http://schemas.openxmlformats.org/officeDocument/2006/relationships/slide" Target="slides/slide2.xml"/></Relationships>
</file>

<file path=ppt/slideLayouts/_rels/slideLayout1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2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slideLayout1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1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2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>
            <p:ph type="body" idx="10"/>
          </p:nvPr>
        </p:nvSpPr>
        <p:spPr>
          <a:xfrm>
            <a:off x="4538345" y="2084705"/>
            <a:ext cx="853440" cy="189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0" marR="0" indent="0" algn="l">
              <a:lnSpc>
                <a:spcPts val="900"/>
              </a:lnSpc>
              <a:spcAft>
                <a:spcPts val="0"/>
              </a:spcAft>
            </a:pPr>
            <a:r>
              <a:rPr lang="de-DE" sz="1100" b="1" spc="-20">
                <a:solidFill>
                  <a:srgbClr val="000000"/>
                </a:solidFill>
                <a:latin typeface="Calibri" pitchFamily="2" panose="02020603050405020304"/>
              </a:rPr>
              <a:t>SKUPAJ URE</a:t>
            </a:r>
            <a:r>
              <a:rPr lang="da-DK" sz="100" b="1" spc="-20">
                <a:solidFill>
                  <a:srgbClr val="000000"/>
                </a:solidFill>
                <a:latin typeface="Calibri" pitchFamily="2" panose="02020603050405020304"/>
              </a:rPr>
              <a:t>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6108065" y="2084705"/>
            <a:ext cx="944880" cy="1949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940" rIns="0" bIns="0" anchor="t"/>
          <a:lstStyle/>
          <a:p>
            <a:pPr marL="0" marR="0" indent="0" algn="ctr">
              <a:lnSpc>
                <a:spcPts val="1100"/>
              </a:lnSpc>
              <a:spcAft>
                <a:spcPts val="0"/>
              </a:spcAft>
            </a:pPr>
            <a:r>
              <a:rPr lang="en-US" sz="1300" b="1" spc="120">
                <a:solidFill>
                  <a:srgbClr val="000000"/>
                </a:solidFill>
                <a:latin typeface="Calibri" pitchFamily="2" panose="02020603050405020304"/>
              </a:rPr>
              <a:t>265,5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4526280" y="2675890"/>
            <a:ext cx="865505" cy="201295"/>
          </a:xfrm>
          <a:prstGeom prst="rect">
            <a:avLst/>
          </a:prstGeom>
          <a:noFill/>
          <a:ln w="18415" cmpd="sng">
            <a:solidFill>
              <a:srgbClr val="000000"/>
            </a:solidFill>
            <a:prstDash val="solid"/>
          </a:ln>
        </p:spPr>
        <p:txBody>
          <a:bodyPr vert="horz" lIns="0" tIns="15240" rIns="0" bIns="0" anchor="t"/>
          <a:lstStyle/>
          <a:p>
            <a:pPr marL="0" marR="0" indent="0" algn="r">
              <a:lnSpc>
                <a:spcPts val="1100"/>
              </a:lnSpc>
              <a:spcAft>
                <a:spcPts val="70"/>
              </a:spcAft>
            </a:pPr>
            <a:r>
              <a:rPr lang="en-US" sz="1100" spc="60">
                <a:solidFill>
                  <a:srgbClr val="000000"/>
                </a:solidFill>
                <a:latin typeface="Calibri" pitchFamily="2" panose="02020603050405020304"/>
              </a:rPr>
              <a:t>265,5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670560" y="2680335"/>
            <a:ext cx="1191895" cy="189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oddelanih ur: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1957070" y="2487295"/>
            <a:ext cx="2569210" cy="179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955" rIns="0" bIns="0" anchor="t"/>
          <a:lstStyle/>
          <a:p>
            <a:pPr marL="45720" marR="0" indent="0" algn="l">
              <a:lnSpc>
                <a:spcPts val="1100"/>
              </a:lnSpc>
              <a:spcAft>
                <a:spcPts val="25"/>
              </a:spcAft>
            </a:pPr>
            <a:r>
              <a:rPr lang="de-DE" sz="1100" b="1" spc="-20">
                <a:solidFill>
                  <a:srgbClr val="000000"/>
                </a:solidFill>
                <a:latin typeface="Calibri" pitchFamily="2" panose="02020603050405020304"/>
              </a:rPr>
              <a:t>IZPOLNI VARNOSTNIK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670560" y="2878455"/>
            <a:ext cx="1088390" cy="2114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10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ur - dopust: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670560" y="3089910"/>
            <a:ext cx="1155065" cy="179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940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ur- bolni</a:t>
            </a: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ŝ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ka: </a:t>
            </a:r>
          </a:p>
        </p:txBody>
      </p:sp>
      <p:sp>
        <p:nvSpPr>
          <p:cNvPr id="12" name=""/>
          <p:cNvSpPr/>
          <p:nvPr>
            <p:ph type="body" idx="10"/>
          </p:nvPr>
        </p:nvSpPr>
        <p:spPr>
          <a:xfrm>
            <a:off x="4526280" y="3276600"/>
            <a:ext cx="865505" cy="201295"/>
          </a:xfrm>
          <a:prstGeom prst="rect">
            <a:avLst/>
          </a:prstGeom>
          <a:noFill/>
          <a:ln w="18415" cmpd="sng">
            <a:solidFill>
              <a:srgbClr val="000000"/>
            </a:solidFill>
            <a:prstDash val="solid"/>
          </a:ln>
        </p:spPr>
        <p:txBody>
          <a:bodyPr vert="horz" lIns="0" tIns="14605" rIns="0" bIns="0" anchor="t"/>
          <a:lstStyle/>
          <a:p>
            <a:pPr marL="0" marR="0" indent="0" algn="r">
              <a:lnSpc>
                <a:spcPts val="1000"/>
              </a:lnSpc>
              <a:spcAft>
                <a:spcPts val="120"/>
              </a:spcAft>
            </a:pPr>
            <a:r>
              <a:rPr lang="en-US" sz="1100" u="sng" spc="125">
                <a:solidFill>
                  <a:srgbClr val="000000"/>
                </a:solidFill>
                <a:latin typeface="Calibri" pitchFamily="2" panose="02020603050405020304"/>
              </a:rPr>
              <a:t>20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670560" y="3277870"/>
            <a:ext cx="1078865" cy="189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izrednih ur: </a:t>
            </a:r>
          </a:p>
        </p:txBody>
      </p:sp>
      <p:sp>
        <p:nvSpPr>
          <p:cNvPr id="14" name=""/>
          <p:cNvSpPr/>
          <p:nvPr>
            <p:ph type="body" idx="10"/>
          </p:nvPr>
        </p:nvSpPr>
        <p:spPr>
          <a:xfrm>
            <a:off x="670560" y="3509645"/>
            <a:ext cx="560705" cy="160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</a:pPr>
            <a:r>
              <a:rPr lang="da-DK" sz="1100" b="1" spc="-65">
                <a:solidFill>
                  <a:srgbClr val="000000"/>
                </a:solidFill>
                <a:latin typeface="Calibri" pitchFamily="2" panose="02020603050405020304"/>
              </a:rPr>
              <a:t>Skupaj ur: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670560" y="3878580"/>
            <a:ext cx="978535" cy="2108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145"/>
              </a:spcAft>
            </a:pP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tevilo prijemov: </a:t>
            </a:r>
          </a:p>
        </p:txBody>
      </p:sp>
      <p:sp>
        <p:nvSpPr>
          <p:cNvPr id="16" name=""/>
          <p:cNvSpPr/>
          <p:nvPr>
            <p:ph type="body" idx="10"/>
          </p:nvPr>
        </p:nvSpPr>
        <p:spPr>
          <a:xfrm>
            <a:off x="670560" y="4089400"/>
            <a:ext cx="1134110" cy="201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l">
              <a:lnSpc>
                <a:spcPts val="1200"/>
              </a:lnSpc>
              <a:spcAft>
                <a:spcPts val="145"/>
              </a:spcAft>
            </a:pP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tevilo prepre</a:t>
            </a: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ĉ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itev: </a:t>
            </a:r>
          </a:p>
        </p:txBody>
      </p:sp>
      <p:sp>
        <p:nvSpPr>
          <p:cNvPr id="17" name=""/>
          <p:cNvSpPr/>
          <p:nvPr>
            <p:ph type="body" idx="10"/>
          </p:nvPr>
        </p:nvSpPr>
        <p:spPr>
          <a:xfrm>
            <a:off x="670560" y="4291330"/>
            <a:ext cx="996950" cy="2006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305" rIns="0" bIns="0" anchor="t"/>
          <a:lstStyle/>
          <a:p>
            <a:pPr marL="0" marR="0" indent="0" algn="l">
              <a:lnSpc>
                <a:spcPts val="1200"/>
              </a:lnSpc>
              <a:spcAft>
                <a:spcPts val="150"/>
              </a:spcAft>
            </a:pP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tevilo potrditev: </a:t>
            </a:r>
          </a:p>
        </p:txBody>
      </p:sp>
      <p:sp>
        <p:nvSpPr>
          <p:cNvPr id="18" name=""/>
          <p:cNvSpPr/>
          <p:nvPr>
            <p:ph type="body" idx="10"/>
          </p:nvPr>
        </p:nvSpPr>
        <p:spPr>
          <a:xfrm>
            <a:off x="670560" y="4491990"/>
            <a:ext cx="984250" cy="176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76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e-DE" sz="1000" b="1" spc="-5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50">
                <a:solidFill>
                  <a:srgbClr val="000000"/>
                </a:solidFill>
                <a:latin typeface="Calibri" pitchFamily="2" panose="02020603050405020304"/>
              </a:rPr>
              <a:t>tevilo zavrnitev:</a:t>
            </a:r>
            <a:r>
              <a:rPr lang="da-DK" sz="100" b="1" spc="-50">
                <a:solidFill>
                  <a:srgbClr val="000000"/>
                </a:solidFill>
                <a:latin typeface="Calibri" pitchFamily="2" panose="02020603050405020304"/>
              </a:rPr>
              <a:t> </a:t>
            </a:r>
          </a:p>
        </p:txBody>
      </p:sp>
      <p:sp>
        <p:nvSpPr>
          <p:cNvPr id="19" name=""/>
          <p:cNvSpPr/>
          <p:nvPr>
            <p:ph type="body" idx="10"/>
          </p:nvPr>
        </p:nvSpPr>
        <p:spPr>
          <a:xfrm>
            <a:off x="670560" y="4679950"/>
            <a:ext cx="1045210" cy="2114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100"/>
              </a:spcAft>
            </a:pPr>
            <a:r>
              <a:rPr lang="en-US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en-US" sz="1100" b="1" spc="-40">
                <a:solidFill>
                  <a:srgbClr val="000000"/>
                </a:solidFill>
                <a:latin typeface="Calibri" pitchFamily="2" panose="02020603050405020304"/>
              </a:rPr>
              <a:t>t. rednih poro</a:t>
            </a:r>
            <a:r>
              <a:rPr lang="en-US" sz="1000" b="1" spc="-40">
                <a:solidFill>
                  <a:srgbClr val="000000"/>
                </a:solidFill>
                <a:latin typeface="Verdana" pitchFamily="2" panose="02020603050405020304"/>
              </a:rPr>
              <a:t>ĉ</a:t>
            </a:r>
            <a:r>
              <a:rPr lang="en-US" sz="1100" b="1" spc="-40">
                <a:solidFill>
                  <a:srgbClr val="000000"/>
                </a:solidFill>
                <a:latin typeface="Calibri" pitchFamily="2" panose="02020603050405020304"/>
              </a:rPr>
              <a:t>il: </a:t>
            </a:r>
          </a:p>
        </p:txBody>
      </p:sp>
      <p:sp>
        <p:nvSpPr>
          <p:cNvPr id="20" name=""/>
          <p:cNvSpPr/>
          <p:nvPr>
            <p:ph type="body" idx="10"/>
          </p:nvPr>
        </p:nvSpPr>
        <p:spPr>
          <a:xfrm>
            <a:off x="670560" y="4891405"/>
            <a:ext cx="1100455" cy="1981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765" rIns="0" bIns="0" anchor="t"/>
          <a:lstStyle/>
          <a:p>
            <a:pPr marL="0" marR="0" indent="0" algn="l">
              <a:lnSpc>
                <a:spcPts val="1200"/>
              </a:lnSpc>
              <a:spcAft>
                <a:spcPts val="125"/>
              </a:spcAft>
            </a:pPr>
            <a:r>
              <a:rPr lang="de-DE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0">
                <a:solidFill>
                  <a:srgbClr val="000000"/>
                </a:solidFill>
                <a:latin typeface="Calibri" pitchFamily="2" panose="02020603050405020304"/>
              </a:rPr>
              <a:t>t.izrednih poro</a:t>
            </a:r>
            <a:r>
              <a:rPr lang="de-DE" sz="1000" b="1" spc="-40">
                <a:solidFill>
                  <a:srgbClr val="000000"/>
                </a:solidFill>
                <a:latin typeface="Verdana" pitchFamily="2" panose="02020603050405020304"/>
              </a:rPr>
              <a:t>ĉ</a:t>
            </a:r>
            <a:r>
              <a:rPr lang="de-DE" sz="1100" b="1" spc="-40">
                <a:solidFill>
                  <a:srgbClr val="000000"/>
                </a:solidFill>
                <a:latin typeface="Calibri" pitchFamily="2" panose="02020603050405020304"/>
              </a:rPr>
              <a:t>il: </a:t>
            </a:r>
          </a:p>
        </p:txBody>
      </p:sp>
      <p:sp>
        <p:nvSpPr>
          <p:cNvPr id="21" name=""/>
          <p:cNvSpPr/>
          <p:nvPr>
            <p:ph type="body" idx="10"/>
          </p:nvPr>
        </p:nvSpPr>
        <p:spPr>
          <a:xfrm>
            <a:off x="628015" y="5109845"/>
            <a:ext cx="492760" cy="1568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0" marR="0" indent="0" algn="l">
              <a:lnSpc>
                <a:spcPts val="1000"/>
              </a:lnSpc>
              <a:spcAft>
                <a:spcPts val="0"/>
              </a:spcAft>
            </a:pPr>
            <a:r>
              <a:rPr lang="de-DE" sz="1100" b="1" spc="15">
                <a:solidFill>
                  <a:srgbClr val="000000"/>
                </a:solidFill>
                <a:latin typeface="Calibri" pitchFamily="2" panose="02020603050405020304"/>
              </a:rPr>
              <a:t>Ocena: </a:t>
            </a:r>
          </a:p>
        </p:txBody>
      </p:sp>
      <p:sp>
        <p:nvSpPr>
          <p:cNvPr id="22" name=""/>
          <p:cNvSpPr/>
          <p:nvPr>
            <p:ph type="body" idx="10"/>
          </p:nvPr>
        </p:nvSpPr>
        <p:spPr>
          <a:xfrm>
            <a:off x="1993265" y="3707130"/>
            <a:ext cx="1444625" cy="1625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460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a-DK" sz="1050" b="1" u="sng" spc="-25">
                <a:solidFill>
                  <a:srgbClr val="000000"/>
                </a:solidFill>
                <a:latin typeface="Calibri" pitchFamily="2" panose="02020603050405020304"/>
              </a:rPr>
              <a:t>IZPOLNI VODJA SEKTORJA </a:t>
            </a:r>
          </a:p>
        </p:txBody>
      </p:sp>
      <p:sp>
        <p:nvSpPr>
          <p:cNvPr id="23" name=""/>
          <p:cNvSpPr/>
          <p:nvPr>
            <p:ph type="body" idx="10"/>
          </p:nvPr>
        </p:nvSpPr>
        <p:spPr>
          <a:xfrm>
            <a:off x="4526280" y="3477895"/>
            <a:ext cx="865505" cy="198120"/>
          </a:xfrm>
          <a:prstGeom prst="rect">
            <a:avLst/>
          </a:prstGeom>
          <a:noFill/>
          <a:ln w="18415" cmpd="sng">
            <a:solidFill>
              <a:srgbClr val="000000"/>
            </a:solidFill>
            <a:prstDash val="solid"/>
          </a:ln>
        </p:spPr>
        <p:txBody>
          <a:bodyPr vert="horz" lIns="0" tIns="14605" rIns="0" bIns="0" anchor="t"/>
          <a:lstStyle/>
          <a:p>
            <a:pPr marL="0" marR="0" indent="0" algn="r">
              <a:lnSpc>
                <a:spcPts val="1000"/>
              </a:lnSpc>
              <a:spcAft>
                <a:spcPts val="120"/>
              </a:spcAft>
            </a:pPr>
            <a:r>
              <a:rPr lang="en-US" sz="1100" u="sng" spc="60">
                <a:solidFill>
                  <a:srgbClr val="000000"/>
                </a:solidFill>
                <a:latin typeface="Calibri" pitchFamily="2" panose="02020603050405020304"/>
              </a:rPr>
              <a:t>265,5 </a:t>
            </a:r>
          </a:p>
        </p:txBody>
      </p:sp>
    </p:spTree>
  </p:cSld>
  <p:clrMapOvr>
    <a:masterClrMapping/>
  </p:clrMapOvr>
</p:sldLayout>
</file>

<file path=ppt/slideMasters/_rels/slideMaster.xml.rels><Relationships xmlns="http://schemas.openxmlformats.org/package/2006/relationships"><Relationship Id="tId" Type="http://schemas.openxmlformats.org/officeDocument/2006/relationships/theme" Target="../theme/theme.xml"/><Relationship Id="slId1" Type="http://schemas.openxmlformats.org/officeDocument/2006/relationships/slideLayout" Target="../slideLayouts/slideLayout1.xml"/><Relationship Id="slId2" Type="http://schemas.openxmlformats.org/officeDocument/2006/relationships/slideLayout" Target="../slideLayouts/slideLayout2.xml"/></Relationships>
</file>

<file path=ppt/slideMasters/slideMaster.xml><?xml version="1.0" encoding="utf-8"?>
<p:sldMaste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slId1"/>
    <p:sldLayoutId id="2147483650" r:id="slId2"/>
  </p:sldLayoutIdLst>
  <p:txStyles>
    <p:titleStyle/>
    <p:bodyStyle/>
    <p:otherStyle/>
  </p:txStyles>
</p:sldMaster>
</file>

<file path=ppt/slides/_rels/slide1.xml.rels><Relationships xmlns="http://schemas.openxmlformats.org/package/2006/relationships"><Relationship Id="slId1" Type="http://schemas.openxmlformats.org/officeDocument/2006/relationships/slideLayout" Target="../slideLayouts/slideLayout1.xml"/></Relationships>
</file>

<file path=ppt/slides/_rels/slide2.xml.rels><Relationships xmlns="http://schemas.openxmlformats.org/package/2006/relationships"><Relationship Id="slId2" Type="http://schemas.openxmlformats.org/officeDocument/2006/relationships/slideLayout" Target="../slideLayouts/slideLayout2.xml"/><Relationship Id="prId1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"/>
          <p:cNvGraphicFramePr>
            <a:graphicFrameLocks noGrp="1"/>
          </p:cNvGraphicFramePr>
          <p:nvPr/>
        </p:nvGraphicFramePr>
        <p:xfrm>
          <a:off x="628015" y="673735"/>
          <a:ext cx="6424930" cy="8572500"/>
        </p:xfrm>
        <a:graphic>
          <a:graphicData uri="http://schemas.openxmlformats.org/drawingml/2006/table">
            <a:tbl>
              <a:tblGrid>
                <a:gridCol w="1319530"/>
                <a:gridCol w="2581910"/>
                <a:gridCol w="865505"/>
                <a:gridCol w="704215"/>
                <a:gridCol w="953770"/>
              </a:tblGrid>
              <a:tr h="19812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23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95">
                <a:tc>
                  <a:txBody>
                    <a:bodyPr vert="horz" anchor="t"/>
                    <a:lstStyle/>
                    <a:p>
                      <a:pPr marL="48895" marR="0" indent="0" algn="l">
                        <a:lnSpc>
                          <a:spcPts val="11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MESEC: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1061085" marR="0" indent="0" algn="l">
                        <a:lnSpc>
                          <a:spcPts val="11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Januar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302895" indent="0" algn="r">
                        <a:lnSpc>
                          <a:spcPts val="11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LETO: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4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660">
                <a:tc>
                  <a:txBody>
                    <a:bodyPr vert="horz" anchor="t"/>
                    <a:lstStyle/>
                    <a:p>
                      <a:pPr marL="48895" marR="0" indent="0" algn="l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IME IN PRIIMEK: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Zlatko Nov</a:t>
                      </a:r>
                      <a:r>
                        <a:rPr lang="da-DK" sz="1050" b="1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</a:t>
                      </a:r>
                      <a:r>
                        <a:rPr lang="da-DK" sz="1050" b="1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ć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4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6055">
                <a:tc>
                  <a:txBody>
                    <a:bodyPr vert="horz" anchor="t"/>
                    <a:lstStyle/>
                    <a:p>
                      <a:pPr marL="48895" marR="0" indent="0" algn="l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URE VAROVANJA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40005" indent="0" algn="r">
                        <a:lnSpc>
                          <a:spcPts val="1100"/>
                        </a:lnSpc>
                        <a:spcBef>
                          <a:spcPts val="28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265,5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835">
                <a:tc>
                  <a:txBody>
                    <a:bodyPr vert="horz" anchor="t"/>
                    <a:lstStyle/>
                    <a:p>
                      <a:pPr marL="0" marR="440055" indent="0" algn="r">
                        <a:lnSpc>
                          <a:spcPts val="12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DATUM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1061085" marR="0" indent="0" algn="l">
                        <a:lnSpc>
                          <a:spcPts val="12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OBJEKT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2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PRIHOD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2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ODHOD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da-DK" sz="1050" b="1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b="1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T. UR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3.1.2023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55435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3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VIR&gt;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8&gt;14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14,5&gt;21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4.1.2023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8295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Eurospin Av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eva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6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5.1.2023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554355" indent="0" algn="r">
                        <a:lnSpc>
                          <a:spcPts val="12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VIR&gt;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8&gt;14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14,5&gt;21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6.1.2023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55435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5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Supernova&gt;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VIR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8&gt;14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14,5&gt;21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7.1.2023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55435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Supernova&gt;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VIR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8&gt;14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14,5&gt;21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Tekma Krim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18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3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3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Breznikova&gt;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Pe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nikova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9&gt;13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14&gt;20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1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310"/>
                        </a:spcBef>
                        <a:spcAft>
                          <a:spcPts val="25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Usnjarska&gt;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VIR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8&gt;14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14,5&gt;21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77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1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82955" indent="0" algn="r">
                        <a:lnSpc>
                          <a:spcPts val="1100"/>
                        </a:lnSpc>
                        <a:spcBef>
                          <a:spcPts val="310"/>
                        </a:spcBef>
                        <a:spcAft>
                          <a:spcPts val="4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Deponija Globoko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1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1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1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13.1.2023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Kamnik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Kamnik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15.1.2023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5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Kamnik izredno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7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8859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13,5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6,5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16.1.2023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310"/>
                        </a:spcBef>
                        <a:spcAft>
                          <a:spcPts val="5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Kamnik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17.1.2023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1061085" marR="0" indent="0" algn="l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Zara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BTC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18.1.2023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1061085" marR="0" indent="0" algn="l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Zara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Btc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19.1.2023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8295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9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Deponija Globoko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66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supernova Kamnik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8859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19,5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11,5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82955" indent="0" algn="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4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Lokal Logatec Pub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5,5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22.1.2023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Tekma Krim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16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23.1.2023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5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Z dvor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24.1.2023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8295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7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Deponija Globoko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25.1.2023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1061085" marR="0" indent="0" algn="l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Zara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Btc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26.1.2023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2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Zara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Center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6,5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26.1.2023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200"/>
                        </a:lnSpc>
                        <a:spcBef>
                          <a:spcPts val="310"/>
                        </a:spcBef>
                        <a:spcAft>
                          <a:spcPts val="25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ka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9,5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8859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13,5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10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66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26.1.2023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4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Hervis Aleja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7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1/27/2023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par 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ka&gt;Hervis Aleja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8&gt;12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1445" indent="0" algn="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14&gt;21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5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11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1/28/2023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44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Zara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Center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60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1/30/2023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285"/>
                        </a:spcBef>
                        <a:spcAft>
                          <a:spcPts val="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Eurospin Av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eva-Ko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80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382905" indent="0" algn="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1/31/2023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603885" marR="0" indent="0" algn="l">
                        <a:lnSpc>
                          <a:spcPts val="1200"/>
                        </a:lnSpc>
                        <a:spcBef>
                          <a:spcPts val="310"/>
                        </a:spcBef>
                        <a:spcAft>
                          <a:spcPts val="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Eurospin Ko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e-Av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š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i</a:t>
                      </a:r>
                      <a:r>
                        <a:rPr lang="da-DK" sz="10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č</a:t>
                      </a: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eva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8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20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405"/>
                        </a:spcBef>
                        <a:spcAft>
                          <a:spcPts val="85"/>
                        </a:spcAft>
                      </a:pPr>
                      <a:r>
                        <a:rPr lang="da-DK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12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29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66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64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628015" y="673735"/>
            <a:ext cx="6424930" cy="46145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4" name=""/>
          <p:cNvPicPr/>
          <p:nvPr/>
        </p:nvPicPr>
        <p:blipFill>
          <a:blip r:embed="prId1"/>
          <a:stretch>
            <a:fillRect/>
          </a:stretch>
        </p:blipFill>
        <p:spPr>
          <a:xfrm>
            <a:off x="628015" y="673735"/>
            <a:ext cx="6424930" cy="4614545"/>
          </a:xfrm>
          <a:prstGeom prst="rect">
            <a:avLst/>
          </a:prstGeom>
        </p:spPr>
      </p:pic>
      <p:sp>
        <p:nvSpPr>
          <p:cNvPr id="5" name=""/>
          <p:cNvSpPr/>
          <p:nvPr>
            <p:ph type="body" idx="10"/>
          </p:nvPr>
        </p:nvSpPr>
        <p:spPr>
          <a:xfrm>
            <a:off x="4538345" y="2084705"/>
            <a:ext cx="853440" cy="189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0" marR="0" indent="0" algn="l">
              <a:lnSpc>
                <a:spcPts val="900"/>
              </a:lnSpc>
              <a:spcAft>
                <a:spcPts val="0"/>
              </a:spcAft>
            </a:pPr>
            <a:r>
              <a:rPr lang="de-DE" sz="1100" b="1" spc="-20">
                <a:solidFill>
                  <a:srgbClr val="000000"/>
                </a:solidFill>
                <a:latin typeface="Calibri" pitchFamily="2" panose="02020603050405020304"/>
              </a:rPr>
              <a:t>SKUPAJ URE</a:t>
            </a:r>
            <a:r>
              <a:rPr lang="da-DK" sz="100" b="1" spc="-20">
                <a:solidFill>
                  <a:srgbClr val="000000"/>
                </a:solidFill>
                <a:latin typeface="Calibri" pitchFamily="2" panose="02020603050405020304"/>
              </a:rPr>
              <a:t>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6108065" y="2084705"/>
            <a:ext cx="944880" cy="1949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940" rIns="0" bIns="0" anchor="t"/>
          <a:lstStyle/>
          <a:p>
            <a:pPr marL="0" marR="0" indent="0" algn="ctr">
              <a:lnSpc>
                <a:spcPts val="1100"/>
              </a:lnSpc>
              <a:spcAft>
                <a:spcPts val="0"/>
              </a:spcAft>
            </a:pPr>
            <a:r>
              <a:rPr lang="en-US" sz="1300" b="1" spc="120">
                <a:solidFill>
                  <a:srgbClr val="000000"/>
                </a:solidFill>
                <a:latin typeface="Calibri" pitchFamily="2" panose="02020603050405020304"/>
              </a:rPr>
              <a:t>265,5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4526280" y="2675890"/>
            <a:ext cx="865505" cy="201295"/>
          </a:xfrm>
          <a:prstGeom prst="rect">
            <a:avLst/>
          </a:prstGeom>
          <a:noFill/>
          <a:ln w="18415" cmpd="sng">
            <a:solidFill>
              <a:srgbClr val="000000"/>
            </a:solidFill>
            <a:prstDash val="solid"/>
          </a:ln>
        </p:spPr>
        <p:txBody>
          <a:bodyPr vert="horz" lIns="0" tIns="15240" rIns="0" bIns="0" anchor="t"/>
          <a:lstStyle/>
          <a:p>
            <a:pPr marL="0" marR="0" indent="0" algn="r">
              <a:lnSpc>
                <a:spcPts val="1100"/>
              </a:lnSpc>
              <a:spcAft>
                <a:spcPts val="70"/>
              </a:spcAft>
            </a:pPr>
            <a:r>
              <a:rPr lang="en-US" sz="1100" spc="60">
                <a:solidFill>
                  <a:srgbClr val="000000"/>
                </a:solidFill>
                <a:latin typeface="Calibri" pitchFamily="2" panose="02020603050405020304"/>
              </a:rPr>
              <a:t>265,5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670560" y="2680335"/>
            <a:ext cx="1191895" cy="189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oddelanih ur: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1957070" y="2487295"/>
            <a:ext cx="2569210" cy="179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955" rIns="0" bIns="0" anchor="t"/>
          <a:lstStyle/>
          <a:p>
            <a:pPr marL="45720" marR="0" indent="0" algn="l">
              <a:lnSpc>
                <a:spcPts val="1100"/>
              </a:lnSpc>
              <a:spcAft>
                <a:spcPts val="25"/>
              </a:spcAft>
            </a:pPr>
            <a:r>
              <a:rPr lang="de-DE" sz="1100" b="1" spc="-20">
                <a:solidFill>
                  <a:srgbClr val="000000"/>
                </a:solidFill>
                <a:latin typeface="Calibri" pitchFamily="2" panose="02020603050405020304"/>
              </a:rPr>
              <a:t>IZPOLNI VARNOSTNIK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670560" y="2878455"/>
            <a:ext cx="1088390" cy="2114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10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ur - dopust: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670560" y="3089910"/>
            <a:ext cx="1155065" cy="179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940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ur- bolni</a:t>
            </a: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ŝ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ka: </a:t>
            </a:r>
          </a:p>
        </p:txBody>
      </p:sp>
      <p:sp>
        <p:nvSpPr>
          <p:cNvPr id="12" name=""/>
          <p:cNvSpPr/>
          <p:nvPr>
            <p:ph type="body" idx="10"/>
          </p:nvPr>
        </p:nvSpPr>
        <p:spPr>
          <a:xfrm>
            <a:off x="4526280" y="3276600"/>
            <a:ext cx="865505" cy="201295"/>
          </a:xfrm>
          <a:prstGeom prst="rect">
            <a:avLst/>
          </a:prstGeom>
          <a:noFill/>
          <a:ln w="18415" cmpd="sng">
            <a:solidFill>
              <a:srgbClr val="000000"/>
            </a:solidFill>
            <a:prstDash val="solid"/>
          </a:ln>
        </p:spPr>
        <p:txBody>
          <a:bodyPr vert="horz" lIns="0" tIns="14605" rIns="0" bIns="0" anchor="t"/>
          <a:lstStyle/>
          <a:p>
            <a:pPr marL="0" marR="0" indent="0" algn="r">
              <a:lnSpc>
                <a:spcPts val="1000"/>
              </a:lnSpc>
              <a:spcAft>
                <a:spcPts val="120"/>
              </a:spcAft>
            </a:pPr>
            <a:r>
              <a:rPr lang="en-US" sz="1100" u="sng" spc="125">
                <a:solidFill>
                  <a:srgbClr val="000000"/>
                </a:solidFill>
                <a:latin typeface="Calibri" pitchFamily="2" panose="02020603050405020304"/>
              </a:rPr>
              <a:t>20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670560" y="3277870"/>
            <a:ext cx="1078865" cy="189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a-DK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a-DK" sz="1100" b="1" spc="-40">
                <a:solidFill>
                  <a:srgbClr val="000000"/>
                </a:solidFill>
                <a:latin typeface="Calibri" pitchFamily="2" panose="02020603050405020304"/>
              </a:rPr>
              <a:t>tevilo izrednih ur: </a:t>
            </a:r>
          </a:p>
        </p:txBody>
      </p:sp>
      <p:sp>
        <p:nvSpPr>
          <p:cNvPr id="14" name=""/>
          <p:cNvSpPr/>
          <p:nvPr>
            <p:ph type="body" idx="10"/>
          </p:nvPr>
        </p:nvSpPr>
        <p:spPr>
          <a:xfrm>
            <a:off x="670560" y="3509645"/>
            <a:ext cx="560705" cy="160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</a:pPr>
            <a:r>
              <a:rPr lang="da-DK" sz="1100" b="1" spc="-65">
                <a:solidFill>
                  <a:srgbClr val="000000"/>
                </a:solidFill>
                <a:latin typeface="Calibri" pitchFamily="2" panose="02020603050405020304"/>
              </a:rPr>
              <a:t>Skupaj ur: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670560" y="3878580"/>
            <a:ext cx="978535" cy="2108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145"/>
              </a:spcAft>
            </a:pP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tevilo prijemov: </a:t>
            </a:r>
          </a:p>
        </p:txBody>
      </p:sp>
      <p:sp>
        <p:nvSpPr>
          <p:cNvPr id="16" name=""/>
          <p:cNvSpPr/>
          <p:nvPr>
            <p:ph type="body" idx="10"/>
          </p:nvPr>
        </p:nvSpPr>
        <p:spPr>
          <a:xfrm>
            <a:off x="670560" y="4089400"/>
            <a:ext cx="1134110" cy="201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l">
              <a:lnSpc>
                <a:spcPts val="1200"/>
              </a:lnSpc>
              <a:spcAft>
                <a:spcPts val="145"/>
              </a:spcAft>
            </a:pP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tevilo prepre</a:t>
            </a: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ĉ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itev: </a:t>
            </a:r>
          </a:p>
        </p:txBody>
      </p:sp>
      <p:sp>
        <p:nvSpPr>
          <p:cNvPr id="17" name=""/>
          <p:cNvSpPr/>
          <p:nvPr>
            <p:ph type="body" idx="10"/>
          </p:nvPr>
        </p:nvSpPr>
        <p:spPr>
          <a:xfrm>
            <a:off x="670560" y="4291330"/>
            <a:ext cx="996950" cy="2006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305" rIns="0" bIns="0" anchor="t"/>
          <a:lstStyle/>
          <a:p>
            <a:pPr marL="0" marR="0" indent="0" algn="l">
              <a:lnSpc>
                <a:spcPts val="1200"/>
              </a:lnSpc>
              <a:spcAft>
                <a:spcPts val="150"/>
              </a:spcAft>
            </a:pPr>
            <a:r>
              <a:rPr lang="de-DE" sz="1000" b="1" spc="-45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5">
                <a:solidFill>
                  <a:srgbClr val="000000"/>
                </a:solidFill>
                <a:latin typeface="Calibri" pitchFamily="2" panose="02020603050405020304"/>
              </a:rPr>
              <a:t>tevilo potrditev: </a:t>
            </a:r>
          </a:p>
        </p:txBody>
      </p:sp>
      <p:sp>
        <p:nvSpPr>
          <p:cNvPr id="18" name=""/>
          <p:cNvSpPr/>
          <p:nvPr>
            <p:ph type="body" idx="10"/>
          </p:nvPr>
        </p:nvSpPr>
        <p:spPr>
          <a:xfrm>
            <a:off x="670560" y="4491990"/>
            <a:ext cx="984250" cy="176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76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e-DE" sz="1000" b="1" spc="-5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50">
                <a:solidFill>
                  <a:srgbClr val="000000"/>
                </a:solidFill>
                <a:latin typeface="Calibri" pitchFamily="2" panose="02020603050405020304"/>
              </a:rPr>
              <a:t>tevilo zavrnitev:</a:t>
            </a:r>
            <a:r>
              <a:rPr lang="da-DK" sz="100" b="1" spc="-50">
                <a:solidFill>
                  <a:srgbClr val="000000"/>
                </a:solidFill>
                <a:latin typeface="Calibri" pitchFamily="2" panose="02020603050405020304"/>
              </a:rPr>
              <a:t> </a:t>
            </a:r>
          </a:p>
        </p:txBody>
      </p:sp>
      <p:sp>
        <p:nvSpPr>
          <p:cNvPr id="19" name=""/>
          <p:cNvSpPr/>
          <p:nvPr>
            <p:ph type="body" idx="10"/>
          </p:nvPr>
        </p:nvSpPr>
        <p:spPr>
          <a:xfrm>
            <a:off x="670560" y="4679950"/>
            <a:ext cx="1045210" cy="2114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0" marR="0" indent="0" algn="l">
              <a:lnSpc>
                <a:spcPts val="1200"/>
              </a:lnSpc>
              <a:spcAft>
                <a:spcPts val="100"/>
              </a:spcAft>
            </a:pPr>
            <a:r>
              <a:rPr lang="en-US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en-US" sz="1100" b="1" spc="-40">
                <a:solidFill>
                  <a:srgbClr val="000000"/>
                </a:solidFill>
                <a:latin typeface="Calibri" pitchFamily="2" panose="02020603050405020304"/>
              </a:rPr>
              <a:t>t. rednih poro</a:t>
            </a:r>
            <a:r>
              <a:rPr lang="en-US" sz="1000" b="1" spc="-40">
                <a:solidFill>
                  <a:srgbClr val="000000"/>
                </a:solidFill>
                <a:latin typeface="Verdana" pitchFamily="2" panose="02020603050405020304"/>
              </a:rPr>
              <a:t>ĉ</a:t>
            </a:r>
            <a:r>
              <a:rPr lang="en-US" sz="1100" b="1" spc="-40">
                <a:solidFill>
                  <a:srgbClr val="000000"/>
                </a:solidFill>
                <a:latin typeface="Calibri" pitchFamily="2" panose="02020603050405020304"/>
              </a:rPr>
              <a:t>il: </a:t>
            </a:r>
          </a:p>
        </p:txBody>
      </p:sp>
      <p:sp>
        <p:nvSpPr>
          <p:cNvPr id="20" name=""/>
          <p:cNvSpPr/>
          <p:nvPr>
            <p:ph type="body" idx="10"/>
          </p:nvPr>
        </p:nvSpPr>
        <p:spPr>
          <a:xfrm>
            <a:off x="670560" y="4891405"/>
            <a:ext cx="1100455" cy="1981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765" rIns="0" bIns="0" anchor="t"/>
          <a:lstStyle/>
          <a:p>
            <a:pPr marL="0" marR="0" indent="0" algn="l">
              <a:lnSpc>
                <a:spcPts val="1200"/>
              </a:lnSpc>
              <a:spcAft>
                <a:spcPts val="125"/>
              </a:spcAft>
            </a:pPr>
            <a:r>
              <a:rPr lang="de-DE" sz="1000" b="1" spc="-40">
                <a:solidFill>
                  <a:srgbClr val="000000"/>
                </a:solidFill>
                <a:latin typeface="Verdana" pitchFamily="2" panose="02020603050405020304"/>
              </a:rPr>
              <a:t>$</a:t>
            </a:r>
            <a:r>
              <a:rPr lang="de-DE" sz="1100" b="1" spc="-40">
                <a:solidFill>
                  <a:srgbClr val="000000"/>
                </a:solidFill>
                <a:latin typeface="Calibri" pitchFamily="2" panose="02020603050405020304"/>
              </a:rPr>
              <a:t>t.izrednih poro</a:t>
            </a:r>
            <a:r>
              <a:rPr lang="de-DE" sz="1000" b="1" spc="-40">
                <a:solidFill>
                  <a:srgbClr val="000000"/>
                </a:solidFill>
                <a:latin typeface="Verdana" pitchFamily="2" panose="02020603050405020304"/>
              </a:rPr>
              <a:t>ĉ</a:t>
            </a:r>
            <a:r>
              <a:rPr lang="de-DE" sz="1100" b="1" spc="-40">
                <a:solidFill>
                  <a:srgbClr val="000000"/>
                </a:solidFill>
                <a:latin typeface="Calibri" pitchFamily="2" panose="02020603050405020304"/>
              </a:rPr>
              <a:t>il: </a:t>
            </a:r>
          </a:p>
        </p:txBody>
      </p:sp>
      <p:sp>
        <p:nvSpPr>
          <p:cNvPr id="21" name=""/>
          <p:cNvSpPr/>
          <p:nvPr>
            <p:ph type="body" idx="10"/>
          </p:nvPr>
        </p:nvSpPr>
        <p:spPr>
          <a:xfrm>
            <a:off x="628015" y="5109845"/>
            <a:ext cx="492760" cy="1568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0" marR="0" indent="0" algn="l">
              <a:lnSpc>
                <a:spcPts val="1000"/>
              </a:lnSpc>
              <a:spcAft>
                <a:spcPts val="0"/>
              </a:spcAft>
            </a:pPr>
            <a:r>
              <a:rPr lang="de-DE" sz="1100" b="1" spc="15">
                <a:solidFill>
                  <a:srgbClr val="000000"/>
                </a:solidFill>
                <a:latin typeface="Calibri" pitchFamily="2" panose="02020603050405020304"/>
              </a:rPr>
              <a:t>Ocena: </a:t>
            </a:r>
          </a:p>
        </p:txBody>
      </p:sp>
      <p:sp>
        <p:nvSpPr>
          <p:cNvPr id="22" name=""/>
          <p:cNvSpPr/>
          <p:nvPr>
            <p:ph type="body" idx="10"/>
          </p:nvPr>
        </p:nvSpPr>
        <p:spPr>
          <a:xfrm>
            <a:off x="1993265" y="3707130"/>
            <a:ext cx="1444625" cy="1625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460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da-DK" sz="1050" b="1" u="sng" spc="-25">
                <a:solidFill>
                  <a:srgbClr val="000000"/>
                </a:solidFill>
                <a:latin typeface="Calibri" pitchFamily="2" panose="02020603050405020304"/>
              </a:rPr>
              <a:t>IZPOLNI VODJA SEKTORJA </a:t>
            </a:r>
          </a:p>
        </p:txBody>
      </p:sp>
      <p:sp>
        <p:nvSpPr>
          <p:cNvPr id="23" name=""/>
          <p:cNvSpPr/>
          <p:nvPr>
            <p:ph type="body" idx="10"/>
          </p:nvPr>
        </p:nvSpPr>
        <p:spPr>
          <a:xfrm>
            <a:off x="4526280" y="3477895"/>
            <a:ext cx="865505" cy="198120"/>
          </a:xfrm>
          <a:prstGeom prst="rect">
            <a:avLst/>
          </a:prstGeom>
          <a:noFill/>
          <a:ln w="18415" cmpd="sng">
            <a:solidFill>
              <a:srgbClr val="000000"/>
            </a:solidFill>
            <a:prstDash val="solid"/>
          </a:ln>
        </p:spPr>
        <p:txBody>
          <a:bodyPr vert="horz" lIns="0" tIns="14605" rIns="0" bIns="0" anchor="t"/>
          <a:lstStyle/>
          <a:p>
            <a:pPr marL="0" marR="0" indent="0" algn="r">
              <a:lnSpc>
                <a:spcPts val="1000"/>
              </a:lnSpc>
              <a:spcAft>
                <a:spcPts val="120"/>
              </a:spcAft>
            </a:pPr>
            <a:r>
              <a:rPr lang="en-US" sz="1100" u="sng" spc="60">
                <a:solidFill>
                  <a:srgbClr val="000000"/>
                </a:solidFill>
                <a:latin typeface="Calibri" pitchFamily="2" panose="02020603050405020304"/>
              </a:rPr>
              <a:t>265,5 </a:t>
            </a:r>
          </a:p>
        </p:txBody>
      </p:sp>
      <p:cxnSp>
        <p:nvCxnSpPr>
          <p:cNvPr id="24" name=""/>
          <p:cNvCxnSpPr/>
          <p:nvPr/>
        </p:nvCxnSpPr>
        <p:spPr>
          <a:xfrm>
            <a:off x="628015" y="673735"/>
            <a:ext cx="0" cy="4614545"/>
          </a:xfrm>
          <a:prstGeom prst="line">
            <a:avLst/>
          </a:prstGeom>
          <a:ln w="15240" cmpd="sng">
            <a:solidFill>
              <a:srgbClr val="D9D9D9"/>
            </a:solidFill>
          </a:ln>
        </p:spPr>
      </p:cxnSp>
      <p:cxnSp>
        <p:nvCxnSpPr>
          <p:cNvPr id="25" name=""/>
          <p:cNvCxnSpPr/>
          <p:nvPr/>
        </p:nvCxnSpPr>
        <p:spPr>
          <a:xfrm>
            <a:off x="4538345" y="2273935"/>
            <a:ext cx="853440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  <p:cxnSp>
        <p:nvCxnSpPr>
          <p:cNvPr id="26" name=""/>
          <p:cNvCxnSpPr/>
          <p:nvPr/>
        </p:nvCxnSpPr>
        <p:spPr>
          <a:xfrm>
            <a:off x="5391785" y="2084705"/>
            <a:ext cx="0" cy="189230"/>
          </a:xfrm>
          <a:prstGeom prst="line">
            <a:avLst/>
          </a:prstGeom>
          <a:ln w="12065" cmpd="sng">
            <a:solidFill>
              <a:srgbClr val="D9D9D9"/>
            </a:solidFill>
          </a:ln>
        </p:spPr>
      </p:cxnSp>
      <p:cxnSp>
        <p:nvCxnSpPr>
          <p:cNvPr id="27" name=""/>
          <p:cNvCxnSpPr/>
          <p:nvPr/>
        </p:nvCxnSpPr>
        <p:spPr>
          <a:xfrm>
            <a:off x="6108065" y="2279650"/>
            <a:ext cx="944880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  <p:cxnSp>
        <p:nvCxnSpPr>
          <p:cNvPr id="28" name=""/>
          <p:cNvCxnSpPr/>
          <p:nvPr/>
        </p:nvCxnSpPr>
        <p:spPr>
          <a:xfrm>
            <a:off x="1957070" y="2487295"/>
            <a:ext cx="2569210" cy="0"/>
          </a:xfrm>
          <a:prstGeom prst="line">
            <a:avLst/>
          </a:prstGeom>
          <a:ln w="12065" cmpd="sng">
            <a:solidFill>
              <a:srgbClr val="D9D9D9"/>
            </a:solidFill>
          </a:ln>
        </p:spPr>
      </p:cxnSp>
    </p:spTree>
  </p:cSld>
  <p:clrMapOvr>
    <a:masterClrMapping/>
  </p:clrMapOvr>
</p:sld>
</file>

<file path=ppt/theme/theme.xml><?xml version="1.0" encoding="utf-8"?>
<a:theme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 name="default layout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</a:theme>
</file>

<file path=docProps/core.xml><?xml version="1.0" encoding="utf-8"?>
<cp:coreProperties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