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heme/theme.xml" ContentType="application/vnd.openxmlformats-officedocument.theme+xml"/>
</Types>
</file>

<file path=_rels/.rels><Relationships xmlns="http://schemas.openxmlformats.org/package/2006/relationships"><Relationship Id="dpId" Type="http://schemas.openxmlformats.org/package/2006/relationships/metadata/core-properties" Target="docProps/core.xml"/><Relationship Id="pId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sldMasterIdLst>
    <p:sldMasterId id="2147483648" r:id="msId"/>
  </p:sldMasterIdLst>
  <p:sldIdLst>
    <p:sldId id="256" r:id="sId1"/>
    <p:sldId id="257" r:id="sId2"/>
    <p:sldId id="258" r:id="sId3"/>
  </p:sldIdLst>
  <p:sldSz cx="7772400" cy="10058400"/>
  <p:notesSz cx="6858000" cy="9144000"/>
  <p:defaultTextStyle/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/>
</file>

<file path=ppt/_rels/presentation.xml.rels><Relationships xmlns="http://schemas.openxmlformats.org/package/2006/relationships"><Relationship Id="propsId" Type="http://schemas.openxmlformats.org/officeDocument/2006/relationships/presProps" Target="presProps.xml"/><Relationship Id="msId" Type="http://schemas.openxmlformats.org/officeDocument/2006/relationships/slideMaster" Target="slideMasters/slideMaster.xml"/><Relationship Id="tId" Type="http://schemas.openxmlformats.org/officeDocument/2006/relationships/theme" Target="theme/theme.xml"/><Relationship Id="sId1" Type="http://schemas.openxmlformats.org/officeDocument/2006/relationships/slide" Target="slides/slide1.xml"/><Relationship Id="sId2" Type="http://schemas.openxmlformats.org/officeDocument/2006/relationships/slide" Target="slides/slide2.xml"/><Relationship Id="sId3" Type="http://schemas.openxmlformats.org/officeDocument/2006/relationships/slide" Target="slides/slide3.xml"/></Relationships>
</file>

<file path=ppt/slideLayouts/_rels/slideLayout1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2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3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slideLayout1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 name="layout 1"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149860" y="317500"/>
            <a:ext cx="7476490" cy="2616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35" rIns="0" bIns="0" anchor="t"/>
          <a:lstStyle/>
          <a:p>
            <a:pPr marL="45720" marR="0" indent="0" algn="ctr">
              <a:lnSpc>
                <a:spcPts val="900"/>
              </a:lnSpc>
              <a:spcAft>
                <a:spcPts val="1005"/>
              </a:spcAft>
            </a:pPr>
            <a:r>
              <a:rPr lang="en-US" sz="750" spc="5">
                <a:solidFill>
                  <a:srgbClr val="211E1F"/>
                </a:solidFill>
                <a:latin typeface="Tahoma" pitchFamily="2" panose="02020603050405020304"/>
              </a:rPr>
              <a:t>Private &amp; Confidential, Prepared for Company's Attorney in anticipation of Litigation </a:t>
            </a:r>
          </a:p>
        </p:txBody>
      </p:sp>
      <p:sp>
        <p:nvSpPr>
          <p:cNvPr id="3" name=""/>
          <p:cNvSpPr/>
          <p:nvPr>
            <p:ph type="body" idx="10"/>
          </p:nvPr>
        </p:nvSpPr>
        <p:spPr>
          <a:xfrm>
            <a:off x="149860" y="579120"/>
            <a:ext cx="7476490" cy="194945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26035" rIns="0" bIns="0" anchor="t"/>
          <a:lstStyle/>
          <a:p>
            <a:pPr marL="4572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0">
                <a:solidFill>
                  <a:srgbClr val="211E1F"/>
                </a:solidFill>
                <a:latin typeface="Arial" pitchFamily="2" panose="02020603050405020304"/>
              </a:rPr>
              <a:t>Vendor Information </a:t>
            </a:r>
          </a:p>
        </p:txBody>
      </p:sp>
      <p:sp>
        <p:nvSpPr>
          <p:cNvPr id="6" name=""/>
          <p:cNvSpPr/>
          <p:nvPr>
            <p:ph type="body" idx="10"/>
          </p:nvPr>
        </p:nvSpPr>
        <p:spPr>
          <a:xfrm>
            <a:off x="149860" y="1609090"/>
            <a:ext cx="7476490" cy="189230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20320" rIns="0" bIns="0" anchor="t"/>
          <a:lstStyle/>
          <a:p>
            <a:pPr marL="9144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0">
                <a:solidFill>
                  <a:srgbClr val="211E1F"/>
                </a:solidFill>
                <a:latin typeface="Arial" pitchFamily="2" panose="02020603050405020304"/>
              </a:rPr>
              <a:t>Incident Information </a:t>
            </a:r>
          </a:p>
        </p:txBody>
      </p:sp>
      <p:sp>
        <p:nvSpPr>
          <p:cNvPr id="13" name=""/>
          <p:cNvSpPr/>
          <p:nvPr>
            <p:ph type="body" idx="10"/>
          </p:nvPr>
        </p:nvSpPr>
        <p:spPr>
          <a:xfrm>
            <a:off x="149860" y="2782570"/>
            <a:ext cx="7476490" cy="189230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20320" rIns="0" bIns="0" anchor="t"/>
          <a:lstStyle/>
          <a:p>
            <a:pPr marL="91440" marR="0" indent="0" algn="l">
              <a:lnSpc>
                <a:spcPts val="1300"/>
              </a:lnSpc>
              <a:spcAft>
                <a:spcPts val="10"/>
              </a:spcAft>
            </a:pPr>
            <a:r>
              <a:rPr lang="en-US" sz="1150" b="1" spc="-10">
                <a:solidFill>
                  <a:srgbClr val="211E1F"/>
                </a:solidFill>
                <a:latin typeface="Arial" pitchFamily="2" panose="02020603050405020304"/>
              </a:rPr>
              <a:t>Subject Information </a:t>
            </a:r>
          </a:p>
        </p:txBody>
      </p:sp>
      <p:sp>
        <p:nvSpPr>
          <p:cNvPr id="20" name=""/>
          <p:cNvSpPr/>
          <p:nvPr>
            <p:ph type="body" idx="10"/>
          </p:nvPr>
        </p:nvSpPr>
        <p:spPr>
          <a:xfrm>
            <a:off x="149860" y="4666615"/>
            <a:ext cx="7476490" cy="188595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9144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-10">
                <a:solidFill>
                  <a:srgbClr val="211E1F"/>
                </a:solidFill>
                <a:latin typeface="Arial" pitchFamily="2" panose="02020603050405020304"/>
              </a:rPr>
              <a:t>Incident Details </a:t>
            </a:r>
          </a:p>
        </p:txBody>
      </p:sp>
      <p:sp>
        <p:nvSpPr>
          <p:cNvPr id="21" name=""/>
          <p:cNvSpPr/>
          <p:nvPr>
            <p:ph type="body" idx="10"/>
          </p:nvPr>
        </p:nvSpPr>
        <p:spPr>
          <a:xfrm>
            <a:off x="149860" y="4895215"/>
            <a:ext cx="7476490" cy="1765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35" rIns="0" bIns="0" anchor="t"/>
          <a:lstStyle/>
          <a:p>
            <a:pPr marL="45720" marR="0" indent="0" algn="l">
              <a:lnSpc>
                <a:spcPts val="1500"/>
              </a:lnSpc>
              <a:spcAft>
                <a:spcPts val="0"/>
              </a:spcAft>
              <a:tabLst>
                <a:tab algn="l" pos="1737360"/>
                <a:tab algn="l" pos="3200400"/>
              </a:tabLs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Type of Incident </a:t>
            </a:r>
            <a:r>
              <a:rPr lang="en-US" sz="1350" spc="0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Illness </a:t>
            </a:r>
            <a:r>
              <a:rPr lang="en-US" sz="1000" spc="0">
                <a:solidFill>
                  <a:srgbClr val="211E1F"/>
                </a:solidFill>
                <a:latin typeface="Arial" pitchFamily="2" panose="02020603050405020304"/>
              </a:rPr>
              <a:t>1</a:t>
            </a:r>
            <a:r>
              <a:rPr lang="en-US" sz="1350" spc="0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Incident </a:t>
            </a:r>
            <a:r>
              <a:rPr lang="en-US" sz="1350" spc="0">
                <a:solidFill>
                  <a:srgbClr val="211E1F"/>
                </a:solidFill>
                <a:latin typeface="Courier New" pitchFamily="0" panose="02020603050405020304"/>
              </a:rPr>
              <a:t>❑</a:t>
            </a:r>
            <a:r>
              <a:rPr lang="en-US" sz="1000" spc="0">
                <a:solidFill>
                  <a:srgbClr val="211E1F"/>
                </a:solidFill>
                <a:latin typeface="Arial" pitchFamily="2" panose="02020603050405020304"/>
              </a:rPr>
              <a:t>1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Injury </a:t>
            </a:r>
            <a:r>
              <a:rPr lang="en-US" sz="1350" spc="0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Death </a:t>
            </a:r>
          </a:p>
        </p:txBody>
      </p:sp>
      <p:sp>
        <p:nvSpPr>
          <p:cNvPr id="22" name=""/>
          <p:cNvSpPr/>
          <p:nvPr>
            <p:ph type="body" idx="10"/>
          </p:nvPr>
        </p:nvSpPr>
        <p:spPr>
          <a:xfrm>
            <a:off x="149860" y="5071745"/>
            <a:ext cx="2142490" cy="6800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1910" rIns="0" bIns="0" anchor="t"/>
          <a:lstStyle/>
          <a:p>
            <a:pPr marL="45720" marR="0" indent="0" algn="l">
              <a:lnSpc>
                <a:spcPts val="1200"/>
              </a:lnSpc>
              <a:spcAft>
                <a:spcPts val="1245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What was the subject doing just before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the incident occurred? Describe the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activity) </a:t>
            </a:r>
          </a:p>
        </p:txBody>
      </p:sp>
      <p:sp>
        <p:nvSpPr>
          <p:cNvPr id="23" name=""/>
          <p:cNvSpPr/>
          <p:nvPr>
            <p:ph type="body" idx="10"/>
          </p:nvPr>
        </p:nvSpPr>
        <p:spPr>
          <a:xfrm>
            <a:off x="2292350" y="5071745"/>
            <a:ext cx="5334000" cy="6216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3185" rIns="0" bIns="0" anchor="t"/>
          <a:lstStyle/>
          <a:p>
            <a:pPr marL="0" marR="0" indent="0" algn="ctr">
              <a:lnSpc>
                <a:spcPts val="1400"/>
              </a:lnSpc>
              <a:spcAft>
                <a:spcPts val="2165"/>
              </a:spcAft>
            </a:pPr>
            <a:r>
              <a:rPr lang="en-US" sz="1200" spc="0">
                <a:solidFill>
                  <a:srgbClr val="000000"/>
                </a:solidFill>
                <a:latin typeface="Arial" pitchFamily="2" panose="02020603050405020304"/>
              </a:rPr>
              <a:t>Mrs.Hodge was riding her assigned bicycle. </a:t>
            </a:r>
          </a:p>
        </p:txBody>
      </p:sp>
      <p:sp>
        <p:nvSpPr>
          <p:cNvPr id="24" name=""/>
          <p:cNvSpPr/>
          <p:nvPr>
            <p:ph type="body" idx="10"/>
          </p:nvPr>
        </p:nvSpPr>
        <p:spPr>
          <a:xfrm>
            <a:off x="228600" y="5751830"/>
            <a:ext cx="2063750" cy="39655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411480" indent="0" algn="l">
              <a:lnSpc>
                <a:spcPts val="1200"/>
              </a:lnSpc>
              <a:spcAft>
                <a:spcPts val="0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What happened? (Tell how the incident occurred) </a:t>
            </a:r>
          </a:p>
          <a:p>
            <a:pPr marL="0" marR="0" indent="0" algn="l">
              <a:lnSpc>
                <a:spcPts val="1200"/>
              </a:lnSpc>
              <a:spcBef>
                <a:spcPts val="2545"/>
              </a:spcBef>
              <a:spcAft>
                <a:spcPts val="0"/>
              </a:spcAft>
            </a:pPr>
            <a:r>
              <a:rPr lang="en-US" sz="900" spc="15">
                <a:solidFill>
                  <a:srgbClr val="211E1F"/>
                </a:solidFill>
                <a:latin typeface="Tahoma" pitchFamily="2" panose="02020603050405020304"/>
              </a:rPr>
              <a:t>Where did the incident occur? (Describe the location - hotel lobby, cross walk, bus #, rail car #, etc.) add influencing factors (footwear, uneven ground, slippery terrain, etc.) </a:t>
            </a:r>
          </a:p>
          <a:p>
            <a:pPr marL="0" marR="0" indent="0" algn="l">
              <a:lnSpc>
                <a:spcPts val="1200"/>
              </a:lnSpc>
              <a:spcBef>
                <a:spcPts val="575"/>
              </a:spcBef>
              <a:spcAft>
                <a:spcPts val="0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What was the incident? (Explain part of body affected and how it was affected - be more specific than "hurt," "pain," or "sore." Examples: "strained back," "chemical burn on right hand." </a:t>
            </a:r>
          </a:p>
          <a:p>
            <a:pPr marL="0" marR="0" indent="0" algn="l">
              <a:lnSpc>
                <a:spcPts val="1200"/>
              </a:lnSpc>
              <a:spcBef>
                <a:spcPts val="3245"/>
              </a:spcBef>
              <a:spcAft>
                <a:spcPts val="0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What object or substance directly harmed the subject? (Examples: "concrete floor," "chlorine" - if caused by machine, specify part) </a:t>
            </a:r>
          </a:p>
          <a:p>
            <a:pPr marL="0" marR="91440" indent="0" algn="l">
              <a:lnSpc>
                <a:spcPts val="1300"/>
              </a:lnSpc>
              <a:spcBef>
                <a:spcPts val="2850"/>
              </a:spcBef>
              <a:spcAft>
                <a:spcPts val="115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In your opinion, has corrective action been taken?</a:t>
            </a:r>
            <a:r>
              <a:rPr lang="en-US" sz="1100" spc="0">
                <a:solidFill>
                  <a:srgbClr val="000000"/>
                </a:solidFill>
                <a:latin typeface="Calibri" pitchFamily="2" panose="02020603050405020304"/>
              </a:rPr>
              <a:t> (If yes, please indicate </a:t>
            </a:r>
          </a:p>
        </p:txBody>
      </p:sp>
      <p:sp>
        <p:nvSpPr>
          <p:cNvPr id="25" name=""/>
          <p:cNvSpPr/>
          <p:nvPr>
            <p:ph type="body" idx="10"/>
          </p:nvPr>
        </p:nvSpPr>
        <p:spPr>
          <a:xfrm>
            <a:off x="2362200" y="5751830"/>
            <a:ext cx="5254625" cy="5638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457200" indent="0" algn="l">
              <a:lnSpc>
                <a:spcPts val="1300"/>
              </a:lnSpc>
              <a:spcAft>
                <a:spcPts val="795"/>
              </a:spcAft>
            </a:pPr>
            <a:r>
              <a:rPr lang="en-US" sz="1200" spc="0">
                <a:solidFill>
                  <a:srgbClr val="000000"/>
                </a:solidFill>
                <a:latin typeface="Arial" pitchFamily="2" panose="02020603050405020304"/>
              </a:rPr>
              <a:t>She lost balance and accidently fell as a result of another guest bicycle hitting her front tire. </a:t>
            </a:r>
          </a:p>
        </p:txBody>
      </p:sp>
      <p:sp>
        <p:nvSpPr>
          <p:cNvPr id="26" name=""/>
          <p:cNvSpPr/>
          <p:nvPr>
            <p:ph type="body" idx="10"/>
          </p:nvPr>
        </p:nvSpPr>
        <p:spPr>
          <a:xfrm>
            <a:off x="2362200" y="6376670"/>
            <a:ext cx="5254625" cy="7772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000"/>
              </a:lnSpc>
              <a:spcAft>
                <a:spcPts val="3870"/>
              </a:spcAft>
            </a:pPr>
            <a:r>
              <a:rPr lang="en-US" sz="1200" spc="0">
                <a:solidFill>
                  <a:srgbClr val="000000"/>
                </a:solidFill>
                <a:latin typeface="Arial" pitchFamily="2" panose="02020603050405020304"/>
              </a:rPr>
              <a:t>The incident occurred in the area of bathroom # 3. </a:t>
            </a:r>
          </a:p>
        </p:txBody>
      </p:sp>
      <p:sp>
        <p:nvSpPr>
          <p:cNvPr id="27" name=""/>
          <p:cNvSpPr/>
          <p:nvPr>
            <p:ph type="body" idx="10"/>
          </p:nvPr>
        </p:nvSpPr>
        <p:spPr>
          <a:xfrm>
            <a:off x="2362200" y="7211695"/>
            <a:ext cx="5254625" cy="11156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411480" indent="0" algn="l">
              <a:lnSpc>
                <a:spcPts val="1300"/>
              </a:lnSpc>
              <a:spcAft>
                <a:spcPts val="5140"/>
              </a:spcAft>
            </a:pPr>
            <a:r>
              <a:rPr lang="en-US" sz="1200" spc="0">
                <a:solidFill>
                  <a:srgbClr val="000000"/>
                </a:solidFill>
                <a:latin typeface="Arial" pitchFamily="2" panose="02020603050405020304"/>
              </a:rPr>
              <a:t>Bruised left thigh,left shin,palm of left hand,top of right hand, right knee, right ankle and left elbow. </a:t>
            </a:r>
          </a:p>
        </p:txBody>
      </p:sp>
      <p:sp>
        <p:nvSpPr>
          <p:cNvPr id="28" name=""/>
          <p:cNvSpPr/>
          <p:nvPr>
            <p:ph type="body" idx="10"/>
          </p:nvPr>
        </p:nvSpPr>
        <p:spPr>
          <a:xfrm>
            <a:off x="2362200" y="8385175"/>
            <a:ext cx="5254625" cy="9296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100"/>
              </a:lnSpc>
              <a:spcAft>
                <a:spcPts val="5025"/>
              </a:spcAft>
            </a:pPr>
            <a:r>
              <a:rPr lang="en-US" sz="1200" spc="-5">
                <a:solidFill>
                  <a:srgbClr val="000000"/>
                </a:solidFill>
                <a:latin typeface="Arial" pitchFamily="2" panose="02020603050405020304"/>
              </a:rPr>
              <a:t>Guest bicycle. </a:t>
            </a:r>
          </a:p>
        </p:txBody>
      </p:sp>
      <p:sp>
        <p:nvSpPr>
          <p:cNvPr id="29" name=""/>
          <p:cNvSpPr/>
          <p:nvPr>
            <p:ph type="body" idx="10"/>
          </p:nvPr>
        </p:nvSpPr>
        <p:spPr>
          <a:xfrm>
            <a:off x="2362200" y="9375775"/>
            <a:ext cx="5254625" cy="3810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100"/>
              </a:lnSpc>
              <a:spcAft>
                <a:spcPts val="260"/>
              </a:spcAft>
            </a:pPr>
            <a:r>
              <a:rPr lang="en-US" sz="2000" spc="114">
                <a:solidFill>
                  <a:srgbClr val="000000"/>
                </a:solidFill>
                <a:latin typeface="Arial" pitchFamily="2" panose="02020603050405020304"/>
              </a:rPr>
              <a:t>N/A </a:t>
            </a:r>
          </a:p>
        </p:txBody>
      </p:sp>
      <p:sp>
        <p:nvSpPr>
          <p:cNvPr id="30" name=""/>
          <p:cNvSpPr/>
          <p:nvPr>
            <p:ph type="body" idx="10"/>
          </p:nvPr>
        </p:nvSpPr>
        <p:spPr>
          <a:xfrm>
            <a:off x="2362200" y="9819640"/>
            <a:ext cx="5254625" cy="1200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/>
          <a:lstStyle/>
          <a:p>
            <a:pPr marL="3977640" marR="0" indent="0" algn="l">
              <a:lnSpc>
                <a:spcPts val="900"/>
              </a:lnSpc>
              <a:spcAft>
                <a:spcPts val="0"/>
              </a:spcAft>
              <a:tabLst>
                <a:tab algn="r" pos="5212080"/>
              </a:tabLst>
            </a:pPr>
            <a:r>
              <a:rPr lang="en-US" sz="750" spc="0">
                <a:solidFill>
                  <a:srgbClr val="211E1F"/>
                </a:solidFill>
                <a:latin typeface="Tahoma" pitchFamily="2" panose="02020603050405020304"/>
              </a:rPr>
              <a:t>Rev 1/3/2019 </a:t>
            </a:r>
            <a:r>
              <a:rPr lang="en-US" sz="750" spc="0">
                <a:solidFill>
                  <a:srgbClr val="211E1F"/>
                </a:solidFill>
                <a:latin typeface="Tahoma" pitchFamily="2" panose="02020603050405020304"/>
              </a:rPr>
              <a:t>Page 1 of 3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 name="layout 2"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/>
          <p:nvPr>
            <p:ph type="body" idx="10"/>
          </p:nvPr>
        </p:nvSpPr>
        <p:spPr>
          <a:xfrm>
            <a:off x="231775" y="808990"/>
            <a:ext cx="3022600" cy="1968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l">
              <a:lnSpc>
                <a:spcPts val="1100"/>
              </a:lnSpc>
              <a:spcAft>
                <a:spcPts val="0"/>
              </a:spcAft>
              <a:tabLst>
                <a:tab algn="r" pos="3017520"/>
              </a:tabLs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Is follow-up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If yes, by whom </a:t>
            </a:r>
          </a:p>
          <a:p>
            <a:pPr marL="1280160" marR="0" indent="137160" algn="l">
              <a:lnSpc>
                <a:spcPts val="4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q"/>
            </a:pPr>
            <a:r>
              <a:rPr lang="en-US" sz="900" spc="125">
                <a:solidFill>
                  <a:srgbClr val="211E1F"/>
                </a:solidFill>
                <a:latin typeface="Tahoma" pitchFamily="2" panose="02020603050405020304"/>
              </a:rPr>
              <a:t>No </a:t>
            </a:r>
            <a:r>
              <a:rPr lang="en-US" sz="900" spc="125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125">
                <a:solidFill>
                  <a:srgbClr val="211E1F"/>
                </a:solidFill>
                <a:latin typeface="Tahoma" pitchFamily="2" panose="02020603050405020304"/>
              </a:rPr>
              <a:t>Yes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231775" y="1005840"/>
            <a:ext cx="1054735" cy="4140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en-US" sz="900" spc="10">
                <a:solidFill>
                  <a:srgbClr val="211E1F"/>
                </a:solidFill>
                <a:latin typeface="Tahoma" pitchFamily="2" panose="02020603050405020304"/>
              </a:rPr>
              <a:t>required: </a:t>
            </a:r>
          </a:p>
          <a:p>
            <a:pPr marL="0" marR="0" indent="0" algn="l">
              <a:lnSpc>
                <a:spcPts val="1100"/>
              </a:lnSpc>
              <a:spcBef>
                <a:spcPts val="385"/>
              </a:spcBef>
              <a:spcAft>
                <a:spcPts val="985"/>
              </a:spcAft>
            </a:pPr>
            <a:r>
              <a:rPr lang="en-US" sz="900" spc="-15">
                <a:solidFill>
                  <a:srgbClr val="211E1F"/>
                </a:solidFill>
                <a:latin typeface="Tahoma" pitchFamily="2" panose="02020603050405020304"/>
              </a:rPr>
              <a:t>Subject’s Last Name </a:t>
            </a:r>
          </a:p>
        </p:txBody>
      </p:sp>
      <p:sp>
        <p:nvSpPr>
          <p:cNvPr id="10" name=""/>
          <p:cNvSpPr/>
          <p:nvPr>
            <p:ph type="body" idx="10"/>
          </p:nvPr>
        </p:nvSpPr>
        <p:spPr>
          <a:xfrm>
            <a:off x="149860" y="1901190"/>
            <a:ext cx="7476490" cy="2387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4480560" marR="0" indent="0" algn="l">
              <a:lnSpc>
                <a:spcPts val="1200"/>
              </a:lnSpc>
              <a:spcAft>
                <a:spcPts val="685"/>
              </a:spcAft>
              <a:tabLst>
                <a:tab algn="l" pos="5852160"/>
              </a:tabLst>
            </a:pPr>
            <a:r>
              <a:rPr lang="en-US" sz="900" spc="50">
                <a:solidFill>
                  <a:srgbClr val="211E1F"/>
                </a:solidFill>
                <a:latin typeface="Tahoma" pitchFamily="2" panose="02020603050405020304"/>
              </a:rPr>
              <a:t>Is the illness chronic? </a:t>
            </a:r>
            <a:r>
              <a:rPr lang="en-US" sz="900" spc="50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50">
                <a:solidFill>
                  <a:srgbClr val="211E1F"/>
                </a:solidFill>
                <a:latin typeface="Tahoma" pitchFamily="2" panose="02020603050405020304"/>
              </a:rPr>
              <a:t>No </a:t>
            </a:r>
            <a:r>
              <a:rPr lang="en-US" sz="900" spc="50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50">
                <a:solidFill>
                  <a:srgbClr val="211E1F"/>
                </a:solidFill>
                <a:latin typeface="Tahoma" pitchFamily="2" panose="02020603050405020304"/>
              </a:rPr>
              <a:t>Yes </a:t>
            </a:r>
          </a:p>
        </p:txBody>
      </p:sp>
      <p:sp>
        <p:nvSpPr>
          <p:cNvPr id="11" name=""/>
          <p:cNvSpPr/>
          <p:nvPr>
            <p:ph type="body" idx="10"/>
          </p:nvPr>
        </p:nvSpPr>
        <p:spPr>
          <a:xfrm>
            <a:off x="149860" y="2139950"/>
            <a:ext cx="2471420" cy="533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0" rIns="0" bIns="0" anchor="t"/>
          <a:lstStyle/>
          <a:p>
            <a:pPr marL="45720" marR="0" indent="0" algn="l">
              <a:lnSpc>
                <a:spcPts val="1200"/>
              </a:lnSpc>
              <a:spcAft>
                <a:spcPts val="1270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If an illness, list dates, times, locations and the foods consumed within the past 48 hours </a:t>
            </a:r>
          </a:p>
        </p:txBody>
      </p:sp>
      <p:sp>
        <p:nvSpPr>
          <p:cNvPr id="12" name=""/>
          <p:cNvSpPr/>
          <p:nvPr>
            <p:ph type="body" idx="10"/>
          </p:nvPr>
        </p:nvSpPr>
        <p:spPr>
          <a:xfrm>
            <a:off x="149860" y="2673350"/>
            <a:ext cx="7476490" cy="188595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4572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5">
                <a:solidFill>
                  <a:srgbClr val="211E1F"/>
                </a:solidFill>
                <a:latin typeface="Arial" pitchFamily="2" panose="02020603050405020304"/>
              </a:rPr>
              <a:t>Treatment </a:t>
            </a:r>
          </a:p>
        </p:txBody>
      </p:sp>
      <p:sp>
        <p:nvSpPr>
          <p:cNvPr id="15" name=""/>
          <p:cNvSpPr/>
          <p:nvPr>
            <p:ph type="body" idx="10"/>
          </p:nvPr>
        </p:nvSpPr>
        <p:spPr>
          <a:xfrm>
            <a:off x="149860" y="6224270"/>
            <a:ext cx="7476490" cy="188595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4572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0">
                <a:solidFill>
                  <a:srgbClr val="211E1F"/>
                </a:solidFill>
                <a:latin typeface="Arial" pitchFamily="2" panose="02020603050405020304"/>
              </a:rPr>
              <a:t>Additional Details / Signature </a:t>
            </a:r>
          </a:p>
        </p:txBody>
      </p:sp>
      <p:sp>
        <p:nvSpPr>
          <p:cNvPr id="16" name=""/>
          <p:cNvSpPr/>
          <p:nvPr>
            <p:ph type="body" idx="10"/>
          </p:nvPr>
        </p:nvSpPr>
        <p:spPr>
          <a:xfrm>
            <a:off x="149860" y="6504305"/>
            <a:ext cx="1858645" cy="14719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4950" rIns="0" bIns="0" anchor="t"/>
          <a:lstStyle/>
          <a:p>
            <a:pPr marL="45720" marR="0" indent="0" algn="l">
              <a:lnSpc>
                <a:spcPts val="1200"/>
              </a:lnSpc>
              <a:spcAft>
                <a:spcPts val="2515"/>
              </a:spcAft>
            </a:pPr>
            <a:r>
              <a:rPr lang="en-US" sz="900" spc="10">
                <a:solidFill>
                  <a:srgbClr val="211E1F"/>
                </a:solidFill>
                <a:latin typeface="Tahoma" pitchFamily="2" panose="02020603050405020304"/>
              </a:rPr>
              <a:t>Further details / explanation Provide a narrative describing the events leading up to the incident, the actual incident, injuries sustained and further action, if any, required. </a:t>
            </a:r>
          </a:p>
        </p:txBody>
      </p:sp>
      <p:sp>
        <p:nvSpPr>
          <p:cNvPr id="19" name=""/>
          <p:cNvSpPr/>
          <p:nvPr>
            <p:ph type="body" idx="10"/>
          </p:nvPr>
        </p:nvSpPr>
        <p:spPr>
          <a:xfrm>
            <a:off x="149860" y="8214360"/>
            <a:ext cx="588010" cy="6159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26060" rIns="0" bIns="0" anchor="t"/>
          <a:lstStyle/>
          <a:p>
            <a:pPr marL="0" marR="0" indent="0" algn="r">
              <a:lnSpc>
                <a:spcPts val="1300"/>
              </a:lnSpc>
              <a:spcAft>
                <a:spcPts val="1770"/>
              </a:spcAft>
            </a:pPr>
            <a:r>
              <a:rPr lang="en-US" sz="900" spc="15">
                <a:solidFill>
                  <a:srgbClr val="211E1F"/>
                </a:solidFill>
                <a:latin typeface="Tahoma" pitchFamily="2" panose="02020603050405020304"/>
              </a:rPr>
              <a:t>Signature</a:t>
            </a:r>
            <a:r>
              <a:rPr lang="da-DK" sz="100" spc="15">
                <a:solidFill>
                  <a:srgbClr val="211E1F"/>
                </a:solidFill>
                <a:latin typeface="Tahoma" pitchFamily="2" panose="02020603050405020304"/>
              </a:rPr>
              <a:t> </a:t>
            </a:r>
          </a:p>
        </p:txBody>
      </p:sp>
      <p:sp>
        <p:nvSpPr>
          <p:cNvPr id="20" name=""/>
          <p:cNvSpPr/>
          <p:nvPr>
            <p:ph type="body" idx="10"/>
          </p:nvPr>
        </p:nvSpPr>
        <p:spPr>
          <a:xfrm>
            <a:off x="149860" y="8830310"/>
            <a:ext cx="7476490" cy="191770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22860" rIns="0" bIns="0" anchor="t"/>
          <a:lstStyle/>
          <a:p>
            <a:pPr marL="9144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-25">
                <a:solidFill>
                  <a:srgbClr val="211E1F"/>
                </a:solidFill>
                <a:latin typeface="Arial" pitchFamily="2" panose="02020603050405020304"/>
              </a:rPr>
              <a:t>Instructions:</a:t>
            </a:r>
            <a:r>
              <a:rPr lang="da-DK" sz="100" b="1" spc="-25">
                <a:solidFill>
                  <a:srgbClr val="211E1F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21" name=""/>
          <p:cNvSpPr/>
          <p:nvPr>
            <p:ph type="body" idx="10"/>
          </p:nvPr>
        </p:nvSpPr>
        <p:spPr>
          <a:xfrm>
            <a:off x="149860" y="9825990"/>
            <a:ext cx="7476490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45720" indent="0" algn="r">
              <a:lnSpc>
                <a:spcPts val="900"/>
              </a:lnSpc>
              <a:spcAft>
                <a:spcPts val="20"/>
              </a:spcAft>
            </a:pPr>
            <a:r>
              <a:rPr lang="en-US" sz="700" spc="60">
                <a:solidFill>
                  <a:srgbClr val="211E1F"/>
                </a:solidFill>
                <a:latin typeface="Tahoma" pitchFamily="2" panose="02020603050405020304"/>
              </a:rPr>
              <a:t>1/3/2019 Page 2 of 2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 name="layout 3"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106680" y="139700"/>
            <a:ext cx="7476490" cy="96799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985" rIns="0" bIns="0" anchor="t"/>
          <a:lstStyle/>
          <a:p>
            <a:pPr marL="0" marR="0" indent="0" algn="ctr">
              <a:lnSpc>
                <a:spcPts val="1500"/>
              </a:lnSpc>
              <a:spcAft>
                <a:spcPts val="0"/>
              </a:spcAft>
            </a:pPr>
            <a:r>
              <a:rPr lang="en-US" sz="1350" b="1" spc="-25">
                <a:solidFill>
                  <a:srgbClr val="211E1F"/>
                </a:solidFill>
                <a:latin typeface="Arial" pitchFamily="2" panose="02020603050405020304"/>
              </a:rPr>
              <a:t>Holland America Group Shorex Vendor Incident Form </a:t>
            </a:r>
          </a:p>
          <a:p>
            <a:pPr marL="0" marR="0" indent="0" algn="ctr">
              <a:lnSpc>
                <a:spcPts val="900"/>
              </a:lnSpc>
              <a:spcBef>
                <a:spcPts val="40"/>
              </a:spcBef>
              <a:spcAft>
                <a:spcPts val="0"/>
              </a:spcAft>
            </a:pPr>
            <a:r>
              <a:rPr lang="en-US" sz="750" spc="0">
                <a:solidFill>
                  <a:srgbClr val="211E1F"/>
                </a:solidFill>
                <a:latin typeface="Tahoma" pitchFamily="2" panose="02020603050405020304"/>
              </a:rPr>
              <a:t>Private &amp; Confidential, Prepared for Company's Attorney in anticipation of Litigation </a:t>
            </a:r>
          </a:p>
          <a:p>
            <a:pPr marL="137160" marR="0" indent="0" algn="l">
              <a:lnSpc>
                <a:spcPts val="900"/>
              </a:lnSpc>
              <a:spcBef>
                <a:spcPts val="1725"/>
              </a:spcBef>
              <a:spcAft>
                <a:spcPts val="0"/>
              </a:spcAft>
            </a:pPr>
            <a:r>
              <a:rPr lang="en-US" sz="800" b="1" u="sng" spc="0">
                <a:solidFill>
                  <a:srgbClr val="000000"/>
                </a:solidFill>
                <a:latin typeface="Arial" pitchFamily="2" panose="02020603050405020304"/>
              </a:rPr>
              <a:t>Tour Operators must send all incident and accident reports first to the Shorex Managers onboard</a:t>
            </a:r>
            <a:r>
              <a:rPr lang="en-US" sz="800" u="sng" spc="0">
                <a:solidFill>
                  <a:srgbClr val="000000"/>
                </a:solidFill>
                <a:latin typeface="Arial" pitchFamily="2" panose="02020603050405020304"/>
              </a:rPr>
              <a:t>.  </a:t>
            </a:r>
          </a:p>
          <a:p>
            <a:pPr marL="137160" marR="0" indent="0" algn="l">
              <a:lnSpc>
                <a:spcPts val="900"/>
              </a:lnSpc>
              <a:spcBef>
                <a:spcPts val="1565"/>
              </a:spcBef>
              <a:spcAft>
                <a:spcPts val="0"/>
              </a:spcAft>
            </a:pPr>
            <a:r>
              <a:rPr lang="en-US" sz="800" b="1" u="sng" spc="0">
                <a:solidFill>
                  <a:srgbClr val="000000"/>
                </a:solidFill>
                <a:latin typeface="Arial" pitchFamily="2" panose="02020603050405020304"/>
              </a:rPr>
              <a:t>The following distribution list is for Shorex Managers unless the tour operator is asked to provide specific information by the corporate team. </a:t>
            </a:r>
          </a:p>
          <a:p>
            <a:pPr marL="137160" marR="548640" indent="0" algn="l">
              <a:lnSpc>
                <a:spcPts val="1700"/>
              </a:lnSpc>
              <a:spcBef>
                <a:spcPts val="805"/>
              </a:spcBef>
              <a:spcAft>
                <a:spcPts val="0"/>
              </a:spcAft>
            </a:pPr>
            <a:r>
              <a:rPr lang="en-US" sz="800" b="1" u="sng" spc="0">
                <a:solidFill>
                  <a:srgbClr val="000000"/>
                </a:solidFill>
                <a:latin typeface="Arial" pitchFamily="2" panose="02020603050405020304"/>
              </a:rPr>
              <a:t>Incident report (non- serious injury where passengers were not disembarked must be sent to the distribution list below just click on the link: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The Holland America Group Shore Excursions Team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:</a:t>
            </a:r>
            <a:r>
              <a:rPr lang="en-US" sz="100" u="sng" spc="0">
                <a:solidFill>
                  <a:srgbClr val="0000FF"/>
                </a:solidFill>
                <a:latin typeface="Arial" pitchFamily="2" panose="02020603050405020304"/>
              </a:rPr>
              <a:t> </a:t>
            </a:r>
          </a:p>
          <a:p>
            <a:pPr marL="137160" marR="640080" indent="0" algn="l">
              <a:lnSpc>
                <a:spcPts val="900"/>
              </a:lnSpc>
              <a:spcBef>
                <a:spcPts val="1735"/>
              </a:spcBef>
              <a:spcAft>
                <a:spcPts val="0"/>
              </a:spcAft>
            </a:pPr>
            <a:r>
              <a:rPr lang="en-US" sz="800" b="1" u="sng" spc="0">
                <a:solidFill>
                  <a:srgbClr val="000000"/>
                </a:solidFill>
                <a:latin typeface="Arial" pitchFamily="2" panose="02020603050405020304"/>
              </a:rPr>
              <a:t>Serious incident report (those incidents where passengers may be/ were seriously injured or were disembarked must be sent immediately 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(along with any supporting documents, waivers, photos, etc): </a:t>
            </a:r>
          </a:p>
          <a:p>
            <a:pPr marL="137160" marR="0" indent="0" algn="l">
              <a:lnSpc>
                <a:spcPts val="900"/>
              </a:lnSpc>
              <a:spcBef>
                <a:spcPts val="715"/>
              </a:spcBef>
              <a:spcAft>
                <a:spcPts val="0"/>
              </a:spcAft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The team members receiving the incident or serious incident reports are listed below. </a:t>
            </a:r>
          </a:p>
          <a:p>
            <a:pPr marL="137160" marR="0" indent="0" algn="l">
              <a:lnSpc>
                <a:spcPts val="900"/>
              </a:lnSpc>
              <a:spcBef>
                <a:spcPts val="860"/>
              </a:spcBef>
              <a:spcAft>
                <a:spcPts val="0"/>
              </a:spcAft>
            </a:pPr>
            <a:r>
              <a:rPr lang="en-US" sz="800" b="1" spc="-20">
                <a:solidFill>
                  <a:srgbClr val="000000"/>
                </a:solidFill>
                <a:latin typeface="Arial" pitchFamily="2" panose="02020603050405020304"/>
              </a:rPr>
              <a:t>Legal </a:t>
            </a:r>
          </a:p>
          <a:p>
            <a:pPr marL="365760" marR="0" indent="22860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Aleks Drumalds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adrumalds@hagroup.com</a:t>
            </a:r>
          </a:p>
          <a:p>
            <a:pPr marL="365760" marR="0" indent="228600" algn="l">
              <a:lnSpc>
                <a:spcPts val="10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Carmen Tirado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ctirado@hagroup.com</a:t>
            </a:r>
          </a:p>
          <a:p>
            <a:pPr marL="137160" marR="0" indent="0" algn="l">
              <a:lnSpc>
                <a:spcPts val="900"/>
              </a:lnSpc>
              <a:spcBef>
                <a:spcPts val="2150"/>
              </a:spcBef>
              <a:spcAft>
                <a:spcPts val="0"/>
              </a:spcAft>
            </a:pPr>
            <a:r>
              <a:rPr lang="en-US" sz="800" b="1" spc="0">
                <a:solidFill>
                  <a:srgbClr val="000000"/>
                </a:solidFill>
                <a:latin typeface="Arial" pitchFamily="2" panose="02020603050405020304"/>
              </a:rPr>
              <a:t>Risk Management </a:t>
            </a:r>
          </a:p>
          <a:p>
            <a:pPr marL="365760" marR="0" indent="22860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Manny Chavez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mchavez@hagroup.com</a:t>
            </a:r>
          </a:p>
          <a:p>
            <a:pPr marL="365760" marR="0" indent="22860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5">
                <a:solidFill>
                  <a:srgbClr val="000000"/>
                </a:solidFill>
                <a:latin typeface="Arial" pitchFamily="2" panose="02020603050405020304"/>
              </a:rPr>
              <a:t>Karen Reich</a:t>
            </a:r>
            <a:r>
              <a:rPr lang="en-US" sz="800" u="sng" spc="5">
                <a:solidFill>
                  <a:srgbClr val="0000FF"/>
                </a:solidFill>
                <a:latin typeface="Arial" pitchFamily="2" panose="02020603050405020304"/>
              </a:rPr>
              <a:t> kreich@hagroup.com</a:t>
            </a:r>
          </a:p>
          <a:p>
            <a:pPr marL="137160" marR="0" indent="0" algn="l">
              <a:lnSpc>
                <a:spcPts val="900"/>
              </a:lnSpc>
              <a:spcBef>
                <a:spcPts val="755"/>
              </a:spcBef>
              <a:spcAft>
                <a:spcPts val="0"/>
              </a:spcAft>
            </a:pPr>
            <a:r>
              <a:rPr lang="en-US" sz="800" b="1" spc="-5">
                <a:solidFill>
                  <a:srgbClr val="000000"/>
                </a:solidFill>
                <a:latin typeface="Arial" pitchFamily="2" panose="02020603050405020304"/>
              </a:rPr>
              <a:t>Passenger claims </a:t>
            </a:r>
          </a:p>
          <a:p>
            <a:pPr marL="365760" marR="0" indent="22860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Dana Berger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dberger@hagroup.com</a:t>
            </a:r>
          </a:p>
          <a:p>
            <a:pPr marL="365760" marR="0" indent="22860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Jim Colwell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JColwell@HollandAmericaGroup.com</a:t>
            </a:r>
          </a:p>
          <a:p>
            <a:pPr marL="365760" marR="0" indent="22860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Darlene Hembree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DHembree@HollandAmericaGroup.com</a:t>
            </a:r>
          </a:p>
          <a:p>
            <a:pPr marL="137160" marR="0" indent="0" algn="l">
              <a:lnSpc>
                <a:spcPts val="900"/>
              </a:lnSpc>
              <a:spcBef>
                <a:spcPts val="1545"/>
              </a:spcBef>
              <a:spcAft>
                <a:spcPts val="0"/>
              </a:spcAft>
            </a:pPr>
            <a:r>
              <a:rPr lang="en-US" sz="800" b="1" spc="0">
                <a:solidFill>
                  <a:srgbClr val="000000"/>
                </a:solidFill>
                <a:latin typeface="Arial" pitchFamily="2" panose="02020603050405020304"/>
              </a:rPr>
              <a:t>HA Group Manager of Shore Excursions team: </a:t>
            </a:r>
          </a:p>
          <a:p>
            <a:pPr marL="365760" marR="0" indent="228600" algn="l">
              <a:lnSpc>
                <a:spcPts val="900"/>
              </a:lnSpc>
              <a:spcBef>
                <a:spcPts val="665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Northern Europe (Baltic/Iceland/Ireland/Africa) Melanie Carsjens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mcarsjens2@hollandamericagroup.com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Western Europe, Canada New England &amp; UK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bfreeman@hollandamericagroup.com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Eastern Europe &amp; Middle East – Michele Bosco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mbosco@hollandamerica.com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Panama, Mexico &amp; South America Heather Householder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hhouseholder@hollandamericagroup.com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Asia ( including India) Athena Mok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Athena.Mok@carnivalaustralia.com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Caribbean - Lisa Banner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lbanner@hagroup.com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&amp; Heather Householder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hhouseholder@hollandamericagroup.com</a:t>
            </a:r>
          </a:p>
          <a:p>
            <a:pPr marL="365760" marR="0" indent="22860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Alaska &amp; Pacific Northwest Regions &amp; Hawaii - Jennifer Miller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jmiller@hagroup.com</a:t>
            </a:r>
          </a:p>
          <a:p>
            <a:pPr marL="822960" marR="0" indent="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tabLst>
                <a:tab algn="l" pos="1051560"/>
              </a:tabLst>
            </a:pPr>
            <a:r>
              <a:rPr lang="en-US" sz="800" spc="0">
                <a:solidFill>
                  <a:srgbClr val="000000"/>
                </a:solidFill>
                <a:latin typeface="Courier New" pitchFamily="3" panose="02020603050405020304"/>
              </a:rPr>
              <a:t>o 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For guests injured on Landex Tours please email Linda Huston at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lhuston@hagroup.com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  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Australia/New Zealand, South Pacific &amp; French Polynesia – Matthew Mckeown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Matthew.Mckeown@carnivalaustralia.com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Director, Destinations, Sydney Office – Michael Mihajlov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Michael.Mihajlov@carnivalaustralia.com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Director Shore Excursions &amp; Product Development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evlad@hollandamericagroup.com</a:t>
            </a:r>
          </a:p>
          <a:p>
            <a:pPr marL="365760" marR="0" indent="22860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Senior Director Shore Excursions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elynch@hollandamericagroup.com</a:t>
            </a:r>
          </a:p>
          <a:p>
            <a:pPr marL="137160" marR="91440" indent="0" algn="l">
              <a:lnSpc>
                <a:spcPts val="800"/>
              </a:lnSpc>
              <a:spcBef>
                <a:spcPts val="1720"/>
              </a:spcBef>
              <a:spcAft>
                <a:spcPts val="0"/>
              </a:spcAft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For all charters and all guests booked through the HA Group Groups Department include Hamish Gordon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hgordon@hollandamericagroup.com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;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 Yolanda Popelier 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YPopelier-Visser@HollandAmericaGroup.com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;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 Anabelle Barrios Rasco-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arasco@hagroup.com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  </a:t>
            </a:r>
          </a:p>
          <a:p>
            <a:pPr marL="137160" marR="0" indent="0" algn="l">
              <a:lnSpc>
                <a:spcPts val="900"/>
              </a:lnSpc>
              <a:spcBef>
                <a:spcPts val="865"/>
              </a:spcBef>
              <a:spcAft>
                <a:spcPts val="0"/>
              </a:spcAft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Alaska Region Land Excursions :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The Holland America Group Land Excursions Team</a:t>
            </a:r>
            <a:r>
              <a:rPr lang="en-US" sz="800" u="sng" spc="0">
                <a:solidFill>
                  <a:srgbClr val="000000"/>
                </a:solidFill>
                <a:latin typeface="Arial" pitchFamily="2" panose="02020603050405020304"/>
              </a:rPr>
              <a:t>  </a:t>
            </a:r>
          </a:p>
          <a:p>
            <a:pPr marL="274320" marR="0" indent="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HAP Alaska Yukon Corporate Office - Fax: 206-728-3945 or Email: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msutton@hagroup.com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  </a:t>
            </a:r>
          </a:p>
          <a:p>
            <a:pPr marL="274320" marR="0" indent="0" algn="l">
              <a:lnSpc>
                <a:spcPts val="900"/>
              </a:lnSpc>
              <a:spcBef>
                <a:spcPts val="0"/>
              </a:spcBef>
              <a:spcAft>
                <a:spcPts val="25400"/>
              </a:spcAft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Third Party Operators - HAP Alaska Yukon Corporate Office - Fax: 206-728-3945 or Email: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msutton@hagroup.com</a:t>
            </a:r>
            <a:r>
              <a:rPr lang="en-US" sz="100" spc="0">
                <a:solidFill>
                  <a:srgbClr val="0000FF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3" name=""/>
          <p:cNvSpPr/>
          <p:nvPr>
            <p:ph type="body" idx="10"/>
          </p:nvPr>
        </p:nvSpPr>
        <p:spPr>
          <a:xfrm>
            <a:off x="6348730" y="9819640"/>
            <a:ext cx="1206500" cy="1244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/>
          <a:lstStyle/>
          <a:p>
            <a:pPr marL="0" marR="0" indent="0" algn="l">
              <a:lnSpc>
                <a:spcPts val="900"/>
              </a:lnSpc>
              <a:spcAft>
                <a:spcPts val="0"/>
              </a:spcAft>
              <a:tabLst>
                <a:tab algn="r" pos="1234440"/>
              </a:tabLst>
            </a:pPr>
            <a:r>
              <a:rPr lang="en-US" sz="750" spc="0">
                <a:solidFill>
                  <a:srgbClr val="211E1F"/>
                </a:solidFill>
                <a:latin typeface="Tahoma" pitchFamily="2" panose="02020603050405020304"/>
              </a:rPr>
              <a:t>Rev 1/3/2019 </a:t>
            </a:r>
            <a:r>
              <a:rPr lang="en-US" sz="750" spc="0">
                <a:solidFill>
                  <a:srgbClr val="211E1F"/>
                </a:solidFill>
                <a:latin typeface="Tahoma" pitchFamily="2" panose="02020603050405020304"/>
              </a:rPr>
              <a:t>Page 1 of 3 </a:t>
            </a:r>
          </a:p>
        </p:txBody>
      </p:sp>
    </p:spTree>
  </p:cSld>
  <p:clrMapOvr>
    <a:masterClrMapping/>
  </p:clrMapOvr>
</p:sldLayout>
</file>

<file path=ppt/slideMasters/_rels/slideMaster.xml.rels><Relationships xmlns="http://schemas.openxmlformats.org/package/2006/relationships"><Relationship Id="tId" Type="http://schemas.openxmlformats.org/officeDocument/2006/relationships/theme" Target="../theme/theme.xml"/><Relationship Id="slId1" Type="http://schemas.openxmlformats.org/officeDocument/2006/relationships/slideLayout" Target="../slideLayouts/slideLayout1.xml"/><Relationship Id="slId2" Type="http://schemas.openxmlformats.org/officeDocument/2006/relationships/slideLayout" Target="../slideLayouts/slideLayout2.xml"/><Relationship Id="slId3" Type="http://schemas.openxmlformats.org/officeDocument/2006/relationships/slideLayout" Target="../slideLayouts/slideLayout3.xml"/></Relationships>
</file>

<file path=ppt/slideMasters/slideMaster.xml><?xml version="1.0" encoding="utf-8"?>
<p:sldMaster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slId1"/>
    <p:sldLayoutId id="2147483650" r:id="slId2"/>
    <p:sldLayoutId id="2147483651" r:id="slId3"/>
  </p:sldLayoutIdLst>
  <p:txStyles>
    <p:titleStyle/>
    <p:bodyStyle/>
    <p:otherStyle/>
  </p:txStyles>
</p:sldMaster>
</file>

<file path=ppt/slides/_rels/slide1.xml.rels><Relationships xmlns="http://schemas.openxmlformats.org/package/2006/relationships"><Relationship Id="slId1" Type="http://schemas.openxmlformats.org/officeDocument/2006/relationships/slideLayout" Target="../slideLayouts/slideLayout1.xml"/></Relationships>
</file>

<file path=ppt/slides/_rels/slide2.xml.rels><Relationships xmlns="http://schemas.openxmlformats.org/package/2006/relationships"><Relationship Id="slId2" Type="http://schemas.openxmlformats.org/officeDocument/2006/relationships/slideLayout" Target="../slideLayouts/slideLayout2.xml"/></Relationships>
</file>

<file path=ppt/slides/_rels/slide3.xml.rels><Relationships xmlns="http://schemas.openxmlformats.org/package/2006/relationships"><Relationship Id="slId3" Type="http://schemas.openxmlformats.org/officeDocument/2006/relationships/slideLayout" Target="../slideLayouts/slideLayout3.xml"/></Relationships>
</file>

<file path=ppt/slides/slide1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149860" y="317500"/>
            <a:ext cx="7476490" cy="2616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35" rIns="0" bIns="0" anchor="t"/>
          <a:lstStyle/>
          <a:p>
            <a:pPr marL="45720" marR="0" indent="0" algn="ctr">
              <a:lnSpc>
                <a:spcPts val="900"/>
              </a:lnSpc>
              <a:spcAft>
                <a:spcPts val="1005"/>
              </a:spcAft>
            </a:pPr>
            <a:r>
              <a:rPr lang="en-US" sz="750" spc="5">
                <a:solidFill>
                  <a:srgbClr val="211E1F"/>
                </a:solidFill>
                <a:latin typeface="Tahoma" pitchFamily="2" panose="02020603050405020304"/>
              </a:rPr>
              <a:t>Private &amp; Confidential, Prepared for Company's Attorney in anticipation of Litigation </a:t>
            </a:r>
          </a:p>
        </p:txBody>
      </p:sp>
      <p:sp>
        <p:nvSpPr>
          <p:cNvPr id="3" name=""/>
          <p:cNvSpPr/>
          <p:nvPr>
            <p:ph type="body" idx="10"/>
          </p:nvPr>
        </p:nvSpPr>
        <p:spPr>
          <a:xfrm>
            <a:off x="149860" y="579120"/>
            <a:ext cx="7476490" cy="194945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26035" rIns="0" bIns="0" anchor="t"/>
          <a:lstStyle/>
          <a:p>
            <a:pPr marL="4572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0">
                <a:solidFill>
                  <a:srgbClr val="211E1F"/>
                </a:solidFill>
                <a:latin typeface="Arial" pitchFamily="2" panose="02020603050405020304"/>
              </a:rPr>
              <a:t>Vendor Information </a:t>
            </a:r>
          </a:p>
        </p:txBody>
      </p:sp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149860" y="826135"/>
          <a:ext cx="7466965" cy="782955"/>
        </p:xfrm>
        <a:graphic>
          <a:graphicData uri="http://schemas.openxmlformats.org/drawingml/2006/table">
            <a:tbl>
              <a:tblGrid>
                <a:gridCol w="984250"/>
                <a:gridCol w="2700020"/>
                <a:gridCol w="902335"/>
                <a:gridCol w="2880360"/>
              </a:tblGrid>
              <a:tr h="201295"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270"/>
                        </a:spcBef>
                        <a:spcAft>
                          <a:spcPts val="21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Business Name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91440" marR="0" indent="0" algn="l">
                        <a:lnSpc>
                          <a:spcPts val="1000"/>
                        </a:lnSpc>
                        <a:spcBef>
                          <a:spcPts val="350"/>
                        </a:spcBef>
                        <a:spcAft>
                          <a:spcPts val="185"/>
                        </a:spcAft>
                      </a:pPr>
                      <a:r>
                        <a:rPr lang="en-US" sz="9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HALF MOON CAY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Contact Name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45720" marR="0" indent="0" algn="l">
                        <a:lnSpc>
                          <a:spcPts val="1200"/>
                        </a:lnSpc>
                        <a:spcBef>
                          <a:spcPts val="255"/>
                        </a:spcBef>
                        <a:spcAft>
                          <a:spcPts val="130"/>
                        </a:spcAft>
                      </a:pPr>
                      <a:r>
                        <a:rPr lang="en-US" sz="10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Carlos Forbes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98120">
                <a:tc>
                  <a:txBody>
                    <a:bodyPr vert="horz" anchor="t"/>
                    <a:lstStyle/>
                    <a:p>
                      <a:pPr marL="0" marR="422275" indent="0" algn="r">
                        <a:lnSpc>
                          <a:spcPts val="1100"/>
                        </a:lnSpc>
                        <a:spcBef>
                          <a:spcPts val="245"/>
                        </a:spcBef>
                        <a:spcAft>
                          <a:spcPts val="21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Address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 vert="horz" anchor="t"/>
                    <a:lstStyle/>
                    <a:p>
                      <a:pPr marL="0" marR="1432560" indent="0" algn="r">
                        <a:lnSpc>
                          <a:spcPts val="2300"/>
                        </a:lnSpc>
                        <a:spcBef>
                          <a:spcPts val="1065"/>
                        </a:spcBef>
                        <a:spcAft>
                          <a:spcPts val="225"/>
                        </a:spcAft>
                      </a:pPr>
                      <a:r>
                        <a:rPr lang="en-US" sz="20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BAHAMAS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 vert="horz" anchor="t"/>
                    <a:lstStyle/>
                    <a:p>
                      <a:pPr marL="91440" marR="0" indent="0" algn="l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19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Contact Email Phone #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45720" marR="0" indent="0" algn="l">
                        <a:lnSpc>
                          <a:spcPts val="1200"/>
                        </a:lnSpc>
                        <a:spcBef>
                          <a:spcPts val="255"/>
                        </a:spcBef>
                        <a:spcAft>
                          <a:spcPts val="120"/>
                        </a:spcAft>
                      </a:pPr>
                      <a:r>
                        <a:rPr lang="de-DE" sz="1000" u="sng" spc="0">
                          <a:solidFill>
                            <a:srgbClr val="0000FF"/>
                          </a:solidFill>
                          <a:latin typeface="Arial" pitchFamily="2" panose="02020603050405020304"/>
                        </a:rPr>
                        <a:t>hmc.pcl.compliancemgr@gmail.com</a:t>
                      </a:r>
                      <a:r>
                        <a:rPr lang="da-DK" sz="1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94945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45720" marR="0" indent="0" algn="l">
                        <a:lnSpc>
                          <a:spcPts val="1200"/>
                        </a:lnSpc>
                        <a:spcBef>
                          <a:spcPts val="255"/>
                        </a:spcBef>
                        <a:spcAft>
                          <a:spcPts val="80"/>
                        </a:spcAft>
                      </a:pPr>
                      <a:r>
                        <a:rPr lang="en-US" sz="10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1-242-824-3664 </a:t>
                      </a:r>
                    </a:p>
                  </a:txBody>
                  <a:tcPr anchor="ctr"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"/>
          <p:cNvSpPr/>
          <p:nvPr>
            <p:ph type="body" idx="10"/>
          </p:nvPr>
        </p:nvSpPr>
        <p:spPr>
          <a:xfrm>
            <a:off x="149860" y="1609090"/>
            <a:ext cx="7476490" cy="189230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20320" rIns="0" bIns="0" anchor="t"/>
          <a:lstStyle/>
          <a:p>
            <a:pPr marL="9144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0">
                <a:solidFill>
                  <a:srgbClr val="211E1F"/>
                </a:solidFill>
                <a:latin typeface="Arial" pitchFamily="2" panose="02020603050405020304"/>
              </a:rPr>
              <a:t>Incident Information </a:t>
            </a:r>
          </a:p>
        </p:txBody>
      </p:sp>
      <p:graphicFrame>
        <p:nvGraphicFramePr>
          <p:cNvPr id="8" name=""/>
          <p:cNvGraphicFramePr>
            <a:graphicFrameLocks noGrp="1"/>
          </p:cNvGraphicFramePr>
          <p:nvPr/>
        </p:nvGraphicFramePr>
        <p:xfrm>
          <a:off x="149860" y="1850390"/>
          <a:ext cx="7466965" cy="337820"/>
        </p:xfrm>
        <a:graphic>
          <a:graphicData uri="http://schemas.openxmlformats.org/drawingml/2006/table">
            <a:tbl>
              <a:tblGrid>
                <a:gridCol w="984250"/>
                <a:gridCol w="2700020"/>
                <a:gridCol w="902335"/>
                <a:gridCol w="2880360"/>
              </a:tblGrid>
              <a:tr h="320040">
                <a:tc>
                  <a:txBody>
                    <a:bodyPr vert="horz" anchor="t"/>
                    <a:lstStyle/>
                    <a:p>
                      <a:pPr marL="68580" marR="0" indent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9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Tour Code &amp; </a:t>
                      </a:r>
                      <a:br/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Tour Name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740410" indent="0" algn="r">
                        <a:lnSpc>
                          <a:spcPts val="2100"/>
                        </a:lnSpc>
                        <a:spcBef>
                          <a:spcPts val="305"/>
                        </a:spcBef>
                        <a:spcAft>
                          <a:spcPts val="105"/>
                        </a:spcAft>
                      </a:pPr>
                      <a:r>
                        <a:rPr lang="en-US" sz="18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Island Bicycle Tour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554355" indent="0" algn="r">
                        <a:lnSpc>
                          <a:spcPts val="1100"/>
                        </a:lnSpc>
                        <a:spcBef>
                          <a:spcPts val="725"/>
                        </a:spcBef>
                        <a:spcAft>
                          <a:spcPts val="69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Port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179195" indent="0" algn="r">
                        <a:lnSpc>
                          <a:spcPts val="1800"/>
                        </a:lnSpc>
                        <a:spcBef>
                          <a:spcPts val="455"/>
                        </a:spcBef>
                        <a:spcAft>
                          <a:spcPts val="245"/>
                        </a:spcAft>
                      </a:pPr>
                      <a:r>
                        <a:rPr lang="en-US" sz="16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HALF MOON CAY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"/>
          <p:cNvGraphicFramePr>
            <a:graphicFrameLocks noGrp="1"/>
          </p:cNvGraphicFramePr>
          <p:nvPr/>
        </p:nvGraphicFramePr>
        <p:xfrm>
          <a:off x="149860" y="2197735"/>
          <a:ext cx="7476490" cy="204470"/>
        </p:xfrm>
        <a:graphic>
          <a:graphicData uri="http://schemas.openxmlformats.org/drawingml/2006/table">
            <a:tbl>
              <a:tblGrid>
                <a:gridCol w="1651635"/>
                <a:gridCol w="1243330"/>
                <a:gridCol w="1009015"/>
                <a:gridCol w="1481455"/>
                <a:gridCol w="2091055"/>
              </a:tblGrid>
              <a:tr h="167640"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Date of Incident (mm/dd/yy)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750570" indent="0" algn="r">
                        <a:lnSpc>
                          <a:spcPts val="900"/>
                        </a:lnSpc>
                        <a:spcBef>
                          <a:spcPts val="240"/>
                        </a:spcBef>
                        <a:spcAft>
                          <a:spcPts val="115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2-1-2023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7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Time of Incident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133475" indent="0" algn="r">
                        <a:lnSpc>
                          <a:spcPts val="900"/>
                        </a:lnSpc>
                        <a:spcBef>
                          <a:spcPts val="240"/>
                        </a:spcBef>
                        <a:spcAft>
                          <a:spcPts val="115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1:00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271270" indent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spc="0">
                          <a:solidFill>
                            <a:srgbClr val="211E1F"/>
                          </a:solidFill>
                          <a:latin typeface="Arial" pitchFamily="2" panose="02020603050405020304"/>
                        </a:rPr>
                        <a:t>0</a:t>
                      </a:r>
                      <a:r>
                        <a:rPr lang="en-US" sz="135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AM </a:t>
                      </a:r>
                      <a:r>
                        <a:rPr lang="en-US" sz="135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</a:t>
                      </a:r>
                      <a:r>
                        <a:rPr lang="en-US" sz="1300" spc="0">
                          <a:solidFill>
                            <a:srgbClr val="211E1F"/>
                          </a:solidFill>
                          <a:latin typeface="Arial" pitchFamily="2" panose="02020603050405020304"/>
                        </a:rPr>
                        <a:t>1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PM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"/>
          <p:cNvGraphicFramePr>
            <a:graphicFrameLocks noGrp="1"/>
          </p:cNvGraphicFramePr>
          <p:nvPr/>
        </p:nvGraphicFramePr>
        <p:xfrm>
          <a:off x="149860" y="2392680"/>
          <a:ext cx="7466965" cy="389890"/>
        </p:xfrm>
        <a:graphic>
          <a:graphicData uri="http://schemas.openxmlformats.org/drawingml/2006/table">
            <a:tbl>
              <a:tblGrid>
                <a:gridCol w="1651635"/>
                <a:gridCol w="5815330"/>
              </a:tblGrid>
              <a:tr h="320040">
                <a:tc>
                  <a:txBody>
                    <a:bodyPr vert="horz" anchor="t"/>
                    <a:lstStyle/>
                    <a:p>
                      <a:pPr marL="68580" marR="0" indent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4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Physical Location of Incident (name &amp; full address)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4486275" indent="0" algn="r">
                        <a:lnSpc>
                          <a:spcPts val="2100"/>
                        </a:lnSpc>
                        <a:spcBef>
                          <a:spcPts val="330"/>
                        </a:spcBef>
                        <a:spcAft>
                          <a:spcPts val="55"/>
                        </a:spcAft>
                      </a:pPr>
                      <a:r>
                        <a:rPr lang="en-US" sz="18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Bathroom #3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"/>
          <p:cNvSpPr/>
          <p:nvPr>
            <p:ph type="body" idx="10"/>
          </p:nvPr>
        </p:nvSpPr>
        <p:spPr>
          <a:xfrm>
            <a:off x="149860" y="2782570"/>
            <a:ext cx="7476490" cy="189230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20320" rIns="0" bIns="0" anchor="t"/>
          <a:lstStyle/>
          <a:p>
            <a:pPr marL="91440" marR="0" indent="0" algn="l">
              <a:lnSpc>
                <a:spcPts val="1300"/>
              </a:lnSpc>
              <a:spcAft>
                <a:spcPts val="10"/>
              </a:spcAft>
            </a:pPr>
            <a:r>
              <a:rPr lang="en-US" sz="1150" b="1" spc="-10">
                <a:solidFill>
                  <a:srgbClr val="211E1F"/>
                </a:solidFill>
                <a:latin typeface="Arial" pitchFamily="2" panose="02020603050405020304"/>
              </a:rPr>
              <a:t>Subject Information </a:t>
            </a:r>
          </a:p>
        </p:txBody>
      </p:sp>
      <p:graphicFrame>
        <p:nvGraphicFramePr>
          <p:cNvPr id="15" name=""/>
          <p:cNvGraphicFramePr>
            <a:graphicFrameLocks noGrp="1"/>
          </p:cNvGraphicFramePr>
          <p:nvPr/>
        </p:nvGraphicFramePr>
        <p:xfrm>
          <a:off x="149860" y="3026410"/>
          <a:ext cx="7529195" cy="1109345"/>
        </p:xfrm>
        <a:graphic>
          <a:graphicData uri="http://schemas.openxmlformats.org/drawingml/2006/table">
            <a:tbl>
              <a:tblGrid>
                <a:gridCol w="831850"/>
                <a:gridCol w="208280"/>
                <a:gridCol w="2691130"/>
                <a:gridCol w="911225"/>
                <a:gridCol w="1316990"/>
                <a:gridCol w="1569720"/>
              </a:tblGrid>
              <a:tr h="198120">
                <a:tc rowSpan="6">
                  <a:txBody>
                    <a:bodyPr vert="horz" anchor="t"/>
                    <a:lstStyle/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First Name </a:t>
                      </a:r>
                    </a:p>
                    <a:p>
                      <a:pPr marL="91440" marR="0" indent="0" algn="l">
                        <a:lnSpc>
                          <a:spcPts val="1200"/>
                        </a:lnSpc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Address &amp; Email </a:t>
                      </a:r>
                    </a:p>
                    <a:p>
                      <a:pPr marL="91440" marR="0" indent="0" algn="l">
                        <a:lnSpc>
                          <a:spcPts val="1100"/>
                        </a:lnSpc>
                        <a:spcBef>
                          <a:spcPts val="2620"/>
                        </a:spcBef>
                        <a:spcAft>
                          <a:spcPts val="19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Home Phone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">
                  <a:txBody>
                    <a:bodyPr vert="horz" anchor="t"/>
                    <a:lstStyle/>
                    <a:p>
                      <a:pPr marL="29845" marR="0" indent="0" algn="l">
                        <a:lnSpc>
                          <a:spcPts val="1200"/>
                        </a:lnSpc>
                        <a:spcBef>
                          <a:spcPts val="290"/>
                        </a:spcBef>
                        <a:spcAft>
                          <a:spcPts val="45"/>
                        </a:spcAft>
                        <a:tabLst>
                          <a:tab algn="l" pos="1965960"/>
                          <a:tab algn="l" pos="2971800"/>
                        </a:tabLst>
                      </a:pPr>
                      <a:r>
                        <a:rPr lang="en-US" sz="10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Kimberly</a:t>
                      </a:r>
                      <a:r>
                        <a:rPr lang="en-US" sz="1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Last Name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 </a:t>
                      </a:r>
                      <a:r>
                        <a:rPr lang="en-US" sz="10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Hodge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561340" indent="0" algn="r">
                        <a:lnSpc>
                          <a:spcPts val="1100"/>
                        </a:lnSpc>
                        <a:spcBef>
                          <a:spcPts val="295"/>
                        </a:spcBef>
                        <a:spcAft>
                          <a:spcPts val="14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Middle Initial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 vert="horz" anchor="t"/>
                    <a:lstStyle/>
                    <a:p>
                      <a:pPr marL="68580" marR="0" indent="0" algn="l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67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Country Citizenship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8930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 marL="29845" marR="0" indent="0" algn="l">
                        <a:lnSpc>
                          <a:spcPts val="1400"/>
                        </a:lnSpc>
                        <a:spcBef>
                          <a:spcPts val="270"/>
                        </a:spcBef>
                        <a:spcAft>
                          <a:spcPts val="2525"/>
                        </a:spcAft>
                      </a:pPr>
                      <a:r>
                        <a:rPr lang="en-US" sz="12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7720 Oconnor 3607 TX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30480" marR="0" indent="0" algn="l">
                        <a:lnSpc>
                          <a:spcPts val="1800"/>
                        </a:lnSpc>
                        <a:spcBef>
                          <a:spcPts val="445"/>
                        </a:spcBef>
                        <a:spcAft>
                          <a:spcPts val="280"/>
                        </a:spcAft>
                      </a:pPr>
                      <a:r>
                        <a:rPr lang="de-DE" sz="15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U.S.A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185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30480" marR="0" indent="0" algn="l">
                        <a:lnSpc>
                          <a:spcPts val="1200"/>
                        </a:lnSpc>
                        <a:spcBef>
                          <a:spcPts val="400"/>
                        </a:spcBef>
                        <a:spcAft>
                          <a:spcPts val="10"/>
                        </a:spcAft>
                      </a:pPr>
                      <a:r>
                        <a:rPr lang="en-US" sz="10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N/A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9230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4">
                  <a:txBody>
                    <a:bodyPr vert="horz" anchor="t"/>
                    <a:lstStyle/>
                    <a:p>
                      <a:pPr marL="0" marR="335280" indent="0" algn="r">
                        <a:lnSpc>
                          <a:spcPts val="1200"/>
                        </a:lnSpc>
                        <a:spcBef>
                          <a:spcPts val="215"/>
                        </a:spcBef>
                        <a:spcAft>
                          <a:spcPts val="95"/>
                        </a:spcAft>
                        <a:tabLst>
                          <a:tab algn="l" pos="1737360"/>
                          <a:tab algn="l" pos="4160520"/>
                        </a:tabLst>
                      </a:pPr>
                      <a:r>
                        <a:rPr lang="en-US" sz="10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512-784-5214</a:t>
                      </a:r>
                      <a:r>
                        <a:rPr lang="en-US" sz="1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Work Phone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Cell Phone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"/>
          <p:cNvGraphicFramePr>
            <a:graphicFrameLocks noGrp="1"/>
          </p:cNvGraphicFramePr>
          <p:nvPr/>
        </p:nvGraphicFramePr>
        <p:xfrm>
          <a:off x="149860" y="4142740"/>
          <a:ext cx="7476490" cy="262890"/>
        </p:xfrm>
        <a:graphic>
          <a:graphicData uri="http://schemas.openxmlformats.org/drawingml/2006/table">
            <a:tbl>
              <a:tblGrid>
                <a:gridCol w="2657475"/>
                <a:gridCol w="1292225"/>
                <a:gridCol w="3526790"/>
              </a:tblGrid>
              <a:tr h="198120">
                <a:tc>
                  <a:txBody>
                    <a:bodyPr vert="horz" anchor="t"/>
                    <a:lstStyle/>
                    <a:p>
                      <a:pPr marL="0" marR="716280" indent="0" algn="r">
                        <a:lnSpc>
                          <a:spcPts val="130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en-US" sz="1300" spc="0">
                          <a:solidFill>
                            <a:srgbClr val="211E1F"/>
                          </a:solidFill>
                          <a:latin typeface="Arial" pitchFamily="2" panose="02020603050405020304"/>
                        </a:rPr>
                        <a:t>0</a:t>
                      </a:r>
                      <a:r>
                        <a:rPr lang="en-US" sz="135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Male </a:t>
                      </a:r>
                      <a:r>
                        <a:rPr lang="en-US" sz="135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</a:t>
                      </a:r>
                      <a:r>
                        <a:rPr lang="en-US" sz="1300" spc="0">
                          <a:solidFill>
                            <a:srgbClr val="211E1F"/>
                          </a:solidFill>
                          <a:latin typeface="Arial" pitchFamily="2" panose="02020603050405020304"/>
                        </a:rPr>
                        <a:t>1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Female Year of Birth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692150" indent="0" algn="r">
                        <a:lnSpc>
                          <a:spcPts val="1200"/>
                        </a:lnSpc>
                        <a:spcBef>
                          <a:spcPts val="250"/>
                        </a:spcBef>
                        <a:spcAft>
                          <a:spcPts val="85"/>
                        </a:spcAft>
                      </a:pPr>
                      <a:r>
                        <a:rPr lang="en-US" sz="10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5-26-1965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801495" indent="91440" algn="r">
                        <a:lnSpc>
                          <a:spcPts val="13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  <a:buFont typeface="Wingdings"/>
                        <a:buChar char="q"/>
                      </a:pPr>
                      <a:r>
                        <a:rPr lang="en-US" sz="1300" spc="0">
                          <a:solidFill>
                            <a:srgbClr val="211E1F"/>
                          </a:solidFill>
                          <a:latin typeface="Arial" pitchFamily="2" panose="02020603050405020304"/>
                        </a:rPr>
                        <a:t>1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Adult (18 or older) </a:t>
                      </a:r>
                      <a:r>
                        <a:rPr lang="en-US" sz="135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</a:t>
                      </a:r>
                      <a:r>
                        <a:rPr lang="en-US" sz="1300" spc="0">
                          <a:solidFill>
                            <a:srgbClr val="211E1F"/>
                          </a:solidFill>
                          <a:latin typeface="Arial" pitchFamily="2" panose="02020603050405020304"/>
                        </a:rPr>
                        <a:t>0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Minor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"/>
          <p:cNvGraphicFramePr>
            <a:graphicFrameLocks noGrp="1"/>
          </p:cNvGraphicFramePr>
          <p:nvPr/>
        </p:nvGraphicFramePr>
        <p:xfrm>
          <a:off x="158750" y="4398645"/>
          <a:ext cx="7458075" cy="267970"/>
        </p:xfrm>
        <a:graphic>
          <a:graphicData uri="http://schemas.openxmlformats.org/drawingml/2006/table">
            <a:tbl>
              <a:tblGrid>
                <a:gridCol w="859155"/>
                <a:gridCol w="1685925"/>
                <a:gridCol w="389890"/>
                <a:gridCol w="1816735"/>
                <a:gridCol w="560705"/>
                <a:gridCol w="679450"/>
                <a:gridCol w="676910"/>
                <a:gridCol w="789305"/>
              </a:tblGrid>
              <a:tr h="198120">
                <a:tc>
                  <a:txBody>
                    <a:bodyPr vert="horz" anchor="t"/>
                    <a:lstStyle/>
                    <a:p>
                      <a:pPr marL="0" marR="213360" indent="0" algn="r">
                        <a:lnSpc>
                          <a:spcPts val="1100"/>
                        </a:lnSpc>
                        <a:spcBef>
                          <a:spcPts val="265"/>
                        </a:spcBef>
                        <a:spcAft>
                          <a:spcPts val="17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Cruise Line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201420" indent="0" algn="r">
                        <a:lnSpc>
                          <a:spcPts val="1200"/>
                        </a:lnSpc>
                        <a:spcBef>
                          <a:spcPts val="250"/>
                        </a:spcBef>
                        <a:spcAft>
                          <a:spcPts val="85"/>
                        </a:spcAft>
                      </a:pPr>
                      <a:r>
                        <a:rPr lang="en-US" sz="10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Carnival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265"/>
                        </a:spcBef>
                        <a:spcAft>
                          <a:spcPts val="14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Ship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1354455" indent="0" algn="r">
                        <a:lnSpc>
                          <a:spcPts val="1200"/>
                        </a:lnSpc>
                        <a:spcBef>
                          <a:spcPts val="250"/>
                        </a:spcBef>
                        <a:spcAft>
                          <a:spcPts val="85"/>
                        </a:spcAft>
                      </a:pPr>
                      <a:r>
                        <a:rPr lang="en-US" sz="10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Dream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265"/>
                        </a:spcBef>
                        <a:spcAft>
                          <a:spcPts val="17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Cabin #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331470" indent="0" algn="r">
                        <a:lnSpc>
                          <a:spcPts val="1200"/>
                        </a:lnSpc>
                        <a:spcBef>
                          <a:spcPts val="250"/>
                        </a:spcBef>
                        <a:spcAft>
                          <a:spcPts val="85"/>
                        </a:spcAft>
                      </a:pPr>
                      <a:r>
                        <a:rPr lang="en-US" sz="10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1261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265"/>
                        </a:spcBef>
                        <a:spcAft>
                          <a:spcPts val="14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Booking #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0" name=""/>
          <p:cNvSpPr/>
          <p:nvPr>
            <p:ph type="body" idx="10"/>
          </p:nvPr>
        </p:nvSpPr>
        <p:spPr>
          <a:xfrm>
            <a:off x="149860" y="4666615"/>
            <a:ext cx="7476490" cy="188595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9144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-10">
                <a:solidFill>
                  <a:srgbClr val="211E1F"/>
                </a:solidFill>
                <a:latin typeface="Arial" pitchFamily="2" panose="02020603050405020304"/>
              </a:rPr>
              <a:t>Incident Details </a:t>
            </a:r>
          </a:p>
        </p:txBody>
      </p:sp>
      <p:sp>
        <p:nvSpPr>
          <p:cNvPr id="21" name=""/>
          <p:cNvSpPr/>
          <p:nvPr>
            <p:ph type="body" idx="10"/>
          </p:nvPr>
        </p:nvSpPr>
        <p:spPr>
          <a:xfrm>
            <a:off x="149860" y="4895215"/>
            <a:ext cx="7476490" cy="1765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35" rIns="0" bIns="0" anchor="t"/>
          <a:lstStyle/>
          <a:p>
            <a:pPr marL="45720" marR="0" indent="0" algn="l">
              <a:lnSpc>
                <a:spcPts val="1500"/>
              </a:lnSpc>
              <a:spcAft>
                <a:spcPts val="0"/>
              </a:spcAft>
              <a:tabLst>
                <a:tab algn="l" pos="1737360"/>
                <a:tab algn="l" pos="3200400"/>
              </a:tabLs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Type of Incident </a:t>
            </a:r>
            <a:r>
              <a:rPr lang="en-US" sz="1350" spc="0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Illness </a:t>
            </a:r>
            <a:r>
              <a:rPr lang="en-US" sz="1000" spc="0">
                <a:solidFill>
                  <a:srgbClr val="211E1F"/>
                </a:solidFill>
                <a:latin typeface="Arial" pitchFamily="2" panose="02020603050405020304"/>
              </a:rPr>
              <a:t>1</a:t>
            </a:r>
            <a:r>
              <a:rPr lang="en-US" sz="1350" spc="0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Incident </a:t>
            </a:r>
            <a:r>
              <a:rPr lang="en-US" sz="1350" spc="0">
                <a:solidFill>
                  <a:srgbClr val="211E1F"/>
                </a:solidFill>
                <a:latin typeface="Courier New" pitchFamily="0" panose="02020603050405020304"/>
              </a:rPr>
              <a:t>❑</a:t>
            </a:r>
            <a:r>
              <a:rPr lang="en-US" sz="1000" spc="0">
                <a:solidFill>
                  <a:srgbClr val="211E1F"/>
                </a:solidFill>
                <a:latin typeface="Arial" pitchFamily="2" panose="02020603050405020304"/>
              </a:rPr>
              <a:t>1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Injury </a:t>
            </a:r>
            <a:r>
              <a:rPr lang="en-US" sz="1350" spc="0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Death </a:t>
            </a:r>
          </a:p>
        </p:txBody>
      </p:sp>
      <p:sp>
        <p:nvSpPr>
          <p:cNvPr id="22" name=""/>
          <p:cNvSpPr/>
          <p:nvPr>
            <p:ph type="body" idx="10"/>
          </p:nvPr>
        </p:nvSpPr>
        <p:spPr>
          <a:xfrm>
            <a:off x="149860" y="5071745"/>
            <a:ext cx="2142490" cy="6800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1910" rIns="0" bIns="0" anchor="t"/>
          <a:lstStyle/>
          <a:p>
            <a:pPr marL="45720" marR="0" indent="0" algn="l">
              <a:lnSpc>
                <a:spcPts val="1200"/>
              </a:lnSpc>
              <a:spcAft>
                <a:spcPts val="1245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What was the subject doing just before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the incident occurred? Describe the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activity) </a:t>
            </a:r>
          </a:p>
        </p:txBody>
      </p:sp>
      <p:sp>
        <p:nvSpPr>
          <p:cNvPr id="23" name=""/>
          <p:cNvSpPr/>
          <p:nvPr>
            <p:ph type="body" idx="10"/>
          </p:nvPr>
        </p:nvSpPr>
        <p:spPr>
          <a:xfrm>
            <a:off x="2292350" y="5071745"/>
            <a:ext cx="5334000" cy="6216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3185" rIns="0" bIns="0" anchor="t"/>
          <a:lstStyle/>
          <a:p>
            <a:pPr marL="0" marR="0" indent="0" algn="ctr">
              <a:lnSpc>
                <a:spcPts val="1400"/>
              </a:lnSpc>
              <a:spcAft>
                <a:spcPts val="2165"/>
              </a:spcAft>
            </a:pPr>
            <a:r>
              <a:rPr lang="en-US" sz="1200" spc="0">
                <a:solidFill>
                  <a:srgbClr val="000000"/>
                </a:solidFill>
                <a:latin typeface="Arial" pitchFamily="2" panose="02020603050405020304"/>
              </a:rPr>
              <a:t>Mrs.Hodge was riding her assigned bicycle. </a:t>
            </a:r>
          </a:p>
        </p:txBody>
      </p:sp>
      <p:sp>
        <p:nvSpPr>
          <p:cNvPr id="24" name=""/>
          <p:cNvSpPr/>
          <p:nvPr>
            <p:ph type="body" idx="10"/>
          </p:nvPr>
        </p:nvSpPr>
        <p:spPr>
          <a:xfrm>
            <a:off x="228600" y="5751830"/>
            <a:ext cx="2063750" cy="39655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411480" indent="0" algn="l">
              <a:lnSpc>
                <a:spcPts val="1200"/>
              </a:lnSpc>
              <a:spcAft>
                <a:spcPts val="0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What happened? (Tell how the incident occurred) </a:t>
            </a:r>
          </a:p>
          <a:p>
            <a:pPr marL="0" marR="0" indent="0" algn="l">
              <a:lnSpc>
                <a:spcPts val="1200"/>
              </a:lnSpc>
              <a:spcBef>
                <a:spcPts val="2545"/>
              </a:spcBef>
              <a:spcAft>
                <a:spcPts val="0"/>
              </a:spcAft>
            </a:pPr>
            <a:r>
              <a:rPr lang="en-US" sz="900" spc="15">
                <a:solidFill>
                  <a:srgbClr val="211E1F"/>
                </a:solidFill>
                <a:latin typeface="Tahoma" pitchFamily="2" panose="02020603050405020304"/>
              </a:rPr>
              <a:t>Where did the incident occur? (Describe the location - hotel lobby, cross walk, bus #, rail car #, etc.) add influencing factors (footwear, uneven ground, slippery terrain, etc.) </a:t>
            </a:r>
          </a:p>
          <a:p>
            <a:pPr marL="0" marR="0" indent="0" algn="l">
              <a:lnSpc>
                <a:spcPts val="1200"/>
              </a:lnSpc>
              <a:spcBef>
                <a:spcPts val="575"/>
              </a:spcBef>
              <a:spcAft>
                <a:spcPts val="0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What was the incident? (Explain part of body affected and how it was affected - be more specific than "hurt," "pain," or "sore." Examples: "strained back," "chemical burn on right hand." </a:t>
            </a:r>
          </a:p>
          <a:p>
            <a:pPr marL="0" marR="0" indent="0" algn="l">
              <a:lnSpc>
                <a:spcPts val="1200"/>
              </a:lnSpc>
              <a:spcBef>
                <a:spcPts val="3245"/>
              </a:spcBef>
              <a:spcAft>
                <a:spcPts val="0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What object or substance directly harmed the subject? (Examples: "concrete floor," "chlorine" - if caused by machine, specify part) </a:t>
            </a:r>
          </a:p>
          <a:p>
            <a:pPr marL="0" marR="91440" indent="0" algn="l">
              <a:lnSpc>
                <a:spcPts val="1300"/>
              </a:lnSpc>
              <a:spcBef>
                <a:spcPts val="2850"/>
              </a:spcBef>
              <a:spcAft>
                <a:spcPts val="115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In your opinion, has corrective action been taken?</a:t>
            </a:r>
            <a:r>
              <a:rPr lang="en-US" sz="1100" spc="0">
                <a:solidFill>
                  <a:srgbClr val="000000"/>
                </a:solidFill>
                <a:latin typeface="Calibri" pitchFamily="2" panose="02020603050405020304"/>
              </a:rPr>
              <a:t> (If yes, please indicate </a:t>
            </a:r>
          </a:p>
        </p:txBody>
      </p:sp>
      <p:sp>
        <p:nvSpPr>
          <p:cNvPr id="25" name=""/>
          <p:cNvSpPr/>
          <p:nvPr>
            <p:ph type="body" idx="10"/>
          </p:nvPr>
        </p:nvSpPr>
        <p:spPr>
          <a:xfrm>
            <a:off x="2362200" y="5751830"/>
            <a:ext cx="5254625" cy="5638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457200" indent="0" algn="l">
              <a:lnSpc>
                <a:spcPts val="1300"/>
              </a:lnSpc>
              <a:spcAft>
                <a:spcPts val="795"/>
              </a:spcAft>
            </a:pPr>
            <a:r>
              <a:rPr lang="en-US" sz="1200" spc="0">
                <a:solidFill>
                  <a:srgbClr val="000000"/>
                </a:solidFill>
                <a:latin typeface="Arial" pitchFamily="2" panose="02020603050405020304"/>
              </a:rPr>
              <a:t>She lost balance and accidently fell as a result of another guest bicycle hitting her front tire. </a:t>
            </a:r>
          </a:p>
        </p:txBody>
      </p:sp>
      <p:sp>
        <p:nvSpPr>
          <p:cNvPr id="26" name=""/>
          <p:cNvSpPr/>
          <p:nvPr>
            <p:ph type="body" idx="10"/>
          </p:nvPr>
        </p:nvSpPr>
        <p:spPr>
          <a:xfrm>
            <a:off x="2362200" y="6376670"/>
            <a:ext cx="5254625" cy="7772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000"/>
              </a:lnSpc>
              <a:spcAft>
                <a:spcPts val="3870"/>
              </a:spcAft>
            </a:pPr>
            <a:r>
              <a:rPr lang="en-US" sz="1200" spc="0">
                <a:solidFill>
                  <a:srgbClr val="000000"/>
                </a:solidFill>
                <a:latin typeface="Arial" pitchFamily="2" panose="02020603050405020304"/>
              </a:rPr>
              <a:t>The incident occurred in the area of bathroom # 3. </a:t>
            </a:r>
          </a:p>
        </p:txBody>
      </p:sp>
      <p:sp>
        <p:nvSpPr>
          <p:cNvPr id="27" name=""/>
          <p:cNvSpPr/>
          <p:nvPr>
            <p:ph type="body" idx="10"/>
          </p:nvPr>
        </p:nvSpPr>
        <p:spPr>
          <a:xfrm>
            <a:off x="2362200" y="7211695"/>
            <a:ext cx="5254625" cy="11156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411480" indent="0" algn="l">
              <a:lnSpc>
                <a:spcPts val="1300"/>
              </a:lnSpc>
              <a:spcAft>
                <a:spcPts val="5140"/>
              </a:spcAft>
            </a:pPr>
            <a:r>
              <a:rPr lang="en-US" sz="1200" spc="0">
                <a:solidFill>
                  <a:srgbClr val="000000"/>
                </a:solidFill>
                <a:latin typeface="Arial" pitchFamily="2" panose="02020603050405020304"/>
              </a:rPr>
              <a:t>Bruised left thigh,left shin,palm of left hand,top of right hand, right knee, right ankle and left elbow. </a:t>
            </a:r>
          </a:p>
        </p:txBody>
      </p:sp>
      <p:sp>
        <p:nvSpPr>
          <p:cNvPr id="28" name=""/>
          <p:cNvSpPr/>
          <p:nvPr>
            <p:ph type="body" idx="10"/>
          </p:nvPr>
        </p:nvSpPr>
        <p:spPr>
          <a:xfrm>
            <a:off x="2362200" y="8385175"/>
            <a:ext cx="5254625" cy="9296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100"/>
              </a:lnSpc>
              <a:spcAft>
                <a:spcPts val="5025"/>
              </a:spcAft>
            </a:pPr>
            <a:r>
              <a:rPr lang="en-US" sz="1200" spc="-5">
                <a:solidFill>
                  <a:srgbClr val="000000"/>
                </a:solidFill>
                <a:latin typeface="Arial" pitchFamily="2" panose="02020603050405020304"/>
              </a:rPr>
              <a:t>Guest bicycle. </a:t>
            </a:r>
          </a:p>
        </p:txBody>
      </p:sp>
      <p:sp>
        <p:nvSpPr>
          <p:cNvPr id="29" name=""/>
          <p:cNvSpPr/>
          <p:nvPr>
            <p:ph type="body" idx="10"/>
          </p:nvPr>
        </p:nvSpPr>
        <p:spPr>
          <a:xfrm>
            <a:off x="2362200" y="9375775"/>
            <a:ext cx="5254625" cy="3810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100"/>
              </a:lnSpc>
              <a:spcAft>
                <a:spcPts val="260"/>
              </a:spcAft>
            </a:pPr>
            <a:r>
              <a:rPr lang="en-US" sz="2000" spc="114">
                <a:solidFill>
                  <a:srgbClr val="000000"/>
                </a:solidFill>
                <a:latin typeface="Arial" pitchFamily="2" panose="02020603050405020304"/>
              </a:rPr>
              <a:t>N/A </a:t>
            </a:r>
          </a:p>
        </p:txBody>
      </p:sp>
      <p:sp>
        <p:nvSpPr>
          <p:cNvPr id="30" name=""/>
          <p:cNvSpPr/>
          <p:nvPr>
            <p:ph type="body" idx="10"/>
          </p:nvPr>
        </p:nvSpPr>
        <p:spPr>
          <a:xfrm>
            <a:off x="2362200" y="9819640"/>
            <a:ext cx="5254625" cy="1200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/>
          <a:lstStyle/>
          <a:p>
            <a:pPr marL="3977640" marR="0" indent="0" algn="l">
              <a:lnSpc>
                <a:spcPts val="900"/>
              </a:lnSpc>
              <a:spcAft>
                <a:spcPts val="0"/>
              </a:spcAft>
              <a:tabLst>
                <a:tab algn="r" pos="5212080"/>
              </a:tabLst>
            </a:pPr>
            <a:r>
              <a:rPr lang="en-US" sz="750" spc="0">
                <a:solidFill>
                  <a:srgbClr val="211E1F"/>
                </a:solidFill>
                <a:latin typeface="Tahoma" pitchFamily="2" panose="02020603050405020304"/>
              </a:rPr>
              <a:t>Rev 1/3/2019 </a:t>
            </a:r>
            <a:r>
              <a:rPr lang="en-US" sz="750" spc="0">
                <a:solidFill>
                  <a:srgbClr val="211E1F"/>
                </a:solidFill>
                <a:latin typeface="Tahoma" pitchFamily="2" panose="02020603050405020304"/>
              </a:rPr>
              <a:t>Page 1 of 3 </a:t>
            </a:r>
          </a:p>
        </p:txBody>
      </p:sp>
      <p:cxnSp>
        <p:nvCxnSpPr>
          <p:cNvPr id="31" name=""/>
          <p:cNvCxnSpPr/>
          <p:nvPr/>
        </p:nvCxnSpPr>
        <p:spPr>
          <a:xfrm>
            <a:off x="2292350" y="5071745"/>
            <a:ext cx="5334000" cy="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32" name=""/>
          <p:cNvCxnSpPr/>
          <p:nvPr/>
        </p:nvCxnSpPr>
        <p:spPr>
          <a:xfrm>
            <a:off x="2292350" y="5693410"/>
            <a:ext cx="5334000" cy="0"/>
          </a:xfrm>
          <a:prstGeom prst="line">
            <a:avLst/>
          </a:prstGeom>
          <a:ln w="73025" cmpd="dbl">
            <a:solidFill>
              <a:srgbClr val="000000"/>
            </a:solidFill>
          </a:ln>
        </p:spPr>
      </p:cxnSp>
      <p:cxnSp>
        <p:nvCxnSpPr>
          <p:cNvPr id="33" name=""/>
          <p:cNvCxnSpPr/>
          <p:nvPr/>
        </p:nvCxnSpPr>
        <p:spPr>
          <a:xfrm>
            <a:off x="2292350" y="5071745"/>
            <a:ext cx="0" cy="621665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34" name=""/>
          <p:cNvCxnSpPr/>
          <p:nvPr/>
        </p:nvCxnSpPr>
        <p:spPr>
          <a:xfrm>
            <a:off x="7626350" y="5071745"/>
            <a:ext cx="0" cy="621665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35" name=""/>
          <p:cNvCxnSpPr/>
          <p:nvPr/>
        </p:nvCxnSpPr>
        <p:spPr>
          <a:xfrm>
            <a:off x="2362200" y="5751830"/>
            <a:ext cx="5254625" cy="0"/>
          </a:xfrm>
          <a:prstGeom prst="line">
            <a:avLst/>
          </a:prstGeom>
          <a:ln w="76200" cmpd="dbl">
            <a:solidFill>
              <a:srgbClr val="000000"/>
            </a:solidFill>
          </a:ln>
        </p:spPr>
      </p:cxnSp>
      <p:cxnSp>
        <p:nvCxnSpPr>
          <p:cNvPr id="36" name=""/>
          <p:cNvCxnSpPr/>
          <p:nvPr/>
        </p:nvCxnSpPr>
        <p:spPr>
          <a:xfrm>
            <a:off x="2362200" y="6315710"/>
            <a:ext cx="5254625" cy="0"/>
          </a:xfrm>
          <a:prstGeom prst="line">
            <a:avLst/>
          </a:prstGeom>
          <a:ln w="76200" cmpd="dbl">
            <a:solidFill>
              <a:srgbClr val="000000"/>
            </a:solidFill>
          </a:ln>
        </p:spPr>
      </p:cxnSp>
      <p:cxnSp>
        <p:nvCxnSpPr>
          <p:cNvPr id="37" name=""/>
          <p:cNvCxnSpPr/>
          <p:nvPr/>
        </p:nvCxnSpPr>
        <p:spPr>
          <a:xfrm>
            <a:off x="2362200" y="5751830"/>
            <a:ext cx="0" cy="56388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38" name=""/>
          <p:cNvCxnSpPr/>
          <p:nvPr/>
        </p:nvCxnSpPr>
        <p:spPr>
          <a:xfrm>
            <a:off x="7616825" y="5751830"/>
            <a:ext cx="0" cy="56388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39" name=""/>
          <p:cNvCxnSpPr/>
          <p:nvPr/>
        </p:nvCxnSpPr>
        <p:spPr>
          <a:xfrm>
            <a:off x="2362200" y="6376670"/>
            <a:ext cx="5254625" cy="0"/>
          </a:xfrm>
          <a:prstGeom prst="line">
            <a:avLst/>
          </a:prstGeom>
          <a:ln w="76200" cmpd="dbl">
            <a:solidFill>
              <a:srgbClr val="000000"/>
            </a:solidFill>
          </a:ln>
        </p:spPr>
      </p:cxnSp>
      <p:cxnSp>
        <p:nvCxnSpPr>
          <p:cNvPr id="40" name=""/>
          <p:cNvCxnSpPr/>
          <p:nvPr/>
        </p:nvCxnSpPr>
        <p:spPr>
          <a:xfrm>
            <a:off x="2362200" y="7153910"/>
            <a:ext cx="5254625" cy="0"/>
          </a:xfrm>
          <a:prstGeom prst="line">
            <a:avLst/>
          </a:prstGeom>
          <a:ln w="73025" cmpd="dbl">
            <a:solidFill>
              <a:srgbClr val="000000"/>
            </a:solidFill>
          </a:ln>
        </p:spPr>
      </p:cxnSp>
      <p:cxnSp>
        <p:nvCxnSpPr>
          <p:cNvPr id="41" name=""/>
          <p:cNvCxnSpPr/>
          <p:nvPr/>
        </p:nvCxnSpPr>
        <p:spPr>
          <a:xfrm>
            <a:off x="2362200" y="6376670"/>
            <a:ext cx="0" cy="77724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42" name=""/>
          <p:cNvCxnSpPr/>
          <p:nvPr/>
        </p:nvCxnSpPr>
        <p:spPr>
          <a:xfrm>
            <a:off x="7616825" y="6376670"/>
            <a:ext cx="0" cy="77724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43" name=""/>
          <p:cNvCxnSpPr/>
          <p:nvPr/>
        </p:nvCxnSpPr>
        <p:spPr>
          <a:xfrm>
            <a:off x="2362200" y="7211695"/>
            <a:ext cx="5254625" cy="0"/>
          </a:xfrm>
          <a:prstGeom prst="line">
            <a:avLst/>
          </a:prstGeom>
          <a:ln w="76200" cmpd="dbl">
            <a:solidFill>
              <a:srgbClr val="000000"/>
            </a:solidFill>
          </a:ln>
        </p:spPr>
      </p:cxnSp>
      <p:cxnSp>
        <p:nvCxnSpPr>
          <p:cNvPr id="44" name=""/>
          <p:cNvCxnSpPr/>
          <p:nvPr/>
        </p:nvCxnSpPr>
        <p:spPr>
          <a:xfrm>
            <a:off x="2362200" y="8327390"/>
            <a:ext cx="5254625" cy="0"/>
          </a:xfrm>
          <a:prstGeom prst="line">
            <a:avLst/>
          </a:prstGeom>
          <a:ln w="73025" cmpd="dbl">
            <a:solidFill>
              <a:srgbClr val="000000"/>
            </a:solidFill>
          </a:ln>
        </p:spPr>
      </p:cxnSp>
      <p:cxnSp>
        <p:nvCxnSpPr>
          <p:cNvPr id="45" name=""/>
          <p:cNvCxnSpPr/>
          <p:nvPr/>
        </p:nvCxnSpPr>
        <p:spPr>
          <a:xfrm>
            <a:off x="2362200" y="7211695"/>
            <a:ext cx="0" cy="1115695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46" name=""/>
          <p:cNvCxnSpPr/>
          <p:nvPr/>
        </p:nvCxnSpPr>
        <p:spPr>
          <a:xfrm>
            <a:off x="7616825" y="7211695"/>
            <a:ext cx="0" cy="1115695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47" name=""/>
          <p:cNvCxnSpPr/>
          <p:nvPr/>
        </p:nvCxnSpPr>
        <p:spPr>
          <a:xfrm>
            <a:off x="2362200" y="8385175"/>
            <a:ext cx="5254625" cy="0"/>
          </a:xfrm>
          <a:prstGeom prst="line">
            <a:avLst/>
          </a:prstGeom>
          <a:ln w="76200" cmpd="dbl">
            <a:solidFill>
              <a:srgbClr val="000000"/>
            </a:solidFill>
          </a:ln>
        </p:spPr>
      </p:cxnSp>
      <p:cxnSp>
        <p:nvCxnSpPr>
          <p:cNvPr id="48" name=""/>
          <p:cNvCxnSpPr/>
          <p:nvPr/>
        </p:nvCxnSpPr>
        <p:spPr>
          <a:xfrm>
            <a:off x="2362200" y="9314815"/>
            <a:ext cx="5254625" cy="0"/>
          </a:xfrm>
          <a:prstGeom prst="line">
            <a:avLst/>
          </a:prstGeom>
          <a:ln w="76200" cmpd="dbl">
            <a:solidFill>
              <a:srgbClr val="000000"/>
            </a:solidFill>
          </a:ln>
        </p:spPr>
      </p:cxnSp>
      <p:cxnSp>
        <p:nvCxnSpPr>
          <p:cNvPr id="49" name=""/>
          <p:cNvCxnSpPr/>
          <p:nvPr/>
        </p:nvCxnSpPr>
        <p:spPr>
          <a:xfrm>
            <a:off x="2362200" y="8385175"/>
            <a:ext cx="0" cy="92964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50" name=""/>
          <p:cNvCxnSpPr/>
          <p:nvPr/>
        </p:nvCxnSpPr>
        <p:spPr>
          <a:xfrm>
            <a:off x="7616825" y="8385175"/>
            <a:ext cx="0" cy="92964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51" name=""/>
          <p:cNvCxnSpPr/>
          <p:nvPr/>
        </p:nvCxnSpPr>
        <p:spPr>
          <a:xfrm>
            <a:off x="2362200" y="9375775"/>
            <a:ext cx="5254625" cy="0"/>
          </a:xfrm>
          <a:prstGeom prst="line">
            <a:avLst/>
          </a:prstGeom>
          <a:ln w="76200" cmpd="dbl">
            <a:solidFill>
              <a:srgbClr val="000000"/>
            </a:solidFill>
          </a:ln>
        </p:spPr>
      </p:cxnSp>
      <p:cxnSp>
        <p:nvCxnSpPr>
          <p:cNvPr id="52" name=""/>
          <p:cNvCxnSpPr/>
          <p:nvPr/>
        </p:nvCxnSpPr>
        <p:spPr>
          <a:xfrm>
            <a:off x="2362200" y="9756775"/>
            <a:ext cx="5254625" cy="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53" name=""/>
          <p:cNvCxnSpPr/>
          <p:nvPr/>
        </p:nvCxnSpPr>
        <p:spPr>
          <a:xfrm>
            <a:off x="2362200" y="9375775"/>
            <a:ext cx="0" cy="38100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54" name=""/>
          <p:cNvCxnSpPr/>
          <p:nvPr/>
        </p:nvCxnSpPr>
        <p:spPr>
          <a:xfrm>
            <a:off x="7616825" y="9375775"/>
            <a:ext cx="0" cy="38100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</p:spTree>
  </p:cSld>
  <p:clrMapOvr>
    <a:masterClrMapping/>
  </p:clrMapOvr>
</p:sld>
</file>

<file path=ppt/slides/slide2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3325495" y="798830"/>
            <a:ext cx="4288155" cy="313690"/>
          </a:xfrm>
          <a:prstGeom prst="rect">
            <a:avLst/>
          </a:prstGeom>
          <a:noFill/>
          <a:ln w="8890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sp>
        <p:nvSpPr>
          <p:cNvPr id="3" name=""/>
          <p:cNvSpPr/>
          <p:nvPr>
            <p:ph type="body" idx="10"/>
          </p:nvPr>
        </p:nvSpPr>
        <p:spPr>
          <a:xfrm>
            <a:off x="1417320" y="1112520"/>
            <a:ext cx="1908175" cy="307340"/>
          </a:xfrm>
          <a:prstGeom prst="rect">
            <a:avLst/>
          </a:prstGeom>
          <a:noFill/>
          <a:ln w="8890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231775" y="215900"/>
          <a:ext cx="7385050" cy="591820"/>
        </p:xfrm>
        <a:graphic>
          <a:graphicData uri="http://schemas.openxmlformats.org/drawingml/2006/table">
            <a:tbl>
              <a:tblGrid>
                <a:gridCol w="2130425"/>
                <a:gridCol w="5254625"/>
              </a:tblGrid>
              <a:tr h="50609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1320"/>
                        </a:spcAft>
                      </a:pPr>
                      <a:r>
                        <a:rPr lang="en-US" sz="110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what was done; if no action is required, please indicate N/A).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2487295" indent="0" algn="r">
                        <a:lnSpc>
                          <a:spcPts val="1400"/>
                        </a:lnSpc>
                        <a:spcBef>
                          <a:spcPts val="270"/>
                        </a:spcBef>
                        <a:spcAft>
                          <a:spcPts val="2310"/>
                        </a:spcAft>
                      </a:pPr>
                      <a:r>
                        <a:rPr lang="en-US" sz="12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Guest was assisted by the bicycle guide. </a:t>
                      </a:r>
                    </a:p>
                  </a:txBody>
                  <a:tcPr anchor="t"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73025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"/>
          <p:cNvSpPr/>
          <p:nvPr>
            <p:ph type="body" idx="10"/>
          </p:nvPr>
        </p:nvSpPr>
        <p:spPr>
          <a:xfrm>
            <a:off x="231775" y="808990"/>
            <a:ext cx="3022600" cy="1968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l">
              <a:lnSpc>
                <a:spcPts val="1100"/>
              </a:lnSpc>
              <a:spcAft>
                <a:spcPts val="0"/>
              </a:spcAft>
              <a:tabLst>
                <a:tab algn="r" pos="3017520"/>
              </a:tabLs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Is follow-up </a:t>
            </a: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If yes, by whom </a:t>
            </a:r>
          </a:p>
          <a:p>
            <a:pPr marL="1280160" marR="0" indent="137160" algn="l">
              <a:lnSpc>
                <a:spcPts val="4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q"/>
            </a:pPr>
            <a:r>
              <a:rPr lang="en-US" sz="900" spc="125">
                <a:solidFill>
                  <a:srgbClr val="211E1F"/>
                </a:solidFill>
                <a:latin typeface="Tahoma" pitchFamily="2" panose="02020603050405020304"/>
              </a:rPr>
              <a:t>No </a:t>
            </a:r>
            <a:r>
              <a:rPr lang="en-US" sz="900" spc="125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125">
                <a:solidFill>
                  <a:srgbClr val="211E1F"/>
                </a:solidFill>
                <a:latin typeface="Tahoma" pitchFamily="2" panose="02020603050405020304"/>
              </a:rPr>
              <a:t>Yes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231775" y="1005840"/>
            <a:ext cx="1054735" cy="4140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en-US" sz="900" spc="10">
                <a:solidFill>
                  <a:srgbClr val="211E1F"/>
                </a:solidFill>
                <a:latin typeface="Tahoma" pitchFamily="2" panose="02020603050405020304"/>
              </a:rPr>
              <a:t>required: </a:t>
            </a:r>
          </a:p>
          <a:p>
            <a:pPr marL="0" marR="0" indent="0" algn="l">
              <a:lnSpc>
                <a:spcPts val="1100"/>
              </a:lnSpc>
              <a:spcBef>
                <a:spcPts val="385"/>
              </a:spcBef>
              <a:spcAft>
                <a:spcPts val="985"/>
              </a:spcAft>
            </a:pPr>
            <a:r>
              <a:rPr lang="en-US" sz="900" spc="-15">
                <a:solidFill>
                  <a:srgbClr val="211E1F"/>
                </a:solidFill>
                <a:latin typeface="Tahoma" pitchFamily="2" panose="02020603050405020304"/>
              </a:rPr>
              <a:t>Subject’s Last Name </a:t>
            </a:r>
          </a:p>
        </p:txBody>
      </p:sp>
      <p:graphicFrame>
        <p:nvGraphicFramePr>
          <p:cNvPr id="9" name=""/>
          <p:cNvGraphicFramePr>
            <a:graphicFrameLocks noGrp="1"/>
          </p:cNvGraphicFramePr>
          <p:nvPr/>
        </p:nvGraphicFramePr>
        <p:xfrm>
          <a:off x="225425" y="1419860"/>
          <a:ext cx="7184390" cy="391160"/>
        </p:xfrm>
        <a:graphic>
          <a:graphicData uri="http://schemas.openxmlformats.org/drawingml/2006/table">
            <a:tbl>
              <a:tblGrid>
                <a:gridCol w="2356485"/>
                <a:gridCol w="1996440"/>
                <a:gridCol w="892810"/>
                <a:gridCol w="1078865"/>
                <a:gridCol w="859790"/>
              </a:tblGrid>
              <a:tr h="378460">
                <a:tc>
                  <a:txBody>
                    <a:bodyPr vert="horz" anchor="t"/>
                    <a:lstStyle/>
                    <a:p>
                      <a:pPr marL="0" marR="228600" indent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If an illness, onset of symptoms occurred on what date? (mm/dd/yy)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965"/>
                        </a:spcBef>
                        <a:spcAft>
                          <a:spcPts val="90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Time of onset </a:t>
                      </a:r>
                    </a:p>
                  </a:txBody>
                  <a:tcPr anchor="ctr"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9525" indent="137160" algn="r">
                        <a:lnSpc>
                          <a:spcPts val="1200"/>
                        </a:lnSpc>
                        <a:spcBef>
                          <a:spcPts val="920"/>
                        </a:spcBef>
                        <a:spcAft>
                          <a:spcPts val="830"/>
                        </a:spcAft>
                        <a:buFont typeface="Wingdings"/>
                        <a:buChar char="q"/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AM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PM </a:t>
                      </a:r>
                    </a:p>
                  </a:txBody>
                  <a:tcPr anchor="ctr"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"/>
          <p:cNvSpPr/>
          <p:nvPr>
            <p:ph type="body" idx="10"/>
          </p:nvPr>
        </p:nvSpPr>
        <p:spPr>
          <a:xfrm>
            <a:off x="149860" y="1901190"/>
            <a:ext cx="7476490" cy="2387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4480560" marR="0" indent="0" algn="l">
              <a:lnSpc>
                <a:spcPts val="1200"/>
              </a:lnSpc>
              <a:spcAft>
                <a:spcPts val="685"/>
              </a:spcAft>
              <a:tabLst>
                <a:tab algn="l" pos="5852160"/>
              </a:tabLst>
            </a:pPr>
            <a:r>
              <a:rPr lang="en-US" sz="900" spc="50">
                <a:solidFill>
                  <a:srgbClr val="211E1F"/>
                </a:solidFill>
                <a:latin typeface="Tahoma" pitchFamily="2" panose="02020603050405020304"/>
              </a:rPr>
              <a:t>Is the illness chronic? </a:t>
            </a:r>
            <a:r>
              <a:rPr lang="en-US" sz="900" spc="50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50">
                <a:solidFill>
                  <a:srgbClr val="211E1F"/>
                </a:solidFill>
                <a:latin typeface="Tahoma" pitchFamily="2" panose="02020603050405020304"/>
              </a:rPr>
              <a:t>No </a:t>
            </a:r>
            <a:r>
              <a:rPr lang="en-US" sz="900" spc="50">
                <a:solidFill>
                  <a:srgbClr val="211E1F"/>
                </a:solidFill>
                <a:latin typeface="Courier New" pitchFamily="0" panose="02020603050405020304"/>
              </a:rPr>
              <a:t>❑ </a:t>
            </a:r>
            <a:r>
              <a:rPr lang="en-US" sz="900" spc="50">
                <a:solidFill>
                  <a:srgbClr val="211E1F"/>
                </a:solidFill>
                <a:latin typeface="Tahoma" pitchFamily="2" panose="02020603050405020304"/>
              </a:rPr>
              <a:t>Yes </a:t>
            </a:r>
          </a:p>
        </p:txBody>
      </p:sp>
      <p:sp>
        <p:nvSpPr>
          <p:cNvPr id="11" name=""/>
          <p:cNvSpPr/>
          <p:nvPr>
            <p:ph type="body" idx="10"/>
          </p:nvPr>
        </p:nvSpPr>
        <p:spPr>
          <a:xfrm>
            <a:off x="149860" y="2139950"/>
            <a:ext cx="2471420" cy="533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0" rIns="0" bIns="0" anchor="t"/>
          <a:lstStyle/>
          <a:p>
            <a:pPr marL="45720" marR="0" indent="0" algn="l">
              <a:lnSpc>
                <a:spcPts val="1200"/>
              </a:lnSpc>
              <a:spcAft>
                <a:spcPts val="1270"/>
              </a:spcAft>
            </a:pPr>
            <a:r>
              <a:rPr lang="en-US" sz="900" spc="0">
                <a:solidFill>
                  <a:srgbClr val="211E1F"/>
                </a:solidFill>
                <a:latin typeface="Tahoma" pitchFamily="2" panose="02020603050405020304"/>
              </a:rPr>
              <a:t>If an illness, list dates, times, locations and the foods consumed within the past 48 hours </a:t>
            </a:r>
          </a:p>
        </p:txBody>
      </p:sp>
      <p:sp>
        <p:nvSpPr>
          <p:cNvPr id="12" name=""/>
          <p:cNvSpPr/>
          <p:nvPr>
            <p:ph type="body" idx="10"/>
          </p:nvPr>
        </p:nvSpPr>
        <p:spPr>
          <a:xfrm>
            <a:off x="149860" y="2673350"/>
            <a:ext cx="7476490" cy="188595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4572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5">
                <a:solidFill>
                  <a:srgbClr val="211E1F"/>
                </a:solidFill>
                <a:latin typeface="Arial" pitchFamily="2" panose="02020603050405020304"/>
              </a:rPr>
              <a:t>Treatment </a:t>
            </a:r>
          </a:p>
        </p:txBody>
      </p:sp>
      <p:graphicFrame>
        <p:nvGraphicFramePr>
          <p:cNvPr id="14" name=""/>
          <p:cNvGraphicFramePr>
            <a:graphicFrameLocks noGrp="1"/>
          </p:cNvGraphicFramePr>
          <p:nvPr/>
        </p:nvGraphicFramePr>
        <p:xfrm>
          <a:off x="149860" y="2941320"/>
          <a:ext cx="7476490" cy="3282950"/>
        </p:xfrm>
        <a:graphic>
          <a:graphicData uri="http://schemas.openxmlformats.org/drawingml/2006/table">
            <a:tbl>
              <a:tblGrid>
                <a:gridCol w="1264285"/>
                <a:gridCol w="783590"/>
                <a:gridCol w="1664335"/>
                <a:gridCol w="1155065"/>
                <a:gridCol w="2609215"/>
              </a:tblGrid>
              <a:tr h="234950">
                <a:tc gridSpan="4" rowSpan="3">
                  <a:txBody>
                    <a:bodyPr vert="horz" anchor="t"/>
                    <a:lstStyle/>
                    <a:p>
                      <a:pPr marL="91440" marR="0" indent="0" algn="l">
                        <a:lnSpc>
                          <a:spcPts val="1200"/>
                        </a:lnSpc>
                        <a:spcBef>
                          <a:spcPts val="410"/>
                        </a:spcBef>
                        <a:spcAft>
                          <a:spcPts val="0"/>
                        </a:spcAft>
                        <a:tabLst>
                          <a:tab algn="l" pos="3063240"/>
                          <a:tab algn="l" pos="4023360"/>
                        </a:tabLs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Were authorities contacted? (police, fire, ambulance)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No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Yes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If yes, when </a:t>
                      </a:r>
                    </a:p>
                    <a:p>
                      <a:pPr marL="91440" marR="0" indent="0" algn="l">
                        <a:lnSpc>
                          <a:spcPts val="1200"/>
                        </a:lnSpc>
                        <a:spcBef>
                          <a:spcPts val="1050"/>
                        </a:spcBef>
                        <a:spcAft>
                          <a:spcPts val="185"/>
                        </a:spcAft>
                        <a:tabLst>
                          <a:tab algn="l" pos="3063240"/>
                          <a:tab algn="l" pos="4023360"/>
                        </a:tabLs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Was a report number provided?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No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Yes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If yes, report #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790">
                <a:tc grid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710">
                <a:tc grid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790">
                <a:tc gridSpan="4" rowSpan="2">
                  <a:txBody>
                    <a:bodyPr vert="horz" anchor="t"/>
                    <a:lstStyle/>
                    <a:p>
                      <a:pPr marL="78740" marR="0" indent="0" algn="l">
                        <a:lnSpc>
                          <a:spcPts val="1200"/>
                        </a:lnSpc>
                        <a:spcBef>
                          <a:spcPts val="815"/>
                        </a:spcBef>
                        <a:spcAft>
                          <a:spcPts val="235"/>
                        </a:spcAft>
                        <a:tabLst>
                          <a:tab algn="l" pos="3063240"/>
                          <a:tab algn="r" pos="4846320"/>
                        </a:tabLs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Were photographs taken?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No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Yes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If yes, by whom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710">
                <a:tc grid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1651000" indent="0" algn="r">
                        <a:lnSpc>
                          <a:spcPts val="1100"/>
                        </a:lnSpc>
                        <a:spcBef>
                          <a:spcPts val="340"/>
                        </a:spcBef>
                        <a:spcAft>
                          <a:spcPts val="30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and on what date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7015">
                <a:tc gridSpan="4">
                  <a:txBody>
                    <a:bodyPr vert="horz" anchor="t"/>
                    <a:lstStyle/>
                    <a:p>
                      <a:pPr marL="0" marR="0" indent="320040" algn="r">
                        <a:lnSpc>
                          <a:spcPts val="7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  <a:buFont typeface="Wingdings"/>
                        <a:buChar char="n"/>
                        <a:tabLst>
                          <a:tab algn="r" pos="5120640"/>
                        </a:tabLst>
                      </a:pPr>
                      <a:r>
                        <a:rPr lang="en-US" sz="1450" spc="0">
                          <a:solidFill>
                            <a:srgbClr val="000000"/>
                          </a:solidFill>
                          <a:latin typeface="Verdana" pitchFamily="2" panose="02020603050405020304"/>
                        </a:rPr>
                        <a:t>1 </a:t>
                      </a:r>
                      <a:r>
                        <a:rPr lang="en-US" sz="65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■</a:t>
                      </a:r>
                      <a:r>
                        <a:rPr lang="en-US" sz="1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Did Subject refuse </a:t>
                      </a:r>
                    </a:p>
                    <a:p>
                      <a:pPr marL="91440" marR="0" indent="0" algn="l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170"/>
                        </a:spcAft>
                        <a:tabLst>
                          <a:tab algn="l" pos="3063240"/>
                        </a:tabLs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Was treatment given?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Verdana" pitchFamily="2" panose="02020603050405020304"/>
                        </a:rPr>
                        <a:t> </a:t>
                      </a:r>
                      <a:r>
                        <a:rPr lang="en-US" sz="1450" spc="0">
                          <a:solidFill>
                            <a:srgbClr val="000000"/>
                          </a:solidFill>
                          <a:latin typeface="Verdana" pitchFamily="2" panose="02020603050405020304"/>
                        </a:rPr>
                        <a:t>1 </a:t>
                      </a:r>
                      <a:r>
                        <a:rPr lang="en-US" sz="900" spc="0">
                          <a:solidFill>
                            <a:srgbClr val="000000"/>
                          </a:solidFill>
                          <a:latin typeface="Courier New" pitchFamily="0" panose="02020603050405020304"/>
                        </a:rPr>
                        <a:t>❑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 No</a:t>
                      </a:r>
                      <a:r>
                        <a:rPr lang="en-US" sz="900" spc="0">
                          <a:solidFill>
                            <a:srgbClr val="000000"/>
                          </a:solidFill>
                          <a:latin typeface="Courier New" pitchFamily="0" panose="02020603050405020304"/>
                        </a:rPr>
                        <a:t> ❑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 Yes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850900" indent="0" algn="r">
                        <a:lnSpc>
                          <a:spcPts val="1400"/>
                        </a:lnSpc>
                        <a:spcBef>
                          <a:spcPts val="390"/>
                        </a:spcBef>
                        <a:spcAft>
                          <a:spcPts val="170"/>
                        </a:spcAft>
                        <a:tabLst>
                          <a:tab algn="l" pos="1097280"/>
                        </a:tabLst>
                      </a:pPr>
                      <a:r>
                        <a:rPr lang="en-US" sz="900" spc="-4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treatment? </a:t>
                      </a:r>
                      <a:r>
                        <a:rPr lang="en-US" sz="900" spc="-4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</a:t>
                      </a:r>
                      <a:r>
                        <a:rPr lang="en-US" sz="1450" spc="-40">
                          <a:solidFill>
                            <a:srgbClr val="211E1F"/>
                          </a:solidFill>
                          <a:latin typeface="Verdana" pitchFamily="2" panose="02020603050405020304"/>
                        </a:rPr>
                        <a:t>1 </a:t>
                      </a:r>
                      <a:r>
                        <a:rPr lang="en-US" sz="900" spc="-4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No </a:t>
                      </a:r>
                      <a:r>
                        <a:rPr lang="en-US" sz="900" spc="-4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</a:t>
                      </a:r>
                      <a:r>
                        <a:rPr lang="en-US" sz="1450" spc="-40">
                          <a:solidFill>
                            <a:srgbClr val="211E1F"/>
                          </a:solidFill>
                          <a:latin typeface="Verdana" pitchFamily="2" panose="02020603050405020304"/>
                        </a:rPr>
                        <a:t>0 </a:t>
                      </a:r>
                      <a:r>
                        <a:rPr lang="en-US" sz="900" spc="-4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Yes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216535">
                <a:tc gridSpan="5">
                  <a:txBody>
                    <a:bodyPr vert="horz" anchor="t"/>
                    <a:lstStyle/>
                    <a:p>
                      <a:pPr marL="0" marR="2514600" indent="0" algn="r">
                        <a:lnSpc>
                          <a:spcPts val="1300"/>
                        </a:lnSpc>
                        <a:spcBef>
                          <a:spcPts val="250"/>
                        </a:spcBef>
                        <a:spcAft>
                          <a:spcPts val="90"/>
                        </a:spcAft>
                        <a:tabLst>
                          <a:tab algn="l" pos="2606040"/>
                        </a:tabLst>
                      </a:pPr>
                      <a:r>
                        <a:rPr lang="en-US" sz="1300" spc="0">
                          <a:solidFill>
                            <a:srgbClr val="211E1F"/>
                          </a:solidFill>
                          <a:latin typeface="Bookman Old Style" pitchFamily="2" panose="02020603050405020304"/>
                        </a:rPr>
                        <a:t>0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Minor on-site first aid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Emergency evacuation / emergency room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</a:tr>
              <a:tr h="276860">
                <a:tc gridSpan="2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1300"/>
                        </a:lnSpc>
                        <a:spcBef>
                          <a:spcPts val="250"/>
                        </a:spcBef>
                        <a:spcAft>
                          <a:spcPts val="545"/>
                        </a:spcAft>
                      </a:pPr>
                      <a:r>
                        <a:rPr lang="en-US" sz="1300" spc="0">
                          <a:solidFill>
                            <a:srgbClr val="211E1F"/>
                          </a:solidFill>
                          <a:latin typeface="Bookman Old Style" pitchFamily="2" panose="02020603050405020304"/>
                        </a:rPr>
                        <a:t>0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Courier New" pitchFamily="0" panose="02020603050405020304"/>
                        </a:rPr>
                        <a:t>❑ </a:t>
                      </a: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Minor treatment in clinic or hospital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137160" algn="r">
                        <a:lnSpc>
                          <a:spcPts val="1100"/>
                        </a:lnSpc>
                        <a:spcBef>
                          <a:spcPts val="320"/>
                        </a:spcBef>
                        <a:spcAft>
                          <a:spcPts val="695"/>
                        </a:spcAft>
                        <a:buFont typeface="Wingdings"/>
                        <a:buChar char="q"/>
                        <a:tabLst>
                          <a:tab algn="r" pos="1691640"/>
                        </a:tabLs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Hospitalization for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45720" marR="0" indent="0" algn="l">
                        <a:lnSpc>
                          <a:spcPts val="1100"/>
                        </a:lnSpc>
                        <a:spcBef>
                          <a:spcPts val="315"/>
                        </a:spcBef>
                        <a:spcAft>
                          <a:spcPts val="71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more than 24 hours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</a:tr>
              <a:tr h="372110">
                <a:tc gridSpan="2">
                  <a:txBody>
                    <a:bodyPr vert="horz" anchor="t"/>
                    <a:lstStyle/>
                    <a:p>
                      <a:pPr marL="68580" marR="91440" indent="0" algn="just">
                        <a:lnSpc>
                          <a:spcPts val="1200"/>
                        </a:lnSpc>
                        <a:spcBef>
                          <a:spcPts val="265"/>
                        </a:spcBef>
                        <a:spcAft>
                          <a:spcPts val="21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In the case of death of Subject, date death occurred (mm/dd/yy)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</a:tr>
              <a:tr h="97790">
                <a:tc rowSpan="2">
                  <a:txBody>
                    <a:bodyPr vert="horz" anchor="t"/>
                    <a:lstStyle/>
                    <a:p>
                      <a:pPr marL="68580" marR="0" indent="0" algn="l">
                        <a:lnSpc>
                          <a:spcPts val="1200"/>
                        </a:lnSpc>
                        <a:spcBef>
                          <a:spcPts val="2090"/>
                        </a:spcBef>
                        <a:spcAft>
                          <a:spcPts val="129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Name &amp; Address of treating physician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 marL="68580" marR="0" indent="0" algn="l">
                        <a:lnSpc>
                          <a:spcPts val="1200"/>
                        </a:lnSpc>
                        <a:spcBef>
                          <a:spcPts val="1450"/>
                        </a:spcBef>
                        <a:spcAft>
                          <a:spcPts val="730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Name &amp; Address of treating hospital/ clinic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790">
                <a:tc rowSpan="2">
                  <a:txBody>
                    <a:bodyPr vert="horz" anchor="t"/>
                    <a:lstStyle/>
                    <a:p>
                      <a:pPr marL="68580" marR="0" indent="0" algn="l">
                        <a:lnSpc>
                          <a:spcPts val="1200"/>
                        </a:lnSpc>
                        <a:spcBef>
                          <a:spcPts val="1230"/>
                        </a:spcBef>
                        <a:spcAft>
                          <a:spcPts val="18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Name, Address, Email witness(s)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 marL="0" marR="128270" indent="0" algn="r">
                        <a:lnSpc>
                          <a:spcPts val="1100"/>
                        </a:lnSpc>
                        <a:spcBef>
                          <a:spcPts val="1345"/>
                        </a:spcBef>
                        <a:spcAft>
                          <a:spcPts val="1385"/>
                        </a:spcAft>
                      </a:pPr>
                      <a:r>
                        <a:rPr lang="en-US" sz="900" spc="-55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&amp; Phone # of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3700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"/>
          <p:cNvSpPr/>
          <p:nvPr>
            <p:ph type="body" idx="10"/>
          </p:nvPr>
        </p:nvSpPr>
        <p:spPr>
          <a:xfrm>
            <a:off x="149860" y="6224270"/>
            <a:ext cx="7476490" cy="188595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19685" rIns="0" bIns="0" anchor="t"/>
          <a:lstStyle/>
          <a:p>
            <a:pPr marL="4572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0">
                <a:solidFill>
                  <a:srgbClr val="211E1F"/>
                </a:solidFill>
                <a:latin typeface="Arial" pitchFamily="2" panose="02020603050405020304"/>
              </a:rPr>
              <a:t>Additional Details / Signature </a:t>
            </a:r>
          </a:p>
        </p:txBody>
      </p:sp>
      <p:sp>
        <p:nvSpPr>
          <p:cNvPr id="16" name=""/>
          <p:cNvSpPr/>
          <p:nvPr>
            <p:ph type="body" idx="10"/>
          </p:nvPr>
        </p:nvSpPr>
        <p:spPr>
          <a:xfrm>
            <a:off x="149860" y="6504305"/>
            <a:ext cx="1858645" cy="14719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4950" rIns="0" bIns="0" anchor="t"/>
          <a:lstStyle/>
          <a:p>
            <a:pPr marL="45720" marR="0" indent="0" algn="l">
              <a:lnSpc>
                <a:spcPts val="1200"/>
              </a:lnSpc>
              <a:spcAft>
                <a:spcPts val="2515"/>
              </a:spcAft>
            </a:pPr>
            <a:r>
              <a:rPr lang="en-US" sz="900" spc="10">
                <a:solidFill>
                  <a:srgbClr val="211E1F"/>
                </a:solidFill>
                <a:latin typeface="Tahoma" pitchFamily="2" panose="02020603050405020304"/>
              </a:rPr>
              <a:t>Further details / explanation Provide a narrative describing the events leading up to the incident, the actual incident, injuries sustained and further action, if any, required. </a:t>
            </a:r>
          </a:p>
        </p:txBody>
      </p:sp>
      <p:graphicFrame>
        <p:nvGraphicFramePr>
          <p:cNvPr id="18" name=""/>
          <p:cNvGraphicFramePr>
            <a:graphicFrameLocks noGrp="1"/>
          </p:cNvGraphicFramePr>
          <p:nvPr/>
        </p:nvGraphicFramePr>
        <p:xfrm>
          <a:off x="149860" y="7976235"/>
          <a:ext cx="7466965" cy="238125"/>
        </p:xfrm>
        <a:graphic>
          <a:graphicData uri="http://schemas.openxmlformats.org/drawingml/2006/table">
            <a:tbl>
              <a:tblGrid>
                <a:gridCol w="925830"/>
                <a:gridCol w="3502660"/>
                <a:gridCol w="1678940"/>
                <a:gridCol w="1359535"/>
              </a:tblGrid>
              <a:tr h="225425"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65"/>
                        </a:spcBef>
                        <a:spcAft>
                          <a:spcPts val="23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Completed by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207645" indent="0" algn="r">
                        <a:lnSpc>
                          <a:spcPts val="900"/>
                        </a:lnSpc>
                        <a:spcBef>
                          <a:spcPts val="480"/>
                        </a:spcBef>
                        <a:spcAft>
                          <a:spcPts val="305"/>
                        </a:spcAft>
                      </a:pPr>
                      <a:r>
                        <a:rPr lang="en-US" sz="8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Malaya Thompson: Bicycle Tour Guide / Ryan Knowles: Resort Manager </a:t>
                      </a:r>
                    </a:p>
                  </a:txBody>
                  <a:tcPr anchor="ctr"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100"/>
                        </a:lnSpc>
                        <a:spcBef>
                          <a:spcPts val="365"/>
                        </a:spcBef>
                        <a:spcAft>
                          <a:spcPts val="235"/>
                        </a:spcAft>
                      </a:pPr>
                      <a:r>
                        <a:rPr lang="en-US" sz="900" spc="0">
                          <a:solidFill>
                            <a:srgbClr val="211E1F"/>
                          </a:solidFill>
                          <a:latin typeface="Tahoma" pitchFamily="2" panose="02020603050405020304"/>
                        </a:rPr>
                        <a:t>Date Completed (mm/dd/yy) </a:t>
                      </a:r>
                    </a:p>
                  </a:txBody>
                  <a:tcPr anchor="ctr"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728345" indent="0" algn="r">
                        <a:lnSpc>
                          <a:spcPts val="1400"/>
                        </a:lnSpc>
                        <a:spcBef>
                          <a:spcPts val="270"/>
                        </a:spcBef>
                        <a:spcAft>
                          <a:spcPts val="75"/>
                        </a:spcAft>
                      </a:pPr>
                      <a:r>
                        <a:rPr lang="en-US" sz="1200" spc="0">
                          <a:solidFill>
                            <a:srgbClr val="000000"/>
                          </a:solidFill>
                          <a:latin typeface="Arial" pitchFamily="2" panose="02020603050405020304"/>
                        </a:rPr>
                        <a:t>2-1-2023 </a:t>
                      </a:r>
                    </a:p>
                  </a:txBody>
                  <a:tcPr anchor="ctr"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9" name=""/>
          <p:cNvSpPr/>
          <p:nvPr>
            <p:ph type="body" idx="10"/>
          </p:nvPr>
        </p:nvSpPr>
        <p:spPr>
          <a:xfrm>
            <a:off x="149860" y="8214360"/>
            <a:ext cx="588010" cy="6159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26060" rIns="0" bIns="0" anchor="t"/>
          <a:lstStyle/>
          <a:p>
            <a:pPr marL="0" marR="0" indent="0" algn="r">
              <a:lnSpc>
                <a:spcPts val="1300"/>
              </a:lnSpc>
              <a:spcAft>
                <a:spcPts val="1770"/>
              </a:spcAft>
            </a:pPr>
            <a:r>
              <a:rPr lang="en-US" sz="900" spc="15">
                <a:solidFill>
                  <a:srgbClr val="211E1F"/>
                </a:solidFill>
                <a:latin typeface="Tahoma" pitchFamily="2" panose="02020603050405020304"/>
              </a:rPr>
              <a:t>Signature</a:t>
            </a:r>
            <a:r>
              <a:rPr lang="da-DK" sz="100" spc="15">
                <a:solidFill>
                  <a:srgbClr val="211E1F"/>
                </a:solidFill>
                <a:latin typeface="Tahoma" pitchFamily="2" panose="02020603050405020304"/>
              </a:rPr>
              <a:t> </a:t>
            </a:r>
          </a:p>
        </p:txBody>
      </p:sp>
      <p:sp>
        <p:nvSpPr>
          <p:cNvPr id="20" name=""/>
          <p:cNvSpPr/>
          <p:nvPr>
            <p:ph type="body" idx="10"/>
          </p:nvPr>
        </p:nvSpPr>
        <p:spPr>
          <a:xfrm>
            <a:off x="149860" y="8830310"/>
            <a:ext cx="7476490" cy="191770"/>
          </a:xfrm>
          <a:prstGeom prst="rect">
            <a:avLst/>
          </a:prstGeom>
          <a:solidFill>
            <a:srgbClr val="BEBEBE"/>
          </a:solidFill>
          <a:ln w="0" cmpd="sng">
            <a:noFill/>
            <a:prstDash val="solid"/>
          </a:ln>
        </p:spPr>
        <p:txBody>
          <a:bodyPr vert="horz" lIns="0" tIns="22860" rIns="0" bIns="0" anchor="t"/>
          <a:lstStyle/>
          <a:p>
            <a:pPr marL="91440" marR="0" indent="0" algn="l">
              <a:lnSpc>
                <a:spcPts val="1300"/>
              </a:lnSpc>
              <a:spcAft>
                <a:spcPts val="0"/>
              </a:spcAft>
            </a:pPr>
            <a:r>
              <a:rPr lang="en-US" sz="1150" b="1" spc="-25">
                <a:solidFill>
                  <a:srgbClr val="211E1F"/>
                </a:solidFill>
                <a:latin typeface="Arial" pitchFamily="2" panose="02020603050405020304"/>
              </a:rPr>
              <a:t>Instructions:</a:t>
            </a:r>
            <a:r>
              <a:rPr lang="da-DK" sz="100" b="1" spc="-25">
                <a:solidFill>
                  <a:srgbClr val="211E1F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21" name=""/>
          <p:cNvSpPr/>
          <p:nvPr>
            <p:ph type="body" idx="10"/>
          </p:nvPr>
        </p:nvSpPr>
        <p:spPr>
          <a:xfrm>
            <a:off x="149860" y="9825990"/>
            <a:ext cx="7476490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45720" indent="0" algn="r">
              <a:lnSpc>
                <a:spcPts val="900"/>
              </a:lnSpc>
              <a:spcAft>
                <a:spcPts val="20"/>
              </a:spcAft>
            </a:pPr>
            <a:r>
              <a:rPr lang="en-US" sz="700" spc="60">
                <a:solidFill>
                  <a:srgbClr val="211E1F"/>
                </a:solidFill>
                <a:latin typeface="Tahoma" pitchFamily="2" panose="02020603050405020304"/>
              </a:rPr>
              <a:t>1/3/2019 Page 2 of 2 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106680" y="139700"/>
            <a:ext cx="7476490" cy="96799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985" rIns="0" bIns="0" anchor="t"/>
          <a:lstStyle/>
          <a:p>
            <a:pPr marL="0" marR="0" indent="0" algn="ctr">
              <a:lnSpc>
                <a:spcPts val="1500"/>
              </a:lnSpc>
              <a:spcAft>
                <a:spcPts val="0"/>
              </a:spcAft>
            </a:pPr>
            <a:r>
              <a:rPr lang="en-US" sz="1350" b="1" spc="-25">
                <a:solidFill>
                  <a:srgbClr val="211E1F"/>
                </a:solidFill>
                <a:latin typeface="Arial" pitchFamily="2" panose="02020603050405020304"/>
              </a:rPr>
              <a:t>Holland America Group Shorex Vendor Incident Form </a:t>
            </a:r>
          </a:p>
          <a:p>
            <a:pPr marL="0" marR="0" indent="0" algn="ctr">
              <a:lnSpc>
                <a:spcPts val="900"/>
              </a:lnSpc>
              <a:spcBef>
                <a:spcPts val="40"/>
              </a:spcBef>
              <a:spcAft>
                <a:spcPts val="0"/>
              </a:spcAft>
            </a:pPr>
            <a:r>
              <a:rPr lang="en-US" sz="750" spc="0">
                <a:solidFill>
                  <a:srgbClr val="211E1F"/>
                </a:solidFill>
                <a:latin typeface="Tahoma" pitchFamily="2" panose="02020603050405020304"/>
              </a:rPr>
              <a:t>Private &amp; Confidential, Prepared for Company's Attorney in anticipation of Litigation </a:t>
            </a:r>
          </a:p>
          <a:p>
            <a:pPr marL="137160" marR="0" indent="0" algn="l">
              <a:lnSpc>
                <a:spcPts val="900"/>
              </a:lnSpc>
              <a:spcBef>
                <a:spcPts val="1725"/>
              </a:spcBef>
              <a:spcAft>
                <a:spcPts val="0"/>
              </a:spcAft>
            </a:pPr>
            <a:r>
              <a:rPr lang="en-US" sz="800" b="1" u="sng" spc="0">
                <a:solidFill>
                  <a:srgbClr val="000000"/>
                </a:solidFill>
                <a:latin typeface="Arial" pitchFamily="2" panose="02020603050405020304"/>
              </a:rPr>
              <a:t>Tour Operators must send all incident and accident reports first to the Shorex Managers onboard</a:t>
            </a:r>
            <a:r>
              <a:rPr lang="en-US" sz="800" u="sng" spc="0">
                <a:solidFill>
                  <a:srgbClr val="000000"/>
                </a:solidFill>
                <a:latin typeface="Arial" pitchFamily="2" panose="02020603050405020304"/>
              </a:rPr>
              <a:t>.  </a:t>
            </a:r>
          </a:p>
          <a:p>
            <a:pPr marL="137160" marR="0" indent="0" algn="l">
              <a:lnSpc>
                <a:spcPts val="900"/>
              </a:lnSpc>
              <a:spcBef>
                <a:spcPts val="1565"/>
              </a:spcBef>
              <a:spcAft>
                <a:spcPts val="0"/>
              </a:spcAft>
            </a:pPr>
            <a:r>
              <a:rPr lang="en-US" sz="800" b="1" u="sng" spc="0">
                <a:solidFill>
                  <a:srgbClr val="000000"/>
                </a:solidFill>
                <a:latin typeface="Arial" pitchFamily="2" panose="02020603050405020304"/>
              </a:rPr>
              <a:t>The following distribution list is for Shorex Managers unless the tour operator is asked to provide specific information by the corporate team. </a:t>
            </a:r>
          </a:p>
          <a:p>
            <a:pPr marL="137160" marR="548640" indent="0" algn="l">
              <a:lnSpc>
                <a:spcPts val="1700"/>
              </a:lnSpc>
              <a:spcBef>
                <a:spcPts val="805"/>
              </a:spcBef>
              <a:spcAft>
                <a:spcPts val="0"/>
              </a:spcAft>
            </a:pPr>
            <a:r>
              <a:rPr lang="en-US" sz="800" b="1" u="sng" spc="0">
                <a:solidFill>
                  <a:srgbClr val="000000"/>
                </a:solidFill>
                <a:latin typeface="Arial" pitchFamily="2" panose="02020603050405020304"/>
              </a:rPr>
              <a:t>Incident report (non- serious injury where passengers were not disembarked must be sent to the distribution list below just click on the link: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The Holland America Group Shore Excursions Team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:</a:t>
            </a:r>
            <a:r>
              <a:rPr lang="en-US" sz="100" u="sng" spc="0">
                <a:solidFill>
                  <a:srgbClr val="0000FF"/>
                </a:solidFill>
                <a:latin typeface="Arial" pitchFamily="2" panose="02020603050405020304"/>
              </a:rPr>
              <a:t> </a:t>
            </a:r>
          </a:p>
          <a:p>
            <a:pPr marL="137160" marR="640080" indent="0" algn="l">
              <a:lnSpc>
                <a:spcPts val="900"/>
              </a:lnSpc>
              <a:spcBef>
                <a:spcPts val="1735"/>
              </a:spcBef>
              <a:spcAft>
                <a:spcPts val="0"/>
              </a:spcAft>
            </a:pPr>
            <a:r>
              <a:rPr lang="en-US" sz="800" b="1" u="sng" spc="0">
                <a:solidFill>
                  <a:srgbClr val="000000"/>
                </a:solidFill>
                <a:latin typeface="Arial" pitchFamily="2" panose="02020603050405020304"/>
              </a:rPr>
              <a:t>Serious incident report (those incidents where passengers may be/ were seriously injured or were disembarked must be sent immediately 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(along with any supporting documents, waivers, photos, etc): </a:t>
            </a:r>
          </a:p>
          <a:p>
            <a:pPr marL="137160" marR="0" indent="0" algn="l">
              <a:lnSpc>
                <a:spcPts val="900"/>
              </a:lnSpc>
              <a:spcBef>
                <a:spcPts val="715"/>
              </a:spcBef>
              <a:spcAft>
                <a:spcPts val="0"/>
              </a:spcAft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The team members receiving the incident or serious incident reports are listed below. </a:t>
            </a:r>
          </a:p>
          <a:p>
            <a:pPr marL="137160" marR="0" indent="0" algn="l">
              <a:lnSpc>
                <a:spcPts val="900"/>
              </a:lnSpc>
              <a:spcBef>
                <a:spcPts val="860"/>
              </a:spcBef>
              <a:spcAft>
                <a:spcPts val="0"/>
              </a:spcAft>
            </a:pPr>
            <a:r>
              <a:rPr lang="en-US" sz="800" b="1" spc="-20">
                <a:solidFill>
                  <a:srgbClr val="000000"/>
                </a:solidFill>
                <a:latin typeface="Arial" pitchFamily="2" panose="02020603050405020304"/>
              </a:rPr>
              <a:t>Legal </a:t>
            </a:r>
          </a:p>
          <a:p>
            <a:pPr marL="365760" marR="0" indent="22860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Aleks Drumalds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adrumalds@hagroup.com</a:t>
            </a:r>
          </a:p>
          <a:p>
            <a:pPr marL="365760" marR="0" indent="228600" algn="l">
              <a:lnSpc>
                <a:spcPts val="10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Carmen Tirado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ctirado@hagroup.com</a:t>
            </a:r>
          </a:p>
          <a:p>
            <a:pPr marL="137160" marR="0" indent="0" algn="l">
              <a:lnSpc>
                <a:spcPts val="900"/>
              </a:lnSpc>
              <a:spcBef>
                <a:spcPts val="2150"/>
              </a:spcBef>
              <a:spcAft>
                <a:spcPts val="0"/>
              </a:spcAft>
            </a:pPr>
            <a:r>
              <a:rPr lang="en-US" sz="800" b="1" spc="0">
                <a:solidFill>
                  <a:srgbClr val="000000"/>
                </a:solidFill>
                <a:latin typeface="Arial" pitchFamily="2" panose="02020603050405020304"/>
              </a:rPr>
              <a:t>Risk Management </a:t>
            </a:r>
          </a:p>
          <a:p>
            <a:pPr marL="365760" marR="0" indent="22860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Manny Chavez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mchavez@hagroup.com</a:t>
            </a:r>
          </a:p>
          <a:p>
            <a:pPr marL="365760" marR="0" indent="228600" algn="l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5">
                <a:solidFill>
                  <a:srgbClr val="000000"/>
                </a:solidFill>
                <a:latin typeface="Arial" pitchFamily="2" panose="02020603050405020304"/>
              </a:rPr>
              <a:t>Karen Reich</a:t>
            </a:r>
            <a:r>
              <a:rPr lang="en-US" sz="800" u="sng" spc="5">
                <a:solidFill>
                  <a:srgbClr val="0000FF"/>
                </a:solidFill>
                <a:latin typeface="Arial" pitchFamily="2" panose="02020603050405020304"/>
              </a:rPr>
              <a:t> kreich@hagroup.com</a:t>
            </a:r>
          </a:p>
          <a:p>
            <a:pPr marL="137160" marR="0" indent="0" algn="l">
              <a:lnSpc>
                <a:spcPts val="900"/>
              </a:lnSpc>
              <a:spcBef>
                <a:spcPts val="755"/>
              </a:spcBef>
              <a:spcAft>
                <a:spcPts val="0"/>
              </a:spcAft>
            </a:pPr>
            <a:r>
              <a:rPr lang="en-US" sz="800" b="1" spc="-5">
                <a:solidFill>
                  <a:srgbClr val="000000"/>
                </a:solidFill>
                <a:latin typeface="Arial" pitchFamily="2" panose="02020603050405020304"/>
              </a:rPr>
              <a:t>Passenger claims </a:t>
            </a:r>
          </a:p>
          <a:p>
            <a:pPr marL="365760" marR="0" indent="22860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Dana Berger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dberger@hagroup.com</a:t>
            </a:r>
          </a:p>
          <a:p>
            <a:pPr marL="365760" marR="0" indent="22860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Jim Colwell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JColwell@HollandAmericaGroup.com</a:t>
            </a:r>
          </a:p>
          <a:p>
            <a:pPr marL="365760" marR="0" indent="22860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Darlene Hembree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DHembree@HollandAmericaGroup.com</a:t>
            </a:r>
          </a:p>
          <a:p>
            <a:pPr marL="137160" marR="0" indent="0" algn="l">
              <a:lnSpc>
                <a:spcPts val="900"/>
              </a:lnSpc>
              <a:spcBef>
                <a:spcPts val="1545"/>
              </a:spcBef>
              <a:spcAft>
                <a:spcPts val="0"/>
              </a:spcAft>
            </a:pPr>
            <a:r>
              <a:rPr lang="en-US" sz="800" b="1" spc="0">
                <a:solidFill>
                  <a:srgbClr val="000000"/>
                </a:solidFill>
                <a:latin typeface="Arial" pitchFamily="2" panose="02020603050405020304"/>
              </a:rPr>
              <a:t>HA Group Manager of Shore Excursions team: </a:t>
            </a:r>
          </a:p>
          <a:p>
            <a:pPr marL="365760" marR="0" indent="228600" algn="l">
              <a:lnSpc>
                <a:spcPts val="900"/>
              </a:lnSpc>
              <a:spcBef>
                <a:spcPts val="665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Northern Europe (Baltic/Iceland/Ireland/Africa) Melanie Carsjens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mcarsjens2@hollandamericagroup.com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Western Europe, Canada New England &amp; UK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bfreeman@hollandamericagroup.com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Eastern Europe &amp; Middle East – Michele Bosco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mbosco@hollandamerica.com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Panama, Mexico &amp; South America Heather Householder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hhouseholder@hollandamericagroup.com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Asia ( including India) Athena Mok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Athena.Mok@carnivalaustralia.com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Caribbean - Lisa Banner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lbanner@hagroup.com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&amp; Heather Householder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hhouseholder@hollandamericagroup.com</a:t>
            </a:r>
          </a:p>
          <a:p>
            <a:pPr marL="365760" marR="0" indent="22860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Alaska &amp; Pacific Northwest Regions &amp; Hawaii - Jennifer Miller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jmiller@hagroup.com</a:t>
            </a:r>
          </a:p>
          <a:p>
            <a:pPr marL="822960" marR="0" indent="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tabLst>
                <a:tab algn="l" pos="1051560"/>
              </a:tabLst>
            </a:pPr>
            <a:r>
              <a:rPr lang="en-US" sz="800" spc="0">
                <a:solidFill>
                  <a:srgbClr val="000000"/>
                </a:solidFill>
                <a:latin typeface="Courier New" pitchFamily="3" panose="02020603050405020304"/>
              </a:rPr>
              <a:t>o 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For guests injured on Landex Tours please email Linda Huston at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lhuston@hagroup.com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  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Australia/New Zealand, South Pacific &amp; French Polynesia – Matthew Mckeown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Matthew.Mckeown@carnivalaustralia.com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Director, Destinations, Sydney Office – Michael Mihajlov 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Michael.Mihajlov@carnivalaustralia.com</a:t>
            </a:r>
          </a:p>
          <a:p>
            <a:pPr marL="365760" marR="0" indent="228600" algn="l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Director Shore Excursions &amp; Product Development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evlad@hollandamericagroup.com</a:t>
            </a:r>
          </a:p>
          <a:p>
            <a:pPr marL="365760" marR="0" indent="22860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buFont typeface="Symbol"/>
              <a:buChar char="·"/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Senior Director Shore Excursions –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elynch@hollandamericagroup.com</a:t>
            </a:r>
          </a:p>
          <a:p>
            <a:pPr marL="137160" marR="91440" indent="0" algn="l">
              <a:lnSpc>
                <a:spcPts val="800"/>
              </a:lnSpc>
              <a:spcBef>
                <a:spcPts val="1720"/>
              </a:spcBef>
              <a:spcAft>
                <a:spcPts val="0"/>
              </a:spcAft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For all charters and all guests booked through the HA Group Groups Department include Hamish Gordon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hgordon@hollandamericagroup.com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;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 Yolanda Popelier 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YPopelier-Visser@HollandAmericaGroup.com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;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 Anabelle Barrios Rasco-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arasco@hagroup.com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  </a:t>
            </a:r>
          </a:p>
          <a:p>
            <a:pPr marL="137160" marR="0" indent="0" algn="l">
              <a:lnSpc>
                <a:spcPts val="900"/>
              </a:lnSpc>
              <a:spcBef>
                <a:spcPts val="865"/>
              </a:spcBef>
              <a:spcAft>
                <a:spcPts val="0"/>
              </a:spcAft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Alaska Region Land Excursions :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The Holland America Group Land Excursions Team</a:t>
            </a:r>
            <a:r>
              <a:rPr lang="en-US" sz="800" u="sng" spc="0">
                <a:solidFill>
                  <a:srgbClr val="000000"/>
                </a:solidFill>
                <a:latin typeface="Arial" pitchFamily="2" panose="02020603050405020304"/>
              </a:rPr>
              <a:t>  </a:t>
            </a:r>
          </a:p>
          <a:p>
            <a:pPr marL="274320" marR="0" indent="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HAP Alaska Yukon Corporate Office - Fax: 206-728-3945 or Email: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msutton@hagroup.com</a:t>
            </a: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  </a:t>
            </a:r>
          </a:p>
          <a:p>
            <a:pPr marL="274320" marR="0" indent="0" algn="l">
              <a:lnSpc>
                <a:spcPts val="900"/>
              </a:lnSpc>
              <a:spcBef>
                <a:spcPts val="0"/>
              </a:spcBef>
              <a:spcAft>
                <a:spcPts val="25400"/>
              </a:spcAft>
            </a:pPr>
            <a:r>
              <a:rPr lang="en-US" sz="800" spc="0">
                <a:solidFill>
                  <a:srgbClr val="000000"/>
                </a:solidFill>
                <a:latin typeface="Arial" pitchFamily="2" panose="02020603050405020304"/>
              </a:rPr>
              <a:t>Third Party Operators - HAP Alaska Yukon Corporate Office - Fax: 206-728-3945 or Email:</a:t>
            </a:r>
            <a:r>
              <a:rPr lang="en-US" sz="800" u="sng" spc="0">
                <a:solidFill>
                  <a:srgbClr val="0000FF"/>
                </a:solidFill>
                <a:latin typeface="Arial" pitchFamily="2" panose="02020603050405020304"/>
              </a:rPr>
              <a:t> msutton@hagroup.com</a:t>
            </a:r>
            <a:r>
              <a:rPr lang="en-US" sz="100" spc="0">
                <a:solidFill>
                  <a:srgbClr val="0000FF"/>
                </a:solidFill>
                <a:latin typeface="Arial" pitchFamily="2" panose="02020603050405020304"/>
              </a:rPr>
              <a:t> </a:t>
            </a:r>
          </a:p>
        </p:txBody>
      </p:sp>
      <p:sp>
        <p:nvSpPr>
          <p:cNvPr id="3" name=""/>
          <p:cNvSpPr/>
          <p:nvPr>
            <p:ph type="body" idx="10"/>
          </p:nvPr>
        </p:nvSpPr>
        <p:spPr>
          <a:xfrm>
            <a:off x="6348730" y="9819640"/>
            <a:ext cx="1206500" cy="1244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/>
          <a:lstStyle/>
          <a:p>
            <a:pPr marL="0" marR="0" indent="0" algn="l">
              <a:lnSpc>
                <a:spcPts val="900"/>
              </a:lnSpc>
              <a:spcAft>
                <a:spcPts val="0"/>
              </a:spcAft>
              <a:tabLst>
                <a:tab algn="r" pos="1234440"/>
              </a:tabLst>
            </a:pPr>
            <a:r>
              <a:rPr lang="en-US" sz="750" spc="0">
                <a:solidFill>
                  <a:srgbClr val="211E1F"/>
                </a:solidFill>
                <a:latin typeface="Tahoma" pitchFamily="2" panose="02020603050405020304"/>
              </a:rPr>
              <a:t>Rev 1/3/2019 </a:t>
            </a:r>
            <a:r>
              <a:rPr lang="en-US" sz="750" spc="0">
                <a:solidFill>
                  <a:srgbClr val="211E1F"/>
                </a:solidFill>
                <a:latin typeface="Tahoma" pitchFamily="2" panose="02020603050405020304"/>
              </a:rPr>
              <a:t>Page 1 of 3 </a:t>
            </a:r>
          </a:p>
        </p:txBody>
      </p:sp>
    </p:spTree>
  </p:cSld>
  <p:clrMapOvr>
    <a:masterClrMapping/>
  </p:clrMapOvr>
</p:sld>
</file>

<file path=ppt/theme/theme.xml><?xml version="1.0" encoding="utf-8"?>
<a:theme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 name="default layout">
  <a:themeElements>
    <a:clrScheme name="Office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</a:theme>
</file>

<file path=docProps/core.xml><?xml version="1.0" encoding="utf-8"?>
<cp:coreProperties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/>
</file>